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88" r:id="rId3"/>
    <p:sldId id="289" r:id="rId4"/>
    <p:sldId id="287" r:id="rId5"/>
    <p:sldId id="257" r:id="rId6"/>
    <p:sldId id="272" r:id="rId7"/>
    <p:sldId id="284" r:id="rId8"/>
    <p:sldId id="275" r:id="rId9"/>
    <p:sldId id="277" r:id="rId10"/>
    <p:sldId id="291" r:id="rId11"/>
    <p:sldId id="273" r:id="rId12"/>
    <p:sldId id="274" r:id="rId13"/>
    <p:sldId id="285" r:id="rId14"/>
    <p:sldId id="292" r:id="rId15"/>
    <p:sldId id="276" r:id="rId16"/>
    <p:sldId id="280" r:id="rId17"/>
    <p:sldId id="265" r:id="rId18"/>
    <p:sldId id="266" r:id="rId19"/>
    <p:sldId id="271" r:id="rId20"/>
    <p:sldId id="281" r:id="rId21"/>
    <p:sldId id="282" r:id="rId22"/>
    <p:sldId id="286" r:id="rId23"/>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5" autoAdjust="0"/>
  </p:normalViewPr>
  <p:slideViewPr>
    <p:cSldViewPr>
      <p:cViewPr>
        <p:scale>
          <a:sx n="71" d="100"/>
          <a:sy n="71" d="100"/>
        </p:scale>
        <p:origin x="-816"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atin typeface="Arial" pitchFamily="34" charset="0"/>
              </a:defRPr>
            </a:lvl1pPr>
          </a:lstStyle>
          <a:p>
            <a:pPr>
              <a:defRPr/>
            </a:pPr>
            <a:endParaRPr lang="de-CH"/>
          </a:p>
        </p:txBody>
      </p:sp>
      <p:sp>
        <p:nvSpPr>
          <p:cNvPr id="3" name="Datumsplatzhalter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atin typeface="Arial" pitchFamily="34" charset="0"/>
              </a:defRPr>
            </a:lvl1pPr>
          </a:lstStyle>
          <a:p>
            <a:pPr>
              <a:defRPr/>
            </a:pPr>
            <a:fld id="{6930E9C5-B290-4A33-8CA5-0902C682F7C7}" type="datetimeFigureOut">
              <a:rPr lang="de-DE"/>
              <a:pPr>
                <a:defRPr/>
              </a:pPr>
              <a:t>11.02.2011</a:t>
            </a:fld>
            <a:endParaRPr lang="de-CH" dirty="0"/>
          </a:p>
        </p:txBody>
      </p:sp>
      <p:sp>
        <p:nvSpPr>
          <p:cNvPr id="4" name="Fußzeilenplatzhalter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atin typeface="Arial" pitchFamily="34" charset="0"/>
              </a:defRPr>
            </a:lvl1pPr>
          </a:lstStyle>
          <a:p>
            <a:pPr>
              <a:defRPr/>
            </a:pPr>
            <a:endParaRPr lang="de-CH"/>
          </a:p>
        </p:txBody>
      </p:sp>
      <p:sp>
        <p:nvSpPr>
          <p:cNvPr id="5" name="Foliennummernplatzhalter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a:defRPr sz="1200">
                <a:latin typeface="Arial" pitchFamily="34" charset="0"/>
              </a:defRPr>
            </a:lvl1pPr>
          </a:lstStyle>
          <a:p>
            <a:pPr>
              <a:defRPr/>
            </a:pPr>
            <a:fld id="{AF8C6462-0444-4F3C-B6EE-90C7395EE630}" type="slidenum">
              <a:rPr lang="de-CH"/>
              <a:pPr>
                <a:defRPr/>
              </a:pPr>
              <a:t>‹Nr.›</a:t>
            </a:fld>
            <a:endParaRPr lang="de-CH"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atin typeface="Arial" pitchFamily="34" charset="0"/>
              </a:defRPr>
            </a:lvl1pPr>
          </a:lstStyle>
          <a:p>
            <a:pPr>
              <a:defRPr/>
            </a:pPr>
            <a:endParaRPr lang="de-CH"/>
          </a:p>
        </p:txBody>
      </p:sp>
      <p:sp>
        <p:nvSpPr>
          <p:cNvPr id="3" name="Datumsplatzhalt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atin typeface="Arial" pitchFamily="34" charset="0"/>
              </a:defRPr>
            </a:lvl1pPr>
          </a:lstStyle>
          <a:p>
            <a:pPr>
              <a:defRPr/>
            </a:pPr>
            <a:fld id="{83546D3A-0610-423A-9393-4BCA571211DA}" type="datetimeFigureOut">
              <a:rPr lang="de-DE"/>
              <a:pPr>
                <a:defRPr/>
              </a:pPr>
              <a:t>11.02.2011</a:t>
            </a:fld>
            <a:endParaRPr lang="de-CH"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CH" noProof="0" dirty="0" smtClean="0"/>
          </a:p>
        </p:txBody>
      </p:sp>
      <p:sp>
        <p:nvSpPr>
          <p:cNvPr id="5" name="Notizenplatzhalter 4"/>
          <p:cNvSpPr>
            <a:spLocks noGrp="1"/>
          </p:cNvSpPr>
          <p:nvPr>
            <p:ph type="body" sz="quarter" idx="3"/>
          </p:nvPr>
        </p:nvSpPr>
        <p:spPr>
          <a:xfrm>
            <a:off x="679450" y="4715629"/>
            <a:ext cx="5438775" cy="4467939"/>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CH" noProof="0" smtClean="0"/>
          </a:p>
        </p:txBody>
      </p:sp>
      <p:sp>
        <p:nvSpPr>
          <p:cNvPr id="6" name="Fußzeilenplatzhalter 5"/>
          <p:cNvSpPr>
            <a:spLocks noGrp="1"/>
          </p:cNvSpPr>
          <p:nvPr>
            <p:ph type="ftr" sz="quarter" idx="4"/>
          </p:nvPr>
        </p:nvSpPr>
        <p:spPr>
          <a:xfrm>
            <a:off x="0" y="9429671"/>
            <a:ext cx="2946400" cy="496966"/>
          </a:xfrm>
          <a:prstGeom prst="rect">
            <a:avLst/>
          </a:prstGeom>
        </p:spPr>
        <p:txBody>
          <a:bodyPr vert="horz" lIns="91440" tIns="45720" rIns="91440" bIns="45720" rtlCol="0" anchor="b"/>
          <a:lstStyle>
            <a:lvl1pPr algn="l">
              <a:defRPr sz="1200">
                <a:latin typeface="Arial" pitchFamily="34" charset="0"/>
              </a:defRPr>
            </a:lvl1pPr>
          </a:lstStyle>
          <a:p>
            <a:pPr>
              <a:defRPr/>
            </a:pPr>
            <a:endParaRPr lang="de-CH"/>
          </a:p>
        </p:txBody>
      </p:sp>
      <p:sp>
        <p:nvSpPr>
          <p:cNvPr id="7" name="Foliennummernplatzhalter 6"/>
          <p:cNvSpPr>
            <a:spLocks noGrp="1"/>
          </p:cNvSpPr>
          <p:nvPr>
            <p:ph type="sldNum" sz="quarter" idx="5"/>
          </p:nvPr>
        </p:nvSpPr>
        <p:spPr>
          <a:xfrm>
            <a:off x="3849688" y="9429671"/>
            <a:ext cx="2946400" cy="496966"/>
          </a:xfrm>
          <a:prstGeom prst="rect">
            <a:avLst/>
          </a:prstGeom>
        </p:spPr>
        <p:txBody>
          <a:bodyPr vert="horz" lIns="91440" tIns="45720" rIns="91440" bIns="45720" rtlCol="0" anchor="b"/>
          <a:lstStyle>
            <a:lvl1pPr algn="r">
              <a:defRPr sz="1200">
                <a:latin typeface="Arial" pitchFamily="34" charset="0"/>
              </a:defRPr>
            </a:lvl1pPr>
          </a:lstStyle>
          <a:p>
            <a:pPr>
              <a:defRPr/>
            </a:pPr>
            <a:fld id="{EADF1953-DC58-464B-BC65-D3BC4737382F}" type="slidenum">
              <a:rPr lang="de-CH"/>
              <a:pPr>
                <a:defRPr/>
              </a:pPr>
              <a:t>‹Nr.›</a:t>
            </a:fld>
            <a:endParaRPr lang="de-CH"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CH"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0" y="-99390"/>
            <a:ext cx="9143999" cy="5582734"/>
          </a:xfrm>
          <a:prstGeom prst="rect">
            <a:avLst/>
          </a:prstGeom>
          <a:noFill/>
          <a:ln w="9525">
            <a:noFill/>
            <a:miter lim="800000"/>
            <a:headEnd/>
            <a:tailEnd/>
          </a:ln>
        </p:spPr>
      </p:pic>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CH"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CH"/>
          </a:p>
        </p:txBody>
      </p:sp>
      <p:sp>
        <p:nvSpPr>
          <p:cNvPr id="5"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a:xfrm>
            <a:off x="3571875" y="6143625"/>
            <a:ext cx="2500313" cy="285750"/>
          </a:xfrm>
        </p:spPr>
        <p:txBody>
          <a:bodyPr/>
          <a:lstStyle>
            <a:lvl1pPr>
              <a:defRPr smtClean="0"/>
            </a:lvl1pPr>
          </a:lstStyle>
          <a:p>
            <a:pPr>
              <a:defRPr/>
            </a:pPr>
            <a:r>
              <a:rPr lang="de-CH" smtClean="0"/>
              <a:t>Medienkonferenz LUNIS xx.2.2011</a:t>
            </a:r>
            <a:endParaRPr lang="de-CH"/>
          </a:p>
        </p:txBody>
      </p:sp>
      <p:sp>
        <p:nvSpPr>
          <p:cNvPr id="3" name="Foliennummernplatzhalter 2"/>
          <p:cNvSpPr>
            <a:spLocks noGrp="1"/>
          </p:cNvSpPr>
          <p:nvPr>
            <p:ph type="sldNum" sz="quarter" idx="11"/>
          </p:nvPr>
        </p:nvSpPr>
        <p:spPr>
          <a:xfrm>
            <a:off x="6072188" y="6143625"/>
            <a:ext cx="490537" cy="285750"/>
          </a:xfrm>
        </p:spPr>
        <p:txBody>
          <a:bodyPr/>
          <a:lstStyle>
            <a:lvl1pPr>
              <a:defRPr smtClean="0"/>
            </a:lvl1pPr>
          </a:lstStyle>
          <a:p>
            <a:pPr>
              <a:defRPr/>
            </a:pPr>
            <a:fld id="{78AC978A-ACDD-44AE-A0C7-4293299D82F0}" type="slidenum">
              <a:rPr lang="de-CH"/>
              <a:pPr>
                <a:defRPr/>
              </a:pPr>
              <a:t>‹Nr.›</a:t>
            </a:fld>
            <a:endParaRPr lang="de-CH"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CH"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dirty="0"/>
          </a:p>
        </p:txBody>
      </p:sp>
      <p:sp>
        <p:nvSpPr>
          <p:cNvPr id="5" name="Foliennummernplatzhalter 7"/>
          <p:cNvSpPr>
            <a:spLocks noGrp="1"/>
          </p:cNvSpPr>
          <p:nvPr>
            <p:ph type="sldNum" sz="quarter" idx="11"/>
          </p:nvPr>
        </p:nvSpPr>
        <p:spPr/>
        <p:txBody>
          <a:bodyPr/>
          <a:lstStyle>
            <a:lvl1pPr>
              <a:defRPr/>
            </a:lvl1pPr>
          </a:lstStyle>
          <a:p>
            <a:pPr>
              <a:defRPr/>
            </a:pPr>
            <a:fld id="{73D50D26-733C-400F-98CA-187333C12CA1}" type="slidenum">
              <a:rPr lang="de-CH"/>
              <a:pPr>
                <a:defRPr/>
              </a:pPr>
              <a:t>‹Nr.›</a:t>
            </a:fld>
            <a:endParaRPr lang="de-CH"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
        <p:nvSpPr>
          <p:cNvPr id="9" name="Foliennummernplatzhalter 8"/>
          <p:cNvSpPr>
            <a:spLocks noGrp="1"/>
          </p:cNvSpPr>
          <p:nvPr>
            <p:ph type="sldNum" sz="quarter" idx="11"/>
          </p:nvPr>
        </p:nvSpPr>
        <p:spPr/>
        <p:txBody>
          <a:bodyPr/>
          <a:lstStyle/>
          <a:p>
            <a:pPr>
              <a:defRPr/>
            </a:pPr>
            <a:fld id="{5207735B-F014-48EA-BE4A-BF51E165E90F}" type="slidenum">
              <a:rPr lang="de-CH" smtClean="0"/>
              <a:pPr>
                <a:defRPr/>
              </a:pPr>
              <a:t>‹Nr.›</a:t>
            </a:fld>
            <a:endParaRPr lang="de-CH"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Fußzeilenplatzhalter 4"/>
          <p:cNvSpPr>
            <a:spLocks noGrp="1"/>
          </p:cNvSpPr>
          <p:nvPr>
            <p:ph type="ftr" sz="quarter" idx="10"/>
          </p:nvPr>
        </p:nvSpPr>
        <p:spPr>
          <a:xfrm>
            <a:off x="3071813" y="6215063"/>
            <a:ext cx="3929062" cy="285750"/>
          </a:xfrm>
        </p:spPr>
        <p:txBody>
          <a:bodyPr/>
          <a:lstStyle>
            <a:lvl1pPr>
              <a:defRPr/>
            </a:lvl1pPr>
          </a:lstStyle>
          <a:p>
            <a:pPr>
              <a:defRPr/>
            </a:pPr>
            <a:r>
              <a:rPr lang="de-CH" smtClean="0"/>
              <a:t>Medienkonferenz LUNIS xx.2.2011</a:t>
            </a:r>
            <a:endParaRPr lang="de-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pPr>
              <a:defRPr/>
            </a:pPr>
            <a:r>
              <a:rPr lang="de-CH" smtClean="0"/>
              <a:t>Medienkonferenz LUNIS xx.2.2011</a:t>
            </a:r>
            <a:endParaRPr lang="de-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4" cstate="print"/>
          <a:srcRect/>
          <a:stretch>
            <a:fillRect/>
          </a:stretch>
        </p:blipFill>
        <p:spPr bwMode="auto">
          <a:xfrm>
            <a:off x="0" y="-142875"/>
            <a:ext cx="9144000" cy="1571625"/>
          </a:xfrm>
          <a:prstGeom prst="rect">
            <a:avLst/>
          </a:prstGeom>
          <a:noFill/>
          <a:ln w="9525">
            <a:noFill/>
            <a:miter lim="800000"/>
            <a:headEnd/>
            <a:tailEnd/>
          </a:ln>
        </p:spPr>
      </p:pic>
      <p:sp>
        <p:nvSpPr>
          <p:cNvPr id="1027" name="Titelplatzhalter 1"/>
          <p:cNvSpPr>
            <a:spLocks noGrp="1"/>
          </p:cNvSpPr>
          <p:nvPr>
            <p:ph type="title"/>
          </p:nvPr>
        </p:nvSpPr>
        <p:spPr bwMode="auto">
          <a:xfrm>
            <a:off x="457200" y="714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de-CH" smtClean="0"/>
          </a:p>
        </p:txBody>
      </p:sp>
      <p:sp>
        <p:nvSpPr>
          <p:cNvPr id="1028" name="Textplatzhalter 2"/>
          <p:cNvSpPr>
            <a:spLocks noGrp="1"/>
          </p:cNvSpPr>
          <p:nvPr>
            <p:ph type="body" idx="1"/>
          </p:nvPr>
        </p:nvSpPr>
        <p:spPr bwMode="auto">
          <a:xfrm>
            <a:off x="357188" y="157162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smtClean="0"/>
          </a:p>
        </p:txBody>
      </p:sp>
      <p:sp>
        <p:nvSpPr>
          <p:cNvPr id="5" name="Fußzeilenplatzhalter 4"/>
          <p:cNvSpPr>
            <a:spLocks noGrp="1"/>
          </p:cNvSpPr>
          <p:nvPr>
            <p:ph type="ftr" sz="quarter" idx="3"/>
          </p:nvPr>
        </p:nvSpPr>
        <p:spPr>
          <a:xfrm>
            <a:off x="3571875" y="6143625"/>
            <a:ext cx="2500313" cy="2857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de-CH" smtClean="0"/>
              <a:t>Medienkonferenz LUNIS xx.2.2011</a:t>
            </a:r>
            <a:endParaRPr lang="de-CH"/>
          </a:p>
        </p:txBody>
      </p:sp>
      <p:pic>
        <p:nvPicPr>
          <p:cNvPr id="1030" name="Picture 2"/>
          <p:cNvPicPr>
            <a:picLocks noChangeAspect="1" noChangeArrowheads="1"/>
          </p:cNvPicPr>
          <p:nvPr userDrawn="1"/>
        </p:nvPicPr>
        <p:blipFill>
          <a:blip r:embed="rId15" cstate="print"/>
          <a:srcRect/>
          <a:stretch>
            <a:fillRect/>
          </a:stretch>
        </p:blipFill>
        <p:spPr bwMode="auto">
          <a:xfrm>
            <a:off x="8143875" y="6072188"/>
            <a:ext cx="428625" cy="627062"/>
          </a:xfrm>
          <a:prstGeom prst="rect">
            <a:avLst/>
          </a:prstGeom>
          <a:noFill/>
          <a:ln w="9525">
            <a:noFill/>
            <a:miter lim="800000"/>
            <a:headEnd/>
            <a:tailEnd/>
          </a:ln>
        </p:spPr>
      </p:pic>
      <p:pic>
        <p:nvPicPr>
          <p:cNvPr id="1031" name="Grafik 8" descr="logo_horizontal.wmf"/>
          <p:cNvPicPr>
            <a:picLocks noChangeAspect="1"/>
          </p:cNvPicPr>
          <p:nvPr userDrawn="1"/>
        </p:nvPicPr>
        <p:blipFill>
          <a:blip r:embed="rId16" cstate="print"/>
          <a:srcRect/>
          <a:stretch>
            <a:fillRect/>
          </a:stretch>
        </p:blipFill>
        <p:spPr bwMode="auto">
          <a:xfrm>
            <a:off x="357188" y="6143625"/>
            <a:ext cx="2714625" cy="1163638"/>
          </a:xfrm>
          <a:prstGeom prst="rect">
            <a:avLst/>
          </a:prstGeom>
          <a:noFill/>
          <a:ln w="9525">
            <a:noFill/>
            <a:miter lim="800000"/>
            <a:headEnd/>
            <a:tailEnd/>
          </a:ln>
        </p:spPr>
      </p:pic>
      <p:sp>
        <p:nvSpPr>
          <p:cNvPr id="8" name="Foliennummernplatzhalter 7"/>
          <p:cNvSpPr>
            <a:spLocks noGrp="1"/>
          </p:cNvSpPr>
          <p:nvPr>
            <p:ph type="sldNum" sz="quarter" idx="4"/>
          </p:nvPr>
        </p:nvSpPr>
        <p:spPr>
          <a:xfrm>
            <a:off x="6072188" y="6143625"/>
            <a:ext cx="490537" cy="285750"/>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pPr>
              <a:defRPr/>
            </a:pPr>
            <a:fld id="{5207735B-F014-48EA-BE4A-BF51E165E90F}" type="slidenum">
              <a:rPr lang="de-CH"/>
              <a:pPr>
                <a:defRPr/>
              </a:pPr>
              <a:t>‹Nr.›</a:t>
            </a:fld>
            <a:endParaRPr lang="de-CH" dirty="0"/>
          </a:p>
        </p:txBody>
      </p:sp>
    </p:spTree>
  </p:cSld>
  <p:clrMap bg1="lt1" tx1="dk1" bg2="lt2" tx2="dk2" accent1="accent1" accent2="accent2" accent3="accent3" accent4="accent4" accent5="accent5" accent6="accent6" hlink="hlink" folHlink="folHlink"/>
  <p:sldLayoutIdLst>
    <p:sldLayoutId id="2147483841" r:id="rId1"/>
    <p:sldLayoutId id="2147483839"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40" r:id="rId12"/>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ctrTitle"/>
          </p:nvPr>
        </p:nvSpPr>
        <p:spPr>
          <a:xfrm>
            <a:off x="685800" y="1556792"/>
            <a:ext cx="7772400" cy="1470025"/>
          </a:xfrm>
        </p:spPr>
        <p:txBody>
          <a:bodyPr/>
          <a:lstStyle/>
          <a:p>
            <a:r>
              <a:rPr lang="de-CH" dirty="0" smtClean="0"/>
              <a:t>Medienkonferenz: 14.02.2011</a:t>
            </a:r>
          </a:p>
        </p:txBody>
      </p:sp>
      <p:sp>
        <p:nvSpPr>
          <p:cNvPr id="12291" name="Untertitel 2"/>
          <p:cNvSpPr>
            <a:spLocks noGrp="1"/>
          </p:cNvSpPr>
          <p:nvPr>
            <p:ph type="subTitle" idx="1"/>
          </p:nvPr>
        </p:nvSpPr>
        <p:spPr>
          <a:xfrm>
            <a:off x="1371600" y="3312567"/>
            <a:ext cx="6400800" cy="1752600"/>
          </a:xfrm>
        </p:spPr>
        <p:txBody>
          <a:bodyPr/>
          <a:lstStyle/>
          <a:p>
            <a:r>
              <a:rPr lang="de-CH" u="sng" dirty="0" smtClean="0">
                <a:solidFill>
                  <a:schemeClr val="bg2"/>
                </a:solidFill>
              </a:rPr>
              <a:t>Lu</a:t>
            </a:r>
            <a:r>
              <a:rPr lang="de-CH" dirty="0" smtClean="0">
                <a:solidFill>
                  <a:schemeClr val="bg2"/>
                </a:solidFill>
              </a:rPr>
              <a:t>zerner – </a:t>
            </a:r>
            <a:r>
              <a:rPr lang="de-CH" u="sng" dirty="0" smtClean="0">
                <a:solidFill>
                  <a:schemeClr val="bg2"/>
                </a:solidFill>
              </a:rPr>
              <a:t>Ni</a:t>
            </a:r>
            <a:r>
              <a:rPr lang="de-CH" dirty="0" smtClean="0">
                <a:solidFill>
                  <a:schemeClr val="bg2"/>
                </a:solidFill>
              </a:rPr>
              <a:t>dwaldner </a:t>
            </a:r>
            <a:r>
              <a:rPr lang="de-CH" u="sng" dirty="0" smtClean="0">
                <a:solidFill>
                  <a:schemeClr val="bg2"/>
                </a:solidFill>
              </a:rPr>
              <a:t>S</a:t>
            </a:r>
            <a:r>
              <a:rPr lang="de-CH" dirty="0" smtClean="0">
                <a:solidFill>
                  <a:schemeClr val="bg2"/>
                </a:solidFill>
              </a:rPr>
              <a:t>pitalregion </a:t>
            </a:r>
            <a:br>
              <a:rPr lang="de-CH" dirty="0" smtClean="0">
                <a:solidFill>
                  <a:schemeClr val="bg2"/>
                </a:solidFill>
              </a:rPr>
            </a:br>
            <a:r>
              <a:rPr lang="de-CH" dirty="0" smtClean="0">
                <a:solidFill>
                  <a:schemeClr val="bg2"/>
                </a:solidFill>
              </a:rPr>
              <a:t>Unterzeichnung Rahmenvertrag</a:t>
            </a:r>
          </a:p>
          <a:p>
            <a:r>
              <a:rPr lang="de-CH" sz="2400" dirty="0" smtClean="0">
                <a:solidFill>
                  <a:schemeClr val="bg2"/>
                </a:solidFill>
              </a:rPr>
              <a:t>(Projekt LUNIS)</a:t>
            </a:r>
          </a:p>
        </p:txBody>
      </p:sp>
      <p:sp>
        <p:nvSpPr>
          <p:cNvPr id="5" name="Fußzeilenplatzhalter 4"/>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p:cNvSpPr>
            <a:spLocks noGrp="1"/>
          </p:cNvSpPr>
          <p:nvPr>
            <p:ph type="title"/>
          </p:nvPr>
        </p:nvSpPr>
        <p:spPr/>
        <p:txBody>
          <a:bodyPr/>
          <a:lstStyle/>
          <a:p>
            <a:r>
              <a:rPr lang="de-CH" b="1" smtClean="0"/>
              <a:t>Beispiel Kaderleute und Stellvertretungen</a:t>
            </a:r>
          </a:p>
        </p:txBody>
      </p:sp>
      <p:sp>
        <p:nvSpPr>
          <p:cNvPr id="29698" name="Inhaltsplatzhalter 2"/>
          <p:cNvSpPr>
            <a:spLocks noGrp="1"/>
          </p:cNvSpPr>
          <p:nvPr>
            <p:ph idx="1"/>
          </p:nvPr>
        </p:nvSpPr>
        <p:spPr/>
        <p:txBody>
          <a:bodyPr/>
          <a:lstStyle/>
          <a:p>
            <a:r>
              <a:rPr lang="de-CH" sz="2000" smtClean="0"/>
              <a:t>Es wird in Zukunft für alle Spitäler schwieriger werden, geeignete Kaderleute zu finden, insbesondere für kleinere Spitäler. Gerade ein solches Haus mit wenigen Kaderleuten steht und fällt mit der beruflichen und menschlichen Qualität dieser Personen.</a:t>
            </a:r>
          </a:p>
          <a:p>
            <a:pPr>
              <a:buFont typeface="Arial" charset="0"/>
              <a:buNone/>
            </a:pPr>
            <a:endParaRPr lang="de-CH" sz="2000" smtClean="0"/>
          </a:p>
          <a:p>
            <a:r>
              <a:rPr lang="de-CH" sz="2000" smtClean="0"/>
              <a:t>Bei Vakanzen oder Stellenwechseln von Kaderleuten kann das KSNW zum weit grösseren Personalpool des LUKS Zugriff haben, wenn nicht rasch eine geeignete Nachfolge gefunden werden kann. Stellvertretungen können rascher geregelt werden.</a:t>
            </a:r>
          </a:p>
          <a:p>
            <a:pPr>
              <a:buFont typeface="Arial" charset="0"/>
              <a:buNone/>
            </a:pPr>
            <a:endParaRPr lang="de-CH" sz="2000" smtClean="0"/>
          </a:p>
          <a:p>
            <a:r>
              <a:rPr lang="de-CH" sz="2000" smtClean="0"/>
              <a:t>Andererseits haben Mitarbeitende des LUKS bei Eignung und Bedarf auch die Chance, im KSNW eine Kaderstelle zu erhalten.</a:t>
            </a:r>
          </a:p>
        </p:txBody>
      </p:sp>
      <p:sp>
        <p:nvSpPr>
          <p:cNvPr id="4" name="Fußzeilenplatzhalter 3"/>
          <p:cNvSpPr>
            <a:spLocks noGrp="1"/>
          </p:cNvSpPr>
          <p:nvPr>
            <p:ph type="ftr" sz="quarter" idx="10"/>
          </p:nvPr>
        </p:nvSpPr>
        <p:spPr/>
        <p:txBody>
          <a:bodyPr/>
          <a:lstStyle/>
          <a:p>
            <a:pPr>
              <a:defRPr/>
            </a:pPr>
            <a:r>
              <a:rPr lang="de-CH" dirty="0"/>
              <a:t>Medienkonferenz LUNIS 14.2.2011</a:t>
            </a:r>
          </a:p>
        </p:txBody>
      </p:sp>
      <p:sp>
        <p:nvSpPr>
          <p:cNvPr id="5" name="Foliennummernplatzhalter 4"/>
          <p:cNvSpPr>
            <a:spLocks noGrp="1"/>
          </p:cNvSpPr>
          <p:nvPr>
            <p:ph type="sldNum" sz="quarter" idx="11"/>
          </p:nvPr>
        </p:nvSpPr>
        <p:spPr/>
        <p:txBody>
          <a:bodyPr/>
          <a:lstStyle/>
          <a:p>
            <a:pPr>
              <a:defRPr/>
            </a:pPr>
            <a:fld id="{FBE4F21E-E337-4219-8E0B-0BBDEA7F6AB0}" type="slidenum">
              <a:rPr lang="de-CH" smtClean="0"/>
              <a:pPr>
                <a:defRPr/>
              </a:pPr>
              <a:t>10</a:t>
            </a:fld>
            <a:endParaRPr lang="de-CH" dirty="0"/>
          </a:p>
        </p:txBody>
      </p:sp>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lgn="l"/>
            <a:r>
              <a:rPr lang="de-CH" b="1" dirty="0" smtClean="0"/>
              <a:t>Rahmenvertrag LUNIS</a:t>
            </a:r>
            <a:endParaRPr lang="de-CH" dirty="0" smtClean="0"/>
          </a:p>
        </p:txBody>
      </p:sp>
      <p:sp>
        <p:nvSpPr>
          <p:cNvPr id="4" name="Inhaltsplatzhalter 2"/>
          <p:cNvSpPr>
            <a:spLocks noGrp="1"/>
          </p:cNvSpPr>
          <p:nvPr>
            <p:ph idx="1"/>
          </p:nvPr>
        </p:nvSpPr>
        <p:spPr>
          <a:xfrm>
            <a:off x="330294" y="1531284"/>
            <a:ext cx="8535292" cy="4525963"/>
          </a:xfrm>
        </p:spPr>
        <p:txBody>
          <a:bodyPr/>
          <a:lstStyle/>
          <a:p>
            <a:pPr marL="354013" indent="-354013"/>
            <a:r>
              <a:rPr lang="de-CH" sz="2000" dirty="0" smtClean="0"/>
              <a:t>Die Gesundheitsdirektorin NW und der Gesundheitsdirektor LU unter-zeichnen heute zusammen mit den Spitalratspräsidenten LUKS und KSNW einen Rahmenvertrag über die Schaffung einer gemeinsamen Spitalregion. Dieser Vertrag gilt vorerst für eine Versuchsphase von 4 Jahren (1. Etappe).</a:t>
            </a:r>
          </a:p>
          <a:p>
            <a:pPr marL="354013" indent="-354013"/>
            <a:r>
              <a:rPr lang="de-CH" sz="2000" dirty="0" smtClean="0"/>
              <a:t>Darin werden die Spielregeln der 1. Etappe der Spitalregion Luzern-Nidwalden (Start 1.1.2012) festgehalten. Die strategischen und operativen Gremien der beiden Kantonsspitäler unterstützen dieses Vorhaben.</a:t>
            </a:r>
          </a:p>
          <a:p>
            <a:pPr marL="354013" indent="-354013"/>
            <a:r>
              <a:rPr lang="de-CH" sz="2000" dirty="0" smtClean="0"/>
              <a:t>Der Vertrag tritt definitiv in Kraft, wenn die strategischen und operativen Gremien die nötigen gesetzlichen Grundlagen (Spitalgesetz Kanton Nidwalden) vorliegen. Der Landrat NW behandelt das revidierte Spitalgesetz vor den Sommerferien. Inkrafttreten: 1.1.2012. </a:t>
            </a:r>
          </a:p>
          <a:p>
            <a:pPr marL="354013" indent="-354013"/>
            <a:r>
              <a:rPr lang="de-CH" sz="2000" dirty="0" smtClean="0"/>
              <a:t>Bis Ende 2011 werden alle nötigen Vorbereitungsarbeiten für den erfolgreichen Start von LUNIS an die Hand genommen. </a:t>
            </a:r>
          </a:p>
          <a:p>
            <a:pPr marL="354013" indent="-354013"/>
            <a:endParaRPr lang="de-CH" sz="2000" dirty="0" smtClean="0"/>
          </a:p>
          <a:p>
            <a:pPr marL="354013" indent="-354013"/>
            <a:endParaRPr lang="de-CH" sz="2000" dirty="0" smtClean="0"/>
          </a:p>
          <a:p>
            <a:pPr>
              <a:buNone/>
            </a:pPr>
            <a:endParaRPr lang="de-CH" sz="2000" dirty="0" smtClean="0"/>
          </a:p>
          <a:p>
            <a:endParaRPr lang="de-CH" sz="2000" dirty="0" smtClean="0"/>
          </a:p>
          <a:p>
            <a:endParaRPr lang="de-CH" sz="2000" dirty="0" smtClean="0"/>
          </a:p>
          <a:p>
            <a:endParaRPr lang="de-CH" sz="2000" dirty="0" smtClean="0"/>
          </a:p>
          <a:p>
            <a:endParaRPr lang="de-CH" sz="2000" dirty="0" smtClean="0"/>
          </a:p>
          <a:p>
            <a:pPr>
              <a:buFont typeface="Arial" charset="0"/>
              <a:buNone/>
            </a:pPr>
            <a:endParaRPr lang="de-CH" sz="20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11</a:t>
            </a:fld>
            <a:endParaRPr lang="de-CH" dirty="0"/>
          </a:p>
        </p:txBody>
      </p:sp>
      <p:sp>
        <p:nvSpPr>
          <p:cNvPr id="6" name="Fußzeilenplatzhalter 5"/>
          <p:cNvSpPr>
            <a:spLocks noGrp="1"/>
          </p:cNvSpPr>
          <p:nvPr>
            <p:ph type="ftr" sz="quarter" idx="10"/>
          </p:nvPr>
        </p:nvSpPr>
        <p:spPr/>
        <p:txBody>
          <a:bodyPr/>
          <a:lstStyle/>
          <a:p>
            <a:pPr>
              <a:defRPr/>
            </a:pPr>
            <a:r>
              <a:rPr lang="de-CH" smtClean="0"/>
              <a:t>Medienkonferenz LUNIS xx.2.2011</a:t>
            </a:r>
            <a:endParaRPr lang="de-CH" dirty="0"/>
          </a:p>
        </p:txBody>
      </p:sp>
    </p:spTree>
  </p:cSld>
  <p:clrMapOvr>
    <a:masterClrMapping/>
  </p:clrMapOvr>
  <p:transition>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457200" y="71438"/>
            <a:ext cx="8435280" cy="1143000"/>
          </a:xfrm>
        </p:spPr>
        <p:txBody>
          <a:bodyPr/>
          <a:lstStyle/>
          <a:p>
            <a:pPr algn="l"/>
            <a:r>
              <a:rPr lang="de-CH" b="1" dirty="0" smtClean="0"/>
              <a:t>Die wesentlichen Vertragselemente</a:t>
            </a:r>
            <a:endParaRPr lang="de-CH" dirty="0" smtClean="0"/>
          </a:p>
        </p:txBody>
      </p:sp>
      <p:sp>
        <p:nvSpPr>
          <p:cNvPr id="4" name="Inhaltsplatzhalter 2"/>
          <p:cNvSpPr>
            <a:spLocks noGrp="1"/>
          </p:cNvSpPr>
          <p:nvPr>
            <p:ph idx="1"/>
          </p:nvPr>
        </p:nvSpPr>
        <p:spPr>
          <a:xfrm>
            <a:off x="370635" y="1489557"/>
            <a:ext cx="8535292" cy="4525963"/>
          </a:xfrm>
        </p:spPr>
        <p:txBody>
          <a:bodyPr/>
          <a:lstStyle/>
          <a:p>
            <a:pPr marL="274638" lvl="1" indent="-274638">
              <a:buFont typeface="Arial" pitchFamily="34" charset="0"/>
              <a:buChar char="•"/>
            </a:pPr>
            <a:r>
              <a:rPr lang="de-CH" sz="2000" dirty="0" smtClean="0"/>
              <a:t>Die Unternehmen (KSNW und LUKS) </a:t>
            </a:r>
            <a:r>
              <a:rPr lang="de-CH" sz="2000" u="sng" dirty="0" smtClean="0"/>
              <a:t>bleiben je rechtlich unabhängige Anstalten</a:t>
            </a:r>
            <a:r>
              <a:rPr lang="de-CH" sz="2000" dirty="0" smtClean="0"/>
              <a:t> mit eigenem Personal / eigener Infrastruktur und eigenständigem Finanz- und Rechnungswesen. </a:t>
            </a:r>
            <a:r>
              <a:rPr lang="de-CH" sz="1400" dirty="0" smtClean="0"/>
              <a:t/>
            </a:r>
            <a:br>
              <a:rPr lang="de-CH" sz="1400" dirty="0" smtClean="0"/>
            </a:br>
            <a:endParaRPr lang="de-CH" sz="1400" dirty="0" smtClean="0"/>
          </a:p>
          <a:p>
            <a:pPr marL="274638" lvl="1" indent="-274638">
              <a:buFont typeface="Arial" pitchFamily="34" charset="0"/>
              <a:buChar char="•"/>
            </a:pPr>
            <a:r>
              <a:rPr lang="de-CH" sz="2000" dirty="0" smtClean="0"/>
              <a:t>Beide Kantone haben via Leistungsauftrag und ordentlichen Budgetprozess weiterhin </a:t>
            </a:r>
            <a:r>
              <a:rPr lang="de-CH" sz="2000" u="sng" dirty="0" smtClean="0"/>
              <a:t>das letzte Wort</a:t>
            </a:r>
            <a:r>
              <a:rPr lang="de-CH" sz="2000" dirty="0" smtClean="0"/>
              <a:t>, wenn es um grundsätzliche Fragestellungen „ihrer Spitäler“ geht. </a:t>
            </a:r>
            <a:r>
              <a:rPr lang="de-CH" sz="1400" dirty="0" smtClean="0"/>
              <a:t/>
            </a:r>
            <a:br>
              <a:rPr lang="de-CH" sz="1400" dirty="0" smtClean="0"/>
            </a:br>
            <a:endParaRPr lang="de-CH" sz="1400" dirty="0" smtClean="0"/>
          </a:p>
          <a:p>
            <a:pPr marL="274638" lvl="1" indent="-274638">
              <a:buFont typeface="Arial" pitchFamily="34" charset="0"/>
              <a:buChar char="•"/>
            </a:pPr>
            <a:r>
              <a:rPr lang="de-CH" sz="2000" dirty="0" smtClean="0"/>
              <a:t>Auf der obersten Unternehmensebene wird die angestrebte Vernetzung von KSNW und LUKS konkret. Die </a:t>
            </a:r>
            <a:r>
              <a:rPr lang="de-CH" sz="2000" u="sng" dirty="0" smtClean="0"/>
              <a:t>Spitalräte und der Direktor</a:t>
            </a:r>
            <a:r>
              <a:rPr lang="de-CH" sz="2000" dirty="0" smtClean="0"/>
              <a:t> von beiden Unter-nehmen sollen je durch </a:t>
            </a:r>
            <a:r>
              <a:rPr lang="de-CH" sz="2000" u="sng" dirty="0" smtClean="0"/>
              <a:t>die gleichen Personen</a:t>
            </a:r>
            <a:r>
              <a:rPr lang="de-CH" sz="2000" dirty="0" smtClean="0"/>
              <a:t> besetzt werden</a:t>
            </a:r>
            <a:r>
              <a:rPr lang="de-CH" sz="1400" dirty="0" smtClean="0"/>
              <a:t>. </a:t>
            </a:r>
            <a:br>
              <a:rPr lang="de-CH" sz="1400" dirty="0" smtClean="0"/>
            </a:br>
            <a:endParaRPr lang="de-CH" sz="1400" dirty="0" smtClean="0"/>
          </a:p>
          <a:p>
            <a:pPr marL="274638" lvl="1" indent="-274638">
              <a:buFont typeface="Arial" pitchFamily="34" charset="0"/>
              <a:buChar char="•"/>
            </a:pPr>
            <a:r>
              <a:rPr lang="de-CH" sz="2000" dirty="0" smtClean="0"/>
              <a:t>Der heutige </a:t>
            </a:r>
            <a:r>
              <a:rPr lang="de-CH" sz="2000" u="sng" dirty="0" smtClean="0"/>
              <a:t>Direktor KSNW wird zum Stv. Direktor LUKS </a:t>
            </a:r>
            <a:r>
              <a:rPr lang="de-CH" sz="2000" dirty="0" smtClean="0"/>
              <a:t>und somit auch zum Mitglied der Geschäftsleitung LUKS. Er wird das KSNW in Stans weiterhin operativ führen. </a:t>
            </a:r>
          </a:p>
          <a:p>
            <a:pPr marL="354013" indent="-354013"/>
            <a:endParaRPr lang="de-CH" sz="1800" dirty="0" smtClean="0"/>
          </a:p>
          <a:p>
            <a:pPr marL="354013" indent="-354013"/>
            <a:endParaRPr lang="de-CH" sz="1800" dirty="0" smtClean="0"/>
          </a:p>
          <a:p>
            <a:pPr>
              <a:buNone/>
            </a:pPr>
            <a:endParaRPr lang="de-CH" sz="1800" dirty="0" smtClean="0"/>
          </a:p>
          <a:p>
            <a:endParaRPr lang="de-CH" sz="1800" dirty="0" smtClean="0"/>
          </a:p>
          <a:p>
            <a:endParaRPr lang="de-CH" sz="1800" dirty="0" smtClean="0"/>
          </a:p>
          <a:p>
            <a:endParaRPr lang="de-CH" sz="1800" dirty="0" smtClean="0"/>
          </a:p>
          <a:p>
            <a:endParaRPr lang="de-CH" sz="1800" dirty="0" smtClean="0"/>
          </a:p>
          <a:p>
            <a:pPr>
              <a:buFont typeface="Arial" charset="0"/>
              <a:buNone/>
            </a:pPr>
            <a:endParaRPr lang="de-CH" sz="18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12</a:t>
            </a:fld>
            <a:endParaRPr lang="de-CH" dirty="0"/>
          </a:p>
        </p:txBody>
      </p:sp>
      <p:sp>
        <p:nvSpPr>
          <p:cNvPr id="6" name="Fußzeilenplatzhalter 5"/>
          <p:cNvSpPr>
            <a:spLocks noGrp="1"/>
          </p:cNvSpPr>
          <p:nvPr>
            <p:ph type="ftr" sz="quarter" idx="10"/>
          </p:nvPr>
        </p:nvSpPr>
        <p:spPr/>
        <p:txBody>
          <a:bodyPr/>
          <a:lstStyle/>
          <a:p>
            <a:pPr>
              <a:defRPr/>
            </a:pPr>
            <a:r>
              <a:rPr lang="de-CH" smtClean="0"/>
              <a:t>Medienkonferenz LUNIS xx.2.2011</a:t>
            </a:r>
            <a:endParaRPr lang="de-CH" dirty="0"/>
          </a:p>
        </p:txBody>
      </p:sp>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CH" b="1" dirty="0" smtClean="0"/>
              <a:t>Fahrplan LUNIS</a:t>
            </a:r>
            <a:endParaRPr lang="de-CH" b="1" dirty="0"/>
          </a:p>
        </p:txBody>
      </p:sp>
      <p:cxnSp>
        <p:nvCxnSpPr>
          <p:cNvPr id="7" name="Gerade Verbindung mit Pfeil 5"/>
          <p:cNvCxnSpPr>
            <a:cxnSpLocks noChangeShapeType="1"/>
          </p:cNvCxnSpPr>
          <p:nvPr/>
        </p:nvCxnSpPr>
        <p:spPr bwMode="auto">
          <a:xfrm>
            <a:off x="500063" y="2952750"/>
            <a:ext cx="8358187" cy="1588"/>
          </a:xfrm>
          <a:prstGeom prst="straightConnector1">
            <a:avLst/>
          </a:prstGeom>
          <a:noFill/>
          <a:ln w="66675" algn="ctr">
            <a:solidFill>
              <a:schemeClr val="tx1"/>
            </a:solidFill>
            <a:round/>
            <a:headEnd/>
            <a:tailEnd type="arrow" w="med" len="med"/>
          </a:ln>
        </p:spPr>
      </p:cxnSp>
      <p:sp>
        <p:nvSpPr>
          <p:cNvPr id="8" name="Textfeld 6"/>
          <p:cNvSpPr txBox="1">
            <a:spLocks noChangeArrowheads="1"/>
          </p:cNvSpPr>
          <p:nvPr/>
        </p:nvSpPr>
        <p:spPr bwMode="auto">
          <a:xfrm>
            <a:off x="1357313" y="3238500"/>
            <a:ext cx="1285875" cy="338138"/>
          </a:xfrm>
          <a:prstGeom prst="rect">
            <a:avLst/>
          </a:prstGeom>
          <a:noFill/>
          <a:ln w="9525">
            <a:noFill/>
            <a:miter lim="800000"/>
            <a:headEnd/>
            <a:tailEnd/>
          </a:ln>
        </p:spPr>
        <p:txBody>
          <a:bodyPr>
            <a:spAutoFit/>
          </a:bodyPr>
          <a:lstStyle/>
          <a:p>
            <a:pPr algn="ctr"/>
            <a:r>
              <a:rPr lang="de-CH"/>
              <a:t>2010</a:t>
            </a:r>
          </a:p>
        </p:txBody>
      </p:sp>
      <p:sp>
        <p:nvSpPr>
          <p:cNvPr id="9" name="Textfeld 7"/>
          <p:cNvSpPr txBox="1">
            <a:spLocks noChangeArrowheads="1"/>
          </p:cNvSpPr>
          <p:nvPr/>
        </p:nvSpPr>
        <p:spPr bwMode="auto">
          <a:xfrm>
            <a:off x="3643313" y="3238500"/>
            <a:ext cx="1285875" cy="338138"/>
          </a:xfrm>
          <a:prstGeom prst="rect">
            <a:avLst/>
          </a:prstGeom>
          <a:noFill/>
          <a:ln w="9525">
            <a:noFill/>
            <a:miter lim="800000"/>
            <a:headEnd/>
            <a:tailEnd/>
          </a:ln>
        </p:spPr>
        <p:txBody>
          <a:bodyPr>
            <a:spAutoFit/>
          </a:bodyPr>
          <a:lstStyle/>
          <a:p>
            <a:pPr algn="ctr"/>
            <a:r>
              <a:rPr lang="de-CH"/>
              <a:t>2011</a:t>
            </a:r>
          </a:p>
        </p:txBody>
      </p:sp>
      <p:sp>
        <p:nvSpPr>
          <p:cNvPr id="10" name="Textfeld 8"/>
          <p:cNvSpPr txBox="1">
            <a:spLocks noChangeArrowheads="1"/>
          </p:cNvSpPr>
          <p:nvPr/>
        </p:nvSpPr>
        <p:spPr bwMode="auto">
          <a:xfrm>
            <a:off x="6072188" y="3238500"/>
            <a:ext cx="1285875" cy="338138"/>
          </a:xfrm>
          <a:prstGeom prst="rect">
            <a:avLst/>
          </a:prstGeom>
          <a:noFill/>
          <a:ln w="9525">
            <a:noFill/>
            <a:miter lim="800000"/>
            <a:headEnd/>
            <a:tailEnd/>
          </a:ln>
        </p:spPr>
        <p:txBody>
          <a:bodyPr>
            <a:spAutoFit/>
          </a:bodyPr>
          <a:lstStyle/>
          <a:p>
            <a:pPr algn="ctr"/>
            <a:r>
              <a:rPr lang="de-CH"/>
              <a:t>2012</a:t>
            </a:r>
          </a:p>
        </p:txBody>
      </p:sp>
      <p:cxnSp>
        <p:nvCxnSpPr>
          <p:cNvPr id="11" name="Gerade Verbindung 11"/>
          <p:cNvCxnSpPr>
            <a:cxnSpLocks noChangeShapeType="1"/>
          </p:cNvCxnSpPr>
          <p:nvPr/>
        </p:nvCxnSpPr>
        <p:spPr bwMode="auto">
          <a:xfrm rot="5400000">
            <a:off x="321469" y="2988469"/>
            <a:ext cx="357188" cy="0"/>
          </a:xfrm>
          <a:prstGeom prst="line">
            <a:avLst/>
          </a:prstGeom>
          <a:noFill/>
          <a:ln w="28575" algn="ctr">
            <a:solidFill>
              <a:schemeClr val="tx1"/>
            </a:solidFill>
            <a:round/>
            <a:headEnd/>
            <a:tailEnd/>
          </a:ln>
        </p:spPr>
      </p:cxnSp>
      <p:cxnSp>
        <p:nvCxnSpPr>
          <p:cNvPr id="12" name="Gerade Verbindung 12"/>
          <p:cNvCxnSpPr>
            <a:cxnSpLocks noChangeShapeType="1"/>
          </p:cNvCxnSpPr>
          <p:nvPr/>
        </p:nvCxnSpPr>
        <p:spPr bwMode="auto">
          <a:xfrm rot="5400000">
            <a:off x="2750344" y="2988469"/>
            <a:ext cx="357188" cy="0"/>
          </a:xfrm>
          <a:prstGeom prst="line">
            <a:avLst/>
          </a:prstGeom>
          <a:noFill/>
          <a:ln w="28575" algn="ctr">
            <a:solidFill>
              <a:schemeClr val="tx1"/>
            </a:solidFill>
            <a:round/>
            <a:headEnd/>
            <a:tailEnd/>
          </a:ln>
        </p:spPr>
      </p:cxnSp>
      <p:cxnSp>
        <p:nvCxnSpPr>
          <p:cNvPr id="13" name="Gerade Verbindung 13"/>
          <p:cNvCxnSpPr>
            <a:cxnSpLocks noChangeShapeType="1"/>
          </p:cNvCxnSpPr>
          <p:nvPr/>
        </p:nvCxnSpPr>
        <p:spPr bwMode="auto">
          <a:xfrm rot="5400000">
            <a:off x="5536406" y="2988469"/>
            <a:ext cx="357188" cy="0"/>
          </a:xfrm>
          <a:prstGeom prst="line">
            <a:avLst/>
          </a:prstGeom>
          <a:noFill/>
          <a:ln w="28575" algn="ctr">
            <a:solidFill>
              <a:schemeClr val="tx1"/>
            </a:solidFill>
            <a:round/>
            <a:headEnd/>
            <a:tailEnd/>
          </a:ln>
        </p:spPr>
      </p:cxnSp>
      <p:cxnSp>
        <p:nvCxnSpPr>
          <p:cNvPr id="14" name="Gerade Verbindung 14"/>
          <p:cNvCxnSpPr>
            <a:cxnSpLocks noChangeShapeType="1"/>
          </p:cNvCxnSpPr>
          <p:nvPr/>
        </p:nvCxnSpPr>
        <p:spPr bwMode="auto">
          <a:xfrm rot="5400000">
            <a:off x="7822406" y="2988469"/>
            <a:ext cx="357188" cy="0"/>
          </a:xfrm>
          <a:prstGeom prst="line">
            <a:avLst/>
          </a:prstGeom>
          <a:noFill/>
          <a:ln w="28575" algn="ctr">
            <a:solidFill>
              <a:schemeClr val="tx1"/>
            </a:solidFill>
            <a:round/>
            <a:headEnd/>
            <a:tailEnd/>
          </a:ln>
        </p:spPr>
      </p:cxnSp>
      <p:sp>
        <p:nvSpPr>
          <p:cNvPr id="15" name="Textfeld 14"/>
          <p:cNvSpPr txBox="1"/>
          <p:nvPr/>
        </p:nvSpPr>
        <p:spPr>
          <a:xfrm>
            <a:off x="785813" y="2166938"/>
            <a:ext cx="1857375" cy="503237"/>
          </a:xfrm>
          <a:prstGeom prst="rect">
            <a:avLst/>
          </a:prstGeom>
          <a:solidFill>
            <a:schemeClr val="accent2">
              <a:lumMod val="40000"/>
              <a:lumOff val="60000"/>
            </a:schemeClr>
          </a:solidFill>
          <a:ln>
            <a:solidFill>
              <a:schemeClr val="tx1"/>
            </a:solidFill>
          </a:ln>
          <a:effectLst>
            <a:outerShdw blurRad="50800" dist="38100" dir="2700000" algn="tl" rotWithShape="0">
              <a:prstClr val="black">
                <a:alpha val="40000"/>
              </a:prstClr>
            </a:outerShdw>
          </a:effectLst>
        </p:spPr>
        <p:txBody>
          <a:bodyPr lIns="36000" tIns="36000" rIns="36000" bIns="36000">
            <a:spAutoFit/>
          </a:bodyPr>
          <a:lstStyle/>
          <a:p>
            <a:pPr algn="ctr">
              <a:defRPr/>
            </a:pPr>
            <a:r>
              <a:rPr lang="de-CH" sz="1400" dirty="0"/>
              <a:t>Konzeptphase</a:t>
            </a:r>
            <a:br>
              <a:rPr lang="de-CH" sz="1400" dirty="0"/>
            </a:br>
            <a:endParaRPr lang="de-CH" sz="1400" dirty="0"/>
          </a:p>
        </p:txBody>
      </p:sp>
      <p:sp>
        <p:nvSpPr>
          <p:cNvPr id="16" name="Textfeld 15"/>
          <p:cNvSpPr txBox="1"/>
          <p:nvPr/>
        </p:nvSpPr>
        <p:spPr>
          <a:xfrm>
            <a:off x="3131840" y="1630363"/>
            <a:ext cx="2406948" cy="503590"/>
          </a:xfrm>
          <a:prstGeom prst="rect">
            <a:avLst/>
          </a:prstGeom>
          <a:solidFill>
            <a:schemeClr val="accent3"/>
          </a:solidFill>
          <a:ln>
            <a:solidFill>
              <a:schemeClr val="tx1"/>
            </a:solidFill>
          </a:ln>
          <a:effectLst>
            <a:outerShdw blurRad="50800" dist="38100" dir="2700000" algn="tl" rotWithShape="0">
              <a:prstClr val="black">
                <a:alpha val="40000"/>
              </a:prstClr>
            </a:outerShdw>
          </a:effectLst>
        </p:spPr>
        <p:txBody>
          <a:bodyPr wrap="square" lIns="36000" tIns="36000" rIns="36000" bIns="36000">
            <a:spAutoFit/>
          </a:bodyPr>
          <a:lstStyle/>
          <a:p>
            <a:pPr algn="ctr">
              <a:defRPr/>
            </a:pPr>
            <a:r>
              <a:rPr lang="de-CH" sz="1400" dirty="0" smtClean="0"/>
              <a:t>Realisierungsphase </a:t>
            </a:r>
            <a:r>
              <a:rPr lang="de-CH" sz="1400" dirty="0"/>
              <a:t/>
            </a:r>
            <a:br>
              <a:rPr lang="de-CH" sz="1400" dirty="0"/>
            </a:br>
            <a:endParaRPr lang="de-CH" sz="1400" dirty="0" smtClean="0"/>
          </a:p>
        </p:txBody>
      </p:sp>
      <p:sp>
        <p:nvSpPr>
          <p:cNvPr id="17" name="Textfeld 16"/>
          <p:cNvSpPr txBox="1"/>
          <p:nvPr/>
        </p:nvSpPr>
        <p:spPr>
          <a:xfrm>
            <a:off x="5786438" y="2166938"/>
            <a:ext cx="2786062" cy="503237"/>
          </a:xfrm>
          <a:prstGeom prst="rect">
            <a:avLst/>
          </a:prstGeom>
          <a:solidFill>
            <a:schemeClr val="tx2">
              <a:lumMod val="40000"/>
              <a:lumOff val="60000"/>
            </a:schemeClr>
          </a:solidFill>
          <a:ln>
            <a:solidFill>
              <a:schemeClr val="tx1"/>
            </a:solidFill>
          </a:ln>
          <a:effectLst>
            <a:outerShdw blurRad="50800" dist="38100" dir="2700000" algn="tl" rotWithShape="0">
              <a:prstClr val="black">
                <a:alpha val="40000"/>
              </a:prstClr>
            </a:outerShdw>
          </a:effectLst>
        </p:spPr>
        <p:txBody>
          <a:bodyPr lIns="36000" tIns="36000" rIns="36000" bIns="36000">
            <a:spAutoFit/>
          </a:bodyPr>
          <a:lstStyle/>
          <a:p>
            <a:pPr algn="ctr">
              <a:defRPr/>
            </a:pPr>
            <a:r>
              <a:rPr lang="de-CH" sz="1400" dirty="0"/>
              <a:t>Realisierung Nutzen</a:t>
            </a:r>
            <a:br>
              <a:rPr lang="de-CH" sz="1400" dirty="0"/>
            </a:br>
            <a:r>
              <a:rPr lang="de-CH" sz="1400" dirty="0"/>
              <a:t>Teil 1- n</a:t>
            </a:r>
          </a:p>
        </p:txBody>
      </p:sp>
      <p:sp>
        <p:nvSpPr>
          <p:cNvPr id="18" name="Abgerundetes Rechteck 19"/>
          <p:cNvSpPr>
            <a:spLocks noChangeArrowheads="1"/>
          </p:cNvSpPr>
          <p:nvPr/>
        </p:nvSpPr>
        <p:spPr bwMode="auto">
          <a:xfrm>
            <a:off x="142875" y="3738563"/>
            <a:ext cx="1071563" cy="571500"/>
          </a:xfrm>
          <a:prstGeom prst="roundRect">
            <a:avLst>
              <a:gd name="adj" fmla="val 16667"/>
            </a:avLst>
          </a:prstGeom>
          <a:solidFill>
            <a:schemeClr val="accent6">
              <a:lumMod val="40000"/>
              <a:lumOff val="60000"/>
            </a:schemeClr>
          </a:solidFill>
          <a:ln w="9525" algn="ctr">
            <a:solidFill>
              <a:schemeClr val="tx1"/>
            </a:solidFill>
            <a:round/>
            <a:headEnd/>
            <a:tailEnd/>
          </a:ln>
        </p:spPr>
        <p:txBody>
          <a:bodyPr lIns="90000" tIns="46800" rIns="90000" bIns="46800" anchor="ctr"/>
          <a:lstStyle/>
          <a:p>
            <a:pPr algn="ctr"/>
            <a:r>
              <a:rPr lang="de-CH" sz="1400" dirty="0" smtClean="0"/>
              <a:t>Kick-off</a:t>
            </a:r>
            <a:r>
              <a:rPr lang="de-CH" sz="1400" dirty="0"/>
              <a:t/>
            </a:r>
            <a:br>
              <a:rPr lang="de-CH" sz="1400" dirty="0"/>
            </a:br>
            <a:r>
              <a:rPr lang="de-CH" sz="1400" dirty="0" smtClean="0"/>
              <a:t>4.02.2010</a:t>
            </a:r>
            <a:endParaRPr lang="de-CH" sz="1400" dirty="0"/>
          </a:p>
        </p:txBody>
      </p:sp>
      <p:cxnSp>
        <p:nvCxnSpPr>
          <p:cNvPr id="19" name="Gerade Verbindung 21"/>
          <p:cNvCxnSpPr>
            <a:cxnSpLocks noChangeShapeType="1"/>
            <a:endCxn id="18" idx="0"/>
          </p:cNvCxnSpPr>
          <p:nvPr/>
        </p:nvCxnSpPr>
        <p:spPr bwMode="auto">
          <a:xfrm rot="5400000">
            <a:off x="284956" y="3345657"/>
            <a:ext cx="785813" cy="0"/>
          </a:xfrm>
          <a:prstGeom prst="line">
            <a:avLst/>
          </a:prstGeom>
          <a:noFill/>
          <a:ln w="9525" algn="ctr">
            <a:solidFill>
              <a:schemeClr val="tx1"/>
            </a:solidFill>
            <a:prstDash val="dash"/>
            <a:round/>
            <a:headEnd/>
            <a:tailEnd/>
          </a:ln>
        </p:spPr>
      </p:cxnSp>
      <p:sp>
        <p:nvSpPr>
          <p:cNvPr id="20" name="Abgerundetes Rechteck 29"/>
          <p:cNvSpPr>
            <a:spLocks noChangeArrowheads="1"/>
          </p:cNvSpPr>
          <p:nvPr/>
        </p:nvSpPr>
        <p:spPr bwMode="auto">
          <a:xfrm>
            <a:off x="2123728" y="3738563"/>
            <a:ext cx="2016224" cy="571500"/>
          </a:xfrm>
          <a:prstGeom prst="roundRect">
            <a:avLst>
              <a:gd name="adj" fmla="val 16667"/>
            </a:avLst>
          </a:prstGeom>
          <a:solidFill>
            <a:schemeClr val="accent2">
              <a:lumMod val="40000"/>
              <a:lumOff val="60000"/>
            </a:schemeClr>
          </a:solidFill>
          <a:ln w="9525" algn="ctr">
            <a:solidFill>
              <a:schemeClr val="tx1"/>
            </a:solidFill>
            <a:round/>
            <a:headEnd/>
            <a:tailEnd/>
          </a:ln>
        </p:spPr>
        <p:txBody>
          <a:bodyPr lIns="90000" tIns="46800" rIns="90000" bIns="46800" anchor="ctr"/>
          <a:lstStyle/>
          <a:p>
            <a:pPr algn="ctr"/>
            <a:r>
              <a:rPr lang="de-CH" sz="1400" b="1" dirty="0"/>
              <a:t>Beschlussfassung </a:t>
            </a:r>
            <a:r>
              <a:rPr lang="de-CH" sz="1400" b="1" dirty="0" smtClean="0"/>
              <a:t>RR: Rahmenvertrag</a:t>
            </a:r>
            <a:endParaRPr lang="de-CH" sz="1400" b="1" dirty="0"/>
          </a:p>
        </p:txBody>
      </p:sp>
      <p:cxnSp>
        <p:nvCxnSpPr>
          <p:cNvPr id="21" name="Gerade Verbindung 30"/>
          <p:cNvCxnSpPr>
            <a:cxnSpLocks noChangeShapeType="1"/>
            <a:endCxn id="20" idx="0"/>
          </p:cNvCxnSpPr>
          <p:nvPr/>
        </p:nvCxnSpPr>
        <p:spPr bwMode="auto">
          <a:xfrm rot="5400000">
            <a:off x="2761035" y="3367757"/>
            <a:ext cx="741611" cy="0"/>
          </a:xfrm>
          <a:prstGeom prst="line">
            <a:avLst/>
          </a:prstGeom>
          <a:noFill/>
          <a:ln w="9525" algn="ctr">
            <a:solidFill>
              <a:schemeClr val="tx1"/>
            </a:solidFill>
            <a:prstDash val="dash"/>
            <a:round/>
            <a:headEnd/>
            <a:tailEnd/>
          </a:ln>
        </p:spPr>
      </p:cxnSp>
      <p:sp>
        <p:nvSpPr>
          <p:cNvPr id="22" name="Abgerundetes Rechteck 36"/>
          <p:cNvSpPr>
            <a:spLocks noChangeArrowheads="1"/>
          </p:cNvSpPr>
          <p:nvPr/>
        </p:nvSpPr>
        <p:spPr bwMode="auto">
          <a:xfrm>
            <a:off x="5214938" y="3738563"/>
            <a:ext cx="1857375" cy="571500"/>
          </a:xfrm>
          <a:prstGeom prst="roundRect">
            <a:avLst>
              <a:gd name="adj" fmla="val 16667"/>
            </a:avLst>
          </a:prstGeom>
          <a:solidFill>
            <a:schemeClr val="tx2">
              <a:lumMod val="40000"/>
              <a:lumOff val="60000"/>
            </a:schemeClr>
          </a:solidFill>
          <a:ln w="9525" algn="ctr">
            <a:solidFill>
              <a:schemeClr val="tx1"/>
            </a:solidFill>
            <a:round/>
            <a:headEnd/>
            <a:tailEnd/>
          </a:ln>
        </p:spPr>
        <p:txBody>
          <a:bodyPr lIns="36000" tIns="46800" rIns="36000" bIns="46800" anchor="ctr"/>
          <a:lstStyle/>
          <a:p>
            <a:pPr algn="ctr"/>
            <a:r>
              <a:rPr lang="de-CH" sz="1400" dirty="0"/>
              <a:t>Start </a:t>
            </a:r>
            <a:r>
              <a:rPr lang="de-CH" sz="1400" dirty="0" smtClean="0"/>
              <a:t>Etappe 1:</a:t>
            </a:r>
          </a:p>
          <a:p>
            <a:pPr algn="ctr"/>
            <a:r>
              <a:rPr lang="de-CH" sz="1400" dirty="0" smtClean="0"/>
              <a:t>1.01.2012</a:t>
            </a:r>
            <a:endParaRPr lang="de-CH" sz="1400" dirty="0"/>
          </a:p>
        </p:txBody>
      </p:sp>
      <p:cxnSp>
        <p:nvCxnSpPr>
          <p:cNvPr id="23" name="Gerade Verbindung 37"/>
          <p:cNvCxnSpPr>
            <a:cxnSpLocks noChangeShapeType="1"/>
          </p:cNvCxnSpPr>
          <p:nvPr/>
        </p:nvCxnSpPr>
        <p:spPr bwMode="auto">
          <a:xfrm rot="5400000">
            <a:off x="5341143" y="3345657"/>
            <a:ext cx="785813" cy="0"/>
          </a:xfrm>
          <a:prstGeom prst="line">
            <a:avLst/>
          </a:prstGeom>
          <a:noFill/>
          <a:ln w="9525" algn="ctr">
            <a:solidFill>
              <a:schemeClr val="tx1"/>
            </a:solidFill>
            <a:prstDash val="dash"/>
            <a:round/>
            <a:headEnd/>
            <a:tailEnd/>
          </a:ln>
        </p:spPr>
      </p:cxnSp>
      <p:sp>
        <p:nvSpPr>
          <p:cNvPr id="24" name="Abgerundetes Rechteck 38"/>
          <p:cNvSpPr>
            <a:spLocks noChangeArrowheads="1"/>
          </p:cNvSpPr>
          <p:nvPr/>
        </p:nvSpPr>
        <p:spPr bwMode="auto">
          <a:xfrm>
            <a:off x="4214813" y="4452938"/>
            <a:ext cx="1857375" cy="571500"/>
          </a:xfrm>
          <a:prstGeom prst="roundRect">
            <a:avLst>
              <a:gd name="adj" fmla="val 16667"/>
            </a:avLst>
          </a:prstGeom>
          <a:solidFill>
            <a:schemeClr val="accent3"/>
          </a:solidFill>
          <a:ln w="9525" algn="ctr">
            <a:solidFill>
              <a:schemeClr val="tx1"/>
            </a:solidFill>
            <a:round/>
            <a:headEnd/>
            <a:tailEnd/>
          </a:ln>
        </p:spPr>
        <p:txBody>
          <a:bodyPr lIns="36000" tIns="46800" rIns="36000" bIns="46800" anchor="ctr"/>
          <a:lstStyle/>
          <a:p>
            <a:pPr algn="ctr"/>
            <a:r>
              <a:rPr lang="de-CH" sz="1400" dirty="0"/>
              <a:t>Beschluss </a:t>
            </a:r>
            <a:r>
              <a:rPr lang="de-CH" sz="1400" dirty="0" smtClean="0"/>
              <a:t>Parlament </a:t>
            </a:r>
            <a:r>
              <a:rPr lang="de-CH" sz="1200" dirty="0" smtClean="0"/>
              <a:t>(Landrat) </a:t>
            </a:r>
            <a:r>
              <a:rPr lang="de-CH" sz="1400" dirty="0"/>
              <a:t>(</a:t>
            </a:r>
            <a:r>
              <a:rPr lang="de-CH" sz="1400" dirty="0" smtClean="0"/>
              <a:t>evtl. </a:t>
            </a:r>
            <a:r>
              <a:rPr lang="de-CH" sz="1400" dirty="0"/>
              <a:t>Volk)</a:t>
            </a:r>
          </a:p>
        </p:txBody>
      </p:sp>
      <p:cxnSp>
        <p:nvCxnSpPr>
          <p:cNvPr id="25" name="Gerade Verbindung 39"/>
          <p:cNvCxnSpPr>
            <a:cxnSpLocks noChangeShapeType="1"/>
            <a:endCxn id="24" idx="0"/>
          </p:cNvCxnSpPr>
          <p:nvPr/>
        </p:nvCxnSpPr>
        <p:spPr bwMode="auto">
          <a:xfrm rot="5400000">
            <a:off x="4238625" y="3548063"/>
            <a:ext cx="1809750" cy="0"/>
          </a:xfrm>
          <a:prstGeom prst="line">
            <a:avLst/>
          </a:prstGeom>
          <a:noFill/>
          <a:ln w="9525" algn="ctr">
            <a:solidFill>
              <a:schemeClr val="tx1"/>
            </a:solidFill>
            <a:prstDash val="dash"/>
            <a:round/>
            <a:headEnd/>
            <a:tailEnd/>
          </a:ln>
        </p:spPr>
      </p:cxnSp>
      <p:sp>
        <p:nvSpPr>
          <p:cNvPr id="26" name="Textfeld 25"/>
          <p:cNvSpPr txBox="1"/>
          <p:nvPr/>
        </p:nvSpPr>
        <p:spPr>
          <a:xfrm>
            <a:off x="3131840" y="2176463"/>
            <a:ext cx="1987848" cy="503237"/>
          </a:xfrm>
          <a:prstGeom prst="rect">
            <a:avLst/>
          </a:prstGeom>
          <a:solidFill>
            <a:schemeClr val="accent3"/>
          </a:solidFill>
          <a:ln>
            <a:solidFill>
              <a:schemeClr val="tx1"/>
            </a:solidFill>
          </a:ln>
          <a:effectLst>
            <a:outerShdw blurRad="50800" dist="38100" dir="2700000" algn="tl" rotWithShape="0">
              <a:prstClr val="black">
                <a:alpha val="40000"/>
              </a:prstClr>
            </a:outerShdw>
          </a:effectLst>
        </p:spPr>
        <p:txBody>
          <a:bodyPr wrap="square" lIns="36000" tIns="36000" rIns="36000" bIns="36000">
            <a:spAutoFit/>
          </a:bodyPr>
          <a:lstStyle/>
          <a:p>
            <a:pPr algn="ctr">
              <a:defRPr/>
            </a:pPr>
            <a:r>
              <a:rPr lang="de-CH" sz="1400" dirty="0"/>
              <a:t>Gesetzliche Basis </a:t>
            </a:r>
          </a:p>
          <a:p>
            <a:pPr algn="ctr">
              <a:defRPr/>
            </a:pPr>
            <a:r>
              <a:rPr lang="de-CH" sz="1400" dirty="0" smtClean="0"/>
              <a:t>bereitstellen</a:t>
            </a:r>
            <a:endParaRPr lang="de-CH" sz="1400" dirty="0"/>
          </a:p>
        </p:txBody>
      </p:sp>
      <p:sp>
        <p:nvSpPr>
          <p:cNvPr id="27" name="Foliennummernplatzhalter 26"/>
          <p:cNvSpPr>
            <a:spLocks noGrp="1"/>
          </p:cNvSpPr>
          <p:nvPr>
            <p:ph type="sldNum" sz="quarter" idx="4294967295"/>
          </p:nvPr>
        </p:nvSpPr>
        <p:spPr>
          <a:xfrm>
            <a:off x="6553200" y="6356350"/>
            <a:ext cx="2133600" cy="365125"/>
          </a:xfrm>
          <a:prstGeom prst="rect">
            <a:avLst/>
          </a:prstGeom>
        </p:spPr>
        <p:txBody>
          <a:bodyPr/>
          <a:lstStyle/>
          <a:p>
            <a:fld id="{D844FC80-4161-44C4-A379-C8E0EDC97018}" type="slidenum">
              <a:rPr lang="de-CH" smtClean="0"/>
              <a:pPr/>
              <a:t>13</a:t>
            </a:fld>
            <a:endParaRPr lang="de-CH"/>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57200" y="71438"/>
            <a:ext cx="8363272" cy="1143000"/>
          </a:xfrm>
        </p:spPr>
        <p:txBody>
          <a:bodyPr/>
          <a:lstStyle/>
          <a:p>
            <a:pPr algn="l"/>
            <a:r>
              <a:rPr lang="de-CH" b="1" dirty="0" smtClean="0"/>
              <a:t>LUNIS: Konsequenzen für den Kanton  Nidwalden</a:t>
            </a:r>
            <a:endParaRPr lang="de-CH" dirty="0" smtClean="0"/>
          </a:p>
        </p:txBody>
      </p:sp>
      <p:sp>
        <p:nvSpPr>
          <p:cNvPr id="4" name="Fußzeilenplatzhalter 3"/>
          <p:cNvSpPr>
            <a:spLocks noGrp="1"/>
          </p:cNvSpPr>
          <p:nvPr>
            <p:ph type="ftr" sz="quarter" idx="10"/>
          </p:nvPr>
        </p:nvSpPr>
        <p:spPr/>
        <p:txBody>
          <a:bodyPr/>
          <a:lstStyle/>
          <a:p>
            <a:pPr>
              <a:defRPr/>
            </a:pPr>
            <a:r>
              <a:rPr lang="de-CH" smtClean="0"/>
              <a:t>Medienkonferenz LUNIS xx.2.2011</a:t>
            </a:r>
            <a:endParaRPr lang="de-CH"/>
          </a:p>
        </p:txBody>
      </p:sp>
      <p:sp>
        <p:nvSpPr>
          <p:cNvPr id="5" name="Foliennummernplatzhalter 4"/>
          <p:cNvSpPr>
            <a:spLocks noGrp="1"/>
          </p:cNvSpPr>
          <p:nvPr>
            <p:ph type="sldNum" sz="quarter" idx="11"/>
          </p:nvPr>
        </p:nvSpPr>
        <p:spPr/>
        <p:txBody>
          <a:bodyPr/>
          <a:lstStyle/>
          <a:p>
            <a:pPr>
              <a:defRPr/>
            </a:pPr>
            <a:fld id="{026C1481-8784-4419-8C0E-115FC0CE653B}" type="slidenum">
              <a:rPr lang="de-CH"/>
              <a:pPr>
                <a:defRPr/>
              </a:pPr>
              <a:t>14</a:t>
            </a:fld>
            <a:endParaRPr lang="de-CH" dirty="0"/>
          </a:p>
        </p:txBody>
      </p:sp>
      <p:sp>
        <p:nvSpPr>
          <p:cNvPr id="6" name="Inhaltsplatzhalter 7"/>
          <p:cNvSpPr>
            <a:spLocks noGrp="1"/>
          </p:cNvSpPr>
          <p:nvPr>
            <p:ph idx="1"/>
          </p:nvPr>
        </p:nvSpPr>
        <p:spPr>
          <a:xfrm>
            <a:off x="357188" y="1643633"/>
            <a:ext cx="8786812" cy="4233639"/>
          </a:xfrm>
        </p:spPr>
        <p:txBody>
          <a:bodyPr/>
          <a:lstStyle/>
          <a:p>
            <a:r>
              <a:rPr lang="de-CH" sz="2000" dirty="0" smtClean="0"/>
              <a:t>Das KSNW erhält mit dem LUKS einen starken Partner.</a:t>
            </a:r>
            <a:r>
              <a:rPr lang="de-CH" sz="1200" dirty="0" smtClean="0"/>
              <a:t/>
            </a:r>
            <a:br>
              <a:rPr lang="de-CH" sz="1200" dirty="0" smtClean="0"/>
            </a:br>
            <a:endParaRPr lang="de-CH" sz="1200" dirty="0" smtClean="0"/>
          </a:p>
          <a:p>
            <a:r>
              <a:rPr lang="de-CH" sz="2000" dirty="0" smtClean="0"/>
              <a:t>Durch den vermehrten Einbezug von Spezialisten des Zentrums (LUKS) und durch die konsequente Nutzung von Verbundmöglichkeiten wird das KSNW für die Patientinnen und Patienten, die Belegärzte sowie die einweisenden Ärztinnen und Ärzte noch attraktiver.</a:t>
            </a:r>
            <a:r>
              <a:rPr lang="de-CH" sz="1200" dirty="0" smtClean="0"/>
              <a:t/>
            </a:r>
            <a:br>
              <a:rPr lang="de-CH" sz="1200" dirty="0" smtClean="0"/>
            </a:br>
            <a:endParaRPr lang="de-CH" sz="1200" dirty="0" smtClean="0"/>
          </a:p>
          <a:p>
            <a:r>
              <a:rPr lang="de-CH" sz="2000" dirty="0" smtClean="0"/>
              <a:t>Der Kanton Nidwalden (neu der Regierungsrat) definiert weiterhin autonom via Leistungsauftrag an das KSNW den Umfang der erweiterten Grundversorgung am Standort Stans.</a:t>
            </a:r>
            <a:endParaRPr lang="de-CH" sz="1200" dirty="0" smtClean="0"/>
          </a:p>
          <a:p>
            <a:endParaRPr lang="de-CH" sz="1200" dirty="0" smtClean="0"/>
          </a:p>
          <a:p>
            <a:r>
              <a:rPr lang="de-CH" sz="2000" dirty="0" smtClean="0"/>
              <a:t>Durch die personelle Zusammenführung auf Stufe Spitalrat/Direktor erfolgt die Weiterentwicklung in enger und bindender Koordination mit dem Zentrumsspital.</a:t>
            </a:r>
          </a:p>
          <a:p>
            <a:pPr>
              <a:lnSpc>
                <a:spcPct val="90000"/>
              </a:lnSpc>
            </a:pPr>
            <a:endParaRPr lang="de-CH" sz="2800" dirty="0" smtClean="0"/>
          </a:p>
          <a:p>
            <a:pPr>
              <a:lnSpc>
                <a:spcPct val="90000"/>
              </a:lnSpc>
            </a:pPr>
            <a:endParaRPr lang="de-CH" sz="2800" dirty="0" smtClean="0"/>
          </a:p>
          <a:p>
            <a:pPr>
              <a:lnSpc>
                <a:spcPct val="90000"/>
              </a:lnSpc>
            </a:pPr>
            <a:endParaRPr lang="de-CH" sz="2800" dirty="0" smtClean="0"/>
          </a:p>
          <a:p>
            <a:endParaRPr lang="de-CH" sz="2800" dirty="0" smtClean="0"/>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57200" y="71438"/>
            <a:ext cx="8363272" cy="1143000"/>
          </a:xfrm>
        </p:spPr>
        <p:txBody>
          <a:bodyPr/>
          <a:lstStyle/>
          <a:p>
            <a:pPr algn="l"/>
            <a:r>
              <a:rPr lang="de-CH" b="1" dirty="0" smtClean="0"/>
              <a:t>LUNIS: Konsequenzen für das Kantonsspital Nidwalden (KSNW)</a:t>
            </a:r>
            <a:endParaRPr lang="de-CH" dirty="0" smtClean="0"/>
          </a:p>
        </p:txBody>
      </p:sp>
      <p:sp>
        <p:nvSpPr>
          <p:cNvPr id="4" name="Fußzeilenplatzhalter 3"/>
          <p:cNvSpPr>
            <a:spLocks noGrp="1"/>
          </p:cNvSpPr>
          <p:nvPr>
            <p:ph type="ftr" sz="quarter" idx="10"/>
          </p:nvPr>
        </p:nvSpPr>
        <p:spPr/>
        <p:txBody>
          <a:bodyPr/>
          <a:lstStyle/>
          <a:p>
            <a:pPr>
              <a:defRPr/>
            </a:pPr>
            <a:r>
              <a:rPr lang="de-CH" smtClean="0"/>
              <a:t>Medienkonferenz LUNIS xx.2.2011</a:t>
            </a:r>
            <a:endParaRPr lang="de-CH"/>
          </a:p>
        </p:txBody>
      </p:sp>
      <p:sp>
        <p:nvSpPr>
          <p:cNvPr id="5" name="Foliennummernplatzhalter 4"/>
          <p:cNvSpPr>
            <a:spLocks noGrp="1"/>
          </p:cNvSpPr>
          <p:nvPr>
            <p:ph type="sldNum" sz="quarter" idx="11"/>
          </p:nvPr>
        </p:nvSpPr>
        <p:spPr/>
        <p:txBody>
          <a:bodyPr/>
          <a:lstStyle/>
          <a:p>
            <a:pPr>
              <a:defRPr/>
            </a:pPr>
            <a:fld id="{026C1481-8784-4419-8C0E-115FC0CE653B}" type="slidenum">
              <a:rPr lang="de-CH"/>
              <a:pPr>
                <a:defRPr/>
              </a:pPr>
              <a:t>15</a:t>
            </a:fld>
            <a:endParaRPr lang="de-CH" dirty="0"/>
          </a:p>
        </p:txBody>
      </p:sp>
      <p:sp>
        <p:nvSpPr>
          <p:cNvPr id="6" name="Inhaltsplatzhalter 7"/>
          <p:cNvSpPr>
            <a:spLocks noGrp="1"/>
          </p:cNvSpPr>
          <p:nvPr>
            <p:ph idx="1"/>
          </p:nvPr>
        </p:nvSpPr>
        <p:spPr>
          <a:xfrm>
            <a:off x="357188" y="1643633"/>
            <a:ext cx="8463284" cy="4233639"/>
          </a:xfrm>
        </p:spPr>
        <p:txBody>
          <a:bodyPr/>
          <a:lstStyle/>
          <a:p>
            <a:pPr>
              <a:lnSpc>
                <a:spcPct val="90000"/>
              </a:lnSpc>
            </a:pPr>
            <a:r>
              <a:rPr lang="de-CH" sz="2000" dirty="0" smtClean="0"/>
              <a:t>Für das Personal, die Patientinnen und Patienten sowie die verschiedenen Partner (einweisende Ärzte, andere Spitäler, Lieferanten usw.) ändert sich mit der Etappe 1 von LUNIS wenig:</a:t>
            </a:r>
          </a:p>
          <a:p>
            <a:pPr lvl="1">
              <a:lnSpc>
                <a:spcPct val="90000"/>
              </a:lnSpc>
            </a:pPr>
            <a:r>
              <a:rPr lang="de-CH" sz="1600" dirty="0" smtClean="0"/>
              <a:t>Rechnungslegung bleibt in beiden Spitälern autonom.</a:t>
            </a:r>
          </a:p>
          <a:p>
            <a:pPr lvl="1">
              <a:lnSpc>
                <a:spcPct val="90000"/>
              </a:lnSpc>
            </a:pPr>
            <a:r>
              <a:rPr lang="de-CH" sz="1600" dirty="0" smtClean="0"/>
              <a:t>Mit Ausnahme der pauschalen Abgeltung für die Führung fliesst kein Geld von NW nach LU.</a:t>
            </a:r>
          </a:p>
          <a:p>
            <a:pPr lvl="1">
              <a:lnSpc>
                <a:spcPct val="90000"/>
              </a:lnSpc>
            </a:pPr>
            <a:r>
              <a:rPr lang="de-CH" sz="1600" dirty="0" smtClean="0"/>
              <a:t>Personal des KSNW bleibt in NW angestellt.</a:t>
            </a:r>
            <a:br>
              <a:rPr lang="de-CH" sz="1600" dirty="0" smtClean="0"/>
            </a:br>
            <a:endParaRPr lang="de-CH" sz="800" dirty="0" smtClean="0"/>
          </a:p>
          <a:p>
            <a:pPr>
              <a:lnSpc>
                <a:spcPct val="90000"/>
              </a:lnSpc>
            </a:pPr>
            <a:r>
              <a:rPr lang="de-CH" sz="2000" dirty="0" smtClean="0"/>
              <a:t>Bereits jetzt werden auf der obersten Führungsebene (Spitalrat, Direktor, Geschäftsleitung) die Koordination stark intensiviert und die Zusammen-</a:t>
            </a:r>
            <a:r>
              <a:rPr lang="de-CH" sz="2000" dirty="0" err="1" smtClean="0"/>
              <a:t>arbeit</a:t>
            </a:r>
            <a:r>
              <a:rPr lang="de-CH" sz="2000" dirty="0" smtClean="0"/>
              <a:t> in allen Spitalbereichen optimiert. In Etappe 1 wird auf dieser Ebene die personelle Besetzung zwischen KSNW und LUKS vereinheitlicht.</a:t>
            </a:r>
          </a:p>
          <a:p>
            <a:pPr>
              <a:lnSpc>
                <a:spcPct val="90000"/>
              </a:lnSpc>
            </a:pPr>
            <a:r>
              <a:rPr lang="de-CH" sz="2000" dirty="0" smtClean="0"/>
              <a:t>Der heutige Direktor KSNW (Urs Baumberger) wird per 1.1.2012 zum Stv. Direktor LUKS und nimmt Einsitz in die Geschäftsleitung LUKS. </a:t>
            </a:r>
          </a:p>
          <a:p>
            <a:pPr>
              <a:lnSpc>
                <a:spcPct val="90000"/>
              </a:lnSpc>
            </a:pPr>
            <a:r>
              <a:rPr lang="de-CH" sz="2000" dirty="0" smtClean="0"/>
              <a:t>Der heutige Direktor KSNW bleibt operativer Leiter am KSNW und führt das Spital weiterhin gemeinsam mit der heutigen KSNW-Spitalleitung vor Ort.</a:t>
            </a:r>
            <a:br>
              <a:rPr lang="de-CH" sz="2000" dirty="0" smtClean="0"/>
            </a:br>
            <a:endParaRPr lang="de-CH" sz="2000" dirty="0" smtClean="0"/>
          </a:p>
          <a:p>
            <a:pPr>
              <a:lnSpc>
                <a:spcPct val="90000"/>
              </a:lnSpc>
            </a:pPr>
            <a:endParaRPr lang="de-CH" sz="2800" dirty="0" smtClean="0"/>
          </a:p>
          <a:p>
            <a:pPr>
              <a:lnSpc>
                <a:spcPct val="90000"/>
              </a:lnSpc>
            </a:pPr>
            <a:endParaRPr lang="de-CH" sz="2800" dirty="0" smtClean="0"/>
          </a:p>
          <a:p>
            <a:pPr>
              <a:lnSpc>
                <a:spcPct val="90000"/>
              </a:lnSpc>
            </a:pPr>
            <a:endParaRPr lang="de-CH" sz="2800" dirty="0" smtClean="0"/>
          </a:p>
          <a:p>
            <a:endParaRPr lang="de-CH" sz="2800" dirty="0" smtClean="0"/>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57200" y="71438"/>
            <a:ext cx="8363272" cy="1143000"/>
          </a:xfrm>
        </p:spPr>
        <p:txBody>
          <a:bodyPr/>
          <a:lstStyle/>
          <a:p>
            <a:pPr algn="l"/>
            <a:r>
              <a:rPr lang="de-CH" b="1" dirty="0" smtClean="0"/>
              <a:t>Schlussbemerkungen aus Sicht Nidwalden</a:t>
            </a:r>
            <a:endParaRPr lang="de-CH" dirty="0" smtClean="0"/>
          </a:p>
        </p:txBody>
      </p:sp>
      <p:sp>
        <p:nvSpPr>
          <p:cNvPr id="4" name="Fußzeilenplatzhalter 3"/>
          <p:cNvSpPr>
            <a:spLocks noGrp="1"/>
          </p:cNvSpPr>
          <p:nvPr>
            <p:ph type="ftr" sz="quarter" idx="10"/>
          </p:nvPr>
        </p:nvSpPr>
        <p:spPr/>
        <p:txBody>
          <a:bodyPr/>
          <a:lstStyle/>
          <a:p>
            <a:pPr>
              <a:defRPr/>
            </a:pPr>
            <a:r>
              <a:rPr lang="de-CH" smtClean="0"/>
              <a:t>Medienkonferenz LUNIS xx.2.2011</a:t>
            </a:r>
            <a:endParaRPr lang="de-CH"/>
          </a:p>
        </p:txBody>
      </p:sp>
      <p:sp>
        <p:nvSpPr>
          <p:cNvPr id="5" name="Foliennummernplatzhalter 4"/>
          <p:cNvSpPr>
            <a:spLocks noGrp="1"/>
          </p:cNvSpPr>
          <p:nvPr>
            <p:ph type="sldNum" sz="quarter" idx="11"/>
          </p:nvPr>
        </p:nvSpPr>
        <p:spPr/>
        <p:txBody>
          <a:bodyPr/>
          <a:lstStyle/>
          <a:p>
            <a:pPr>
              <a:defRPr/>
            </a:pPr>
            <a:fld id="{026C1481-8784-4419-8C0E-115FC0CE653B}" type="slidenum">
              <a:rPr lang="de-CH"/>
              <a:pPr>
                <a:defRPr/>
              </a:pPr>
              <a:t>16</a:t>
            </a:fld>
            <a:endParaRPr lang="de-CH" dirty="0"/>
          </a:p>
        </p:txBody>
      </p:sp>
      <p:sp>
        <p:nvSpPr>
          <p:cNvPr id="6" name="Inhaltsplatzhalter 7"/>
          <p:cNvSpPr>
            <a:spLocks noGrp="1"/>
          </p:cNvSpPr>
          <p:nvPr>
            <p:ph idx="1"/>
          </p:nvPr>
        </p:nvSpPr>
        <p:spPr>
          <a:xfrm>
            <a:off x="357188" y="1787649"/>
            <a:ext cx="8463284" cy="4233639"/>
          </a:xfrm>
        </p:spPr>
        <p:txBody>
          <a:bodyPr/>
          <a:lstStyle/>
          <a:p>
            <a:pPr>
              <a:lnSpc>
                <a:spcPct val="90000"/>
              </a:lnSpc>
            </a:pPr>
            <a:r>
              <a:rPr lang="de-CH" sz="2000" dirty="0" smtClean="0"/>
              <a:t>LUNIS ist ein erster Schritt in die richtige Richtung.</a:t>
            </a:r>
          </a:p>
          <a:p>
            <a:pPr>
              <a:lnSpc>
                <a:spcPct val="90000"/>
              </a:lnSpc>
            </a:pPr>
            <a:endParaRPr lang="de-CH" sz="2000" dirty="0" smtClean="0"/>
          </a:p>
          <a:p>
            <a:pPr>
              <a:lnSpc>
                <a:spcPct val="90000"/>
              </a:lnSpc>
            </a:pPr>
            <a:r>
              <a:rPr lang="de-CH" sz="2000" dirty="0" smtClean="0"/>
              <a:t>Das Gesundheitswesen der Schweiz braucht Reformen. Die Bildung von Spitalregionen ist eine der nötigen Massnahmen.</a:t>
            </a:r>
          </a:p>
          <a:p>
            <a:pPr>
              <a:lnSpc>
                <a:spcPct val="90000"/>
              </a:lnSpc>
            </a:pPr>
            <a:endParaRPr lang="de-CH" sz="2000" dirty="0" smtClean="0"/>
          </a:p>
          <a:p>
            <a:pPr>
              <a:lnSpc>
                <a:spcPct val="90000"/>
              </a:lnSpc>
            </a:pPr>
            <a:r>
              <a:rPr lang="de-CH" sz="2000" dirty="0" smtClean="0"/>
              <a:t>Der Erfolg von LUNIS ist nicht nur eine Aufgabe der beiden Unternehmen KSNW und LUKS. Letztlich braucht es auch den politischen Willen, für neue, gemeinsame Lösungen. Dafür müssen sich bei LUNIS die beiden Regierungen und Parlamente einsetzen.</a:t>
            </a:r>
          </a:p>
          <a:p>
            <a:pPr>
              <a:lnSpc>
                <a:spcPct val="90000"/>
              </a:lnSpc>
            </a:pPr>
            <a:endParaRPr lang="de-CH" sz="2000" dirty="0" smtClean="0"/>
          </a:p>
          <a:p>
            <a:pPr>
              <a:lnSpc>
                <a:spcPct val="90000"/>
              </a:lnSpc>
            </a:pPr>
            <a:r>
              <a:rPr lang="de-CH" sz="2000" dirty="0" smtClean="0"/>
              <a:t>Das Modell LUNIS ist offen für weitere Partner.  Andere Zentralschweizer Kantone sind eingeladen, auf den LUNIS-Zug aufzuspringen.</a:t>
            </a:r>
            <a:br>
              <a:rPr lang="de-CH" sz="2000" dirty="0" smtClean="0"/>
            </a:br>
            <a:endParaRPr lang="de-CH" sz="2000" dirty="0" smtClean="0"/>
          </a:p>
          <a:p>
            <a:pPr>
              <a:lnSpc>
                <a:spcPct val="90000"/>
              </a:lnSpc>
            </a:pPr>
            <a:endParaRPr lang="de-CH" sz="2800" dirty="0" smtClean="0"/>
          </a:p>
          <a:p>
            <a:pPr>
              <a:lnSpc>
                <a:spcPct val="90000"/>
              </a:lnSpc>
            </a:pPr>
            <a:endParaRPr lang="de-CH" sz="2800" dirty="0" smtClean="0"/>
          </a:p>
          <a:p>
            <a:pPr>
              <a:lnSpc>
                <a:spcPct val="90000"/>
              </a:lnSpc>
            </a:pPr>
            <a:endParaRPr lang="de-CH" sz="2800" dirty="0" smtClean="0"/>
          </a:p>
          <a:p>
            <a:endParaRPr lang="de-CH" sz="2800" dirty="0" smtClean="0"/>
          </a:p>
        </p:txBody>
      </p:sp>
    </p:spTree>
  </p:cSld>
  <p:clrMapOvr>
    <a:masterClrMapping/>
  </p:clrMapOvr>
  <p:transition>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txBox="1">
            <a:spLocks noGrp="1"/>
          </p:cNvSpPr>
          <p:nvPr/>
        </p:nvSpPr>
        <p:spPr>
          <a:xfrm>
            <a:off x="6072188" y="6143625"/>
            <a:ext cx="490537" cy="285750"/>
          </a:xfrm>
          <a:prstGeom prst="rect">
            <a:avLst/>
          </a:prstGeom>
          <a:noFill/>
        </p:spPr>
        <p:txBody>
          <a:bodyPr anchor="ctr"/>
          <a:lstStyle/>
          <a:p>
            <a:pPr algn="r">
              <a:defRPr/>
            </a:pPr>
            <a:fld id="{C19CD414-509A-4776-94B8-F15865E887AE}" type="slidenum">
              <a:rPr lang="de-CH" sz="1200">
                <a:solidFill>
                  <a:schemeClr val="tx1">
                    <a:tint val="75000"/>
                  </a:schemeClr>
                </a:solidFill>
                <a:latin typeface="+mn-lt"/>
              </a:rPr>
              <a:pPr algn="r">
                <a:defRPr/>
              </a:pPr>
              <a:t>17</a:t>
            </a:fld>
            <a:endParaRPr lang="de-CH" sz="1200" dirty="0">
              <a:solidFill>
                <a:schemeClr val="tx1">
                  <a:tint val="75000"/>
                </a:schemeClr>
              </a:solidFill>
              <a:latin typeface="+mn-lt"/>
            </a:endParaRPr>
          </a:p>
        </p:txBody>
      </p:sp>
      <p:sp>
        <p:nvSpPr>
          <p:cNvPr id="6" name="Rectangle 7"/>
          <p:cNvSpPr txBox="1">
            <a:spLocks noGrp="1" noChangeArrowheads="1"/>
          </p:cNvSpPr>
          <p:nvPr>
            <p:ph idx="4294967295"/>
          </p:nvPr>
        </p:nvSpPr>
        <p:spPr>
          <a:xfrm>
            <a:off x="357188" y="1571625"/>
            <a:ext cx="8535292" cy="4525963"/>
          </a:xfrm>
        </p:spPr>
        <p:txBody>
          <a:bodyPr/>
          <a:lstStyle/>
          <a:p>
            <a:pPr marL="363538" indent="-363538" eaLnBrk="1" hangingPunct="1">
              <a:lnSpc>
                <a:spcPct val="90000"/>
              </a:lnSpc>
              <a:buFontTx/>
              <a:buChar char="•"/>
            </a:pPr>
            <a:r>
              <a:rPr lang="de-CH" sz="2000" dirty="0" smtClean="0"/>
              <a:t>Standorte in Luzern, Sursee, Wolhusen und Montana </a:t>
            </a:r>
            <a:r>
              <a:rPr lang="de-CH" sz="2000" dirty="0" smtClean="0">
                <a:sym typeface="Wingdings" pitchFamily="2" charset="2"/>
              </a:rPr>
              <a:t> etablierte Zusammenarbeit zwischen Grundversorgungs- und Zentrumsspital.</a:t>
            </a:r>
            <a:br>
              <a:rPr lang="de-CH" sz="2000" dirty="0" smtClean="0">
                <a:sym typeface="Wingdings" pitchFamily="2" charset="2"/>
              </a:rPr>
            </a:br>
            <a:endParaRPr lang="de-CH" sz="2000" dirty="0" smtClean="0"/>
          </a:p>
          <a:p>
            <a:pPr marL="363538" indent="-363538" eaLnBrk="1" hangingPunct="1">
              <a:lnSpc>
                <a:spcPct val="90000"/>
              </a:lnSpc>
              <a:buFontTx/>
              <a:buChar char="•"/>
            </a:pPr>
            <a:r>
              <a:rPr lang="de-CH" sz="2000" dirty="0" smtClean="0"/>
              <a:t>Vereint in EINER Unternehmung (LUKS).</a:t>
            </a:r>
            <a:br>
              <a:rPr lang="de-CH" sz="2000" dirty="0" smtClean="0"/>
            </a:br>
            <a:r>
              <a:rPr lang="de-CH" sz="2000" dirty="0" smtClean="0"/>
              <a:t> </a:t>
            </a:r>
          </a:p>
          <a:p>
            <a:pPr marL="363538" indent="-363538" eaLnBrk="1" hangingPunct="1">
              <a:lnSpc>
                <a:spcPct val="90000"/>
              </a:lnSpc>
              <a:buFontTx/>
              <a:buChar char="•"/>
            </a:pPr>
            <a:r>
              <a:rPr lang="de-CH" sz="2000" dirty="0" smtClean="0"/>
              <a:t>Gute Erfahrungen:</a:t>
            </a:r>
          </a:p>
          <a:p>
            <a:pPr marL="990600" lvl="1" indent="-533400" eaLnBrk="1" hangingPunct="1">
              <a:lnSpc>
                <a:spcPct val="90000"/>
              </a:lnSpc>
              <a:buFontTx/>
              <a:buChar char="•"/>
            </a:pPr>
            <a:r>
              <a:rPr lang="de-CH" sz="2000" dirty="0" smtClean="0"/>
              <a:t>Bessere Qualität (Fallzahlen/ Know-how-Sharing/Ärzteaustausch…);</a:t>
            </a:r>
          </a:p>
          <a:p>
            <a:pPr marL="990600" lvl="1" indent="-533400" eaLnBrk="1" hangingPunct="1">
              <a:lnSpc>
                <a:spcPct val="90000"/>
              </a:lnSpc>
              <a:buFontTx/>
              <a:buChar char="•"/>
            </a:pPr>
            <a:r>
              <a:rPr lang="de-CH" sz="2000" dirty="0" smtClean="0"/>
              <a:t>Bessere Wirtschaftlichkeit;</a:t>
            </a:r>
          </a:p>
          <a:p>
            <a:pPr marL="990600" lvl="1" indent="-533400" eaLnBrk="1" hangingPunct="1">
              <a:lnSpc>
                <a:spcPct val="90000"/>
              </a:lnSpc>
              <a:buFontTx/>
              <a:buChar char="•"/>
            </a:pPr>
            <a:r>
              <a:rPr lang="de-CH" sz="2000" dirty="0" smtClean="0"/>
              <a:t>Regionalpolitischer Handlungsspielraum (Möglichkeit von Kompetenz-</a:t>
            </a:r>
            <a:r>
              <a:rPr lang="de-CH" sz="2000" dirty="0" err="1" smtClean="0"/>
              <a:t>zentrum</a:t>
            </a:r>
            <a:r>
              <a:rPr lang="de-CH" sz="2000" dirty="0" smtClean="0"/>
              <a:t> auch in Regionalspital - wenn in Verbund).</a:t>
            </a:r>
          </a:p>
        </p:txBody>
      </p:sp>
      <p:sp>
        <p:nvSpPr>
          <p:cNvPr id="7" name="Foliennummernplatzhalter 6"/>
          <p:cNvSpPr>
            <a:spLocks noGrp="1"/>
          </p:cNvSpPr>
          <p:nvPr>
            <p:ph type="sldNum" sz="quarter" idx="11"/>
          </p:nvPr>
        </p:nvSpPr>
        <p:spPr/>
        <p:txBody>
          <a:bodyPr/>
          <a:lstStyle/>
          <a:p>
            <a:pPr>
              <a:defRPr/>
            </a:pPr>
            <a:fld id="{78AC978A-ACDD-44AE-A0C7-4293299D82F0}" type="slidenum">
              <a:rPr lang="de-CH" smtClean="0"/>
              <a:pPr>
                <a:defRPr/>
              </a:pPr>
              <a:t>17</a:t>
            </a:fld>
            <a:endParaRPr lang="de-CH" dirty="0"/>
          </a:p>
        </p:txBody>
      </p:sp>
      <p:sp>
        <p:nvSpPr>
          <p:cNvPr id="9" name="Titel 1"/>
          <p:cNvSpPr txBox="1">
            <a:spLocks/>
          </p:cNvSpPr>
          <p:nvPr/>
        </p:nvSpPr>
        <p:spPr>
          <a:xfrm>
            <a:off x="457200" y="71438"/>
            <a:ext cx="8363272"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4400" b="1" i="0" u="none" strike="noStrike" kern="1200" cap="none" spc="0" normalizeH="0" baseline="0" noProof="0" dirty="0" smtClean="0">
                <a:ln>
                  <a:noFill/>
                </a:ln>
                <a:solidFill>
                  <a:schemeClr val="tx1"/>
                </a:solidFill>
                <a:effectLst/>
                <a:uLnTx/>
                <a:uFillTx/>
                <a:latin typeface="+mj-lt"/>
                <a:ea typeface="+mj-ea"/>
                <a:cs typeface="+mj-cs"/>
              </a:rPr>
              <a:t>LUNIS aus Sicht Kanton Luzern</a:t>
            </a:r>
            <a:endParaRPr kumimoji="0" lang="de-CH"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Fußzeilenplatzhalter 9"/>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txBox="1">
            <a:spLocks noGrp="1"/>
          </p:cNvSpPr>
          <p:nvPr/>
        </p:nvSpPr>
        <p:spPr>
          <a:xfrm>
            <a:off x="6072188" y="6143625"/>
            <a:ext cx="490537" cy="285750"/>
          </a:xfrm>
          <a:prstGeom prst="rect">
            <a:avLst/>
          </a:prstGeom>
          <a:noFill/>
        </p:spPr>
        <p:txBody>
          <a:bodyPr anchor="ctr"/>
          <a:lstStyle/>
          <a:p>
            <a:pPr algn="r">
              <a:defRPr/>
            </a:pPr>
            <a:fld id="{885CD23D-5ACE-4522-B919-C4231721FB24}" type="slidenum">
              <a:rPr lang="de-CH" sz="1200">
                <a:solidFill>
                  <a:schemeClr val="tx1">
                    <a:tint val="75000"/>
                  </a:schemeClr>
                </a:solidFill>
                <a:latin typeface="+mn-lt"/>
              </a:rPr>
              <a:pPr algn="r">
                <a:defRPr/>
              </a:pPr>
              <a:t>18</a:t>
            </a:fld>
            <a:endParaRPr lang="de-CH" sz="1200" dirty="0">
              <a:solidFill>
                <a:schemeClr val="tx1">
                  <a:tint val="75000"/>
                </a:schemeClr>
              </a:solidFill>
              <a:latin typeface="+mn-lt"/>
            </a:endParaRPr>
          </a:p>
        </p:txBody>
      </p:sp>
      <p:sp>
        <p:nvSpPr>
          <p:cNvPr id="6" name="Rectangle 7"/>
          <p:cNvSpPr txBox="1">
            <a:spLocks noGrp="1" noChangeArrowheads="1"/>
          </p:cNvSpPr>
          <p:nvPr>
            <p:ph idx="4294967295"/>
          </p:nvPr>
        </p:nvSpPr>
        <p:spPr>
          <a:xfrm>
            <a:off x="357188" y="1855365"/>
            <a:ext cx="8229600" cy="4525963"/>
          </a:xfrm>
        </p:spPr>
        <p:txBody>
          <a:bodyPr/>
          <a:lstStyle/>
          <a:p>
            <a:pPr marL="363538" indent="-363538" eaLnBrk="1" hangingPunct="1">
              <a:lnSpc>
                <a:spcPct val="90000"/>
              </a:lnSpc>
              <a:buFontTx/>
              <a:buChar char="•"/>
            </a:pPr>
            <a:r>
              <a:rPr lang="de-CH" sz="2000" dirty="0" smtClean="0"/>
              <a:t>LUKS ist Zentrumsspital für die Zentralschweiz.</a:t>
            </a:r>
            <a:r>
              <a:rPr lang="de-CH" sz="2000" b="1" dirty="0" smtClean="0"/>
              <a:t/>
            </a:r>
            <a:br>
              <a:rPr lang="de-CH" sz="2000" b="1" dirty="0" smtClean="0"/>
            </a:br>
            <a:endParaRPr lang="de-CH" sz="2000" b="1" dirty="0" smtClean="0"/>
          </a:p>
          <a:p>
            <a:pPr marL="363538" indent="-363538" eaLnBrk="1" hangingPunct="1">
              <a:lnSpc>
                <a:spcPct val="90000"/>
              </a:lnSpc>
              <a:buFontTx/>
              <a:buChar char="•"/>
            </a:pPr>
            <a:r>
              <a:rPr lang="de-CH" sz="2000" dirty="0" smtClean="0"/>
              <a:t>Bereits heute enge Zusammenarbeit mit anderen Zentralschweizer Kantonsspitälern (Radiologie, Sanitätsnotruf 144, Handchirurgie, Urologie und HNO) und Zentrumsversorgung in zahlreichen Disziplinen.</a:t>
            </a:r>
          </a:p>
          <a:p>
            <a:pPr marL="363538" indent="-363538" eaLnBrk="1" hangingPunct="1">
              <a:lnSpc>
                <a:spcPct val="90000"/>
              </a:lnSpc>
              <a:buFontTx/>
              <a:buChar char="•"/>
            </a:pPr>
            <a:endParaRPr lang="de-CH" sz="2000" dirty="0" smtClean="0"/>
          </a:p>
          <a:p>
            <a:pPr marL="363538" indent="-363538" eaLnBrk="1" hangingPunct="1">
              <a:lnSpc>
                <a:spcPct val="90000"/>
              </a:lnSpc>
              <a:buFontTx/>
              <a:buChar char="•"/>
            </a:pPr>
            <a:r>
              <a:rPr lang="de-CH" sz="2000" dirty="0" smtClean="0"/>
              <a:t>Mit LUNIS werden die strukturellen Voraussetzungen geschaffen, die Vernetzung von Zentrum und Region (noch) konsequent(er) umzusetzen.</a:t>
            </a:r>
          </a:p>
          <a:p>
            <a:pPr marL="363538" indent="-363538" eaLnBrk="1" hangingPunct="1">
              <a:lnSpc>
                <a:spcPct val="90000"/>
              </a:lnSpc>
              <a:buFontTx/>
              <a:buChar char="•"/>
            </a:pPr>
            <a:endParaRPr lang="de-CH" sz="2000" dirty="0" smtClean="0"/>
          </a:p>
          <a:p>
            <a:pPr marL="363538" indent="-363538" eaLnBrk="1" hangingPunct="1">
              <a:lnSpc>
                <a:spcPct val="90000"/>
              </a:lnSpc>
              <a:buFontTx/>
              <a:buChar char="•"/>
            </a:pPr>
            <a:r>
              <a:rPr lang="de-CH" sz="2000" dirty="0" smtClean="0"/>
              <a:t>Wichtig ist die Zusammenarbeit und Aufgabenteilung der Spitäler untereinander.</a:t>
            </a:r>
          </a:p>
          <a:p>
            <a:pPr marL="363538" indent="-363538" eaLnBrk="1" hangingPunct="1">
              <a:lnSpc>
                <a:spcPct val="90000"/>
              </a:lnSpc>
              <a:buNone/>
            </a:pPr>
            <a:endParaRPr lang="de-CH" sz="2000" dirty="0" smtClean="0"/>
          </a:p>
        </p:txBody>
      </p:sp>
      <p:sp>
        <p:nvSpPr>
          <p:cNvPr id="7" name="Foliennummernplatzhalter 6"/>
          <p:cNvSpPr>
            <a:spLocks noGrp="1"/>
          </p:cNvSpPr>
          <p:nvPr>
            <p:ph type="sldNum" sz="quarter" idx="11"/>
          </p:nvPr>
        </p:nvSpPr>
        <p:spPr/>
        <p:txBody>
          <a:bodyPr/>
          <a:lstStyle/>
          <a:p>
            <a:pPr>
              <a:defRPr/>
            </a:pPr>
            <a:fld id="{78AC978A-ACDD-44AE-A0C7-4293299D82F0}" type="slidenum">
              <a:rPr lang="de-CH" smtClean="0"/>
              <a:pPr>
                <a:defRPr/>
              </a:pPr>
              <a:t>18</a:t>
            </a:fld>
            <a:endParaRPr lang="de-CH" dirty="0"/>
          </a:p>
        </p:txBody>
      </p:sp>
      <p:sp>
        <p:nvSpPr>
          <p:cNvPr id="9" name="Titel 1"/>
          <p:cNvSpPr txBox="1">
            <a:spLocks/>
          </p:cNvSpPr>
          <p:nvPr/>
        </p:nvSpPr>
        <p:spPr>
          <a:xfrm>
            <a:off x="457200" y="71438"/>
            <a:ext cx="8363272"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4400" b="1" i="0" u="none" strike="noStrike" kern="1200" cap="none" spc="0" normalizeH="0" baseline="0" noProof="0" dirty="0" smtClean="0">
                <a:ln>
                  <a:noFill/>
                </a:ln>
                <a:solidFill>
                  <a:schemeClr val="tx1"/>
                </a:solidFill>
                <a:effectLst/>
                <a:uLnTx/>
                <a:uFillTx/>
                <a:latin typeface="+mj-lt"/>
                <a:ea typeface="+mj-ea"/>
                <a:cs typeface="+mj-cs"/>
              </a:rPr>
              <a:t>LUNIS aus Sicht Kanton Luzern</a:t>
            </a:r>
            <a:endParaRPr kumimoji="0" lang="de-CH"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Fußzeilenplatzhalter 9"/>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txBox="1">
            <a:spLocks noGrp="1"/>
          </p:cNvSpPr>
          <p:nvPr/>
        </p:nvSpPr>
        <p:spPr>
          <a:xfrm>
            <a:off x="6072188" y="6143625"/>
            <a:ext cx="490537" cy="285750"/>
          </a:xfrm>
          <a:prstGeom prst="rect">
            <a:avLst/>
          </a:prstGeom>
          <a:noFill/>
        </p:spPr>
        <p:txBody>
          <a:bodyPr anchor="ctr"/>
          <a:lstStyle/>
          <a:p>
            <a:pPr algn="r">
              <a:defRPr/>
            </a:pPr>
            <a:fld id="{AEC042D0-5B2C-4BFD-BF82-51A6EDFA88E2}" type="slidenum">
              <a:rPr lang="de-CH" sz="1200">
                <a:solidFill>
                  <a:schemeClr val="tx1">
                    <a:tint val="75000"/>
                  </a:schemeClr>
                </a:solidFill>
                <a:latin typeface="+mn-lt"/>
              </a:rPr>
              <a:pPr algn="r">
                <a:defRPr/>
              </a:pPr>
              <a:t>19</a:t>
            </a:fld>
            <a:endParaRPr lang="de-CH" sz="1200" dirty="0">
              <a:solidFill>
                <a:schemeClr val="tx1">
                  <a:tint val="75000"/>
                </a:schemeClr>
              </a:solidFill>
              <a:latin typeface="+mn-lt"/>
            </a:endParaRPr>
          </a:p>
        </p:txBody>
      </p:sp>
      <p:sp>
        <p:nvSpPr>
          <p:cNvPr id="6" name="Rectangle 7"/>
          <p:cNvSpPr txBox="1">
            <a:spLocks noGrp="1" noChangeArrowheads="1"/>
          </p:cNvSpPr>
          <p:nvPr>
            <p:ph idx="4294967295"/>
          </p:nvPr>
        </p:nvSpPr>
        <p:spPr>
          <a:xfrm>
            <a:off x="357188" y="1571625"/>
            <a:ext cx="8391276" cy="4525963"/>
          </a:xfrm>
        </p:spPr>
        <p:txBody>
          <a:bodyPr/>
          <a:lstStyle/>
          <a:p>
            <a:pPr marL="609600" indent="-609600" eaLnBrk="1" hangingPunct="1">
              <a:lnSpc>
                <a:spcPct val="90000"/>
              </a:lnSpc>
              <a:buFontTx/>
              <a:buChar char="•"/>
            </a:pPr>
            <a:endParaRPr lang="de-CH" sz="2800" dirty="0" smtClean="0"/>
          </a:p>
          <a:p>
            <a:pPr marL="363538" indent="-363538" eaLnBrk="1" hangingPunct="1">
              <a:lnSpc>
                <a:spcPct val="90000"/>
              </a:lnSpc>
              <a:buFontTx/>
              <a:buChar char="•"/>
              <a:tabLst>
                <a:tab pos="363538" algn="l"/>
              </a:tabLst>
            </a:pPr>
            <a:r>
              <a:rPr lang="de-CH" sz="2000" dirty="0" smtClean="0"/>
              <a:t>Die Partnerschaft mit Nidwalden im Bereich der Spitalversorgung wird vertieft.</a:t>
            </a:r>
            <a:br>
              <a:rPr lang="de-CH" sz="2000" dirty="0" smtClean="0"/>
            </a:br>
            <a:endParaRPr lang="de-CH" sz="2000" dirty="0" smtClean="0"/>
          </a:p>
          <a:p>
            <a:pPr marL="363538" indent="-363538" eaLnBrk="1" hangingPunct="1">
              <a:lnSpc>
                <a:spcPct val="90000"/>
              </a:lnSpc>
              <a:buFontTx/>
              <a:buChar char="•"/>
              <a:tabLst>
                <a:tab pos="363538" algn="l"/>
              </a:tabLst>
            </a:pPr>
            <a:r>
              <a:rPr lang="de-CH" sz="2000" dirty="0" smtClean="0"/>
              <a:t>Luzern und Nidwalden koordinieren ihre Spitalversorgung gemeinsam.</a:t>
            </a:r>
            <a:br>
              <a:rPr lang="de-CH" sz="2000" dirty="0" smtClean="0"/>
            </a:br>
            <a:endParaRPr lang="de-CH" sz="2000" dirty="0" smtClean="0"/>
          </a:p>
          <a:p>
            <a:pPr marL="363538" indent="-363538" eaLnBrk="1" hangingPunct="1">
              <a:lnSpc>
                <a:spcPct val="90000"/>
              </a:lnSpc>
              <a:buFontTx/>
              <a:buChar char="•"/>
              <a:tabLst>
                <a:tab pos="363538" algn="l"/>
              </a:tabLst>
            </a:pPr>
            <a:r>
              <a:rPr lang="de-CH" sz="2000" dirty="0" smtClean="0"/>
              <a:t>Keine finanzielle Mehrbelastung für Luzern (im Gegenteil: </a:t>
            </a:r>
            <a:r>
              <a:rPr lang="de-CH" sz="2000" dirty="0" err="1" smtClean="0"/>
              <a:t>Win</a:t>
            </a:r>
            <a:r>
              <a:rPr lang="de-CH" sz="2000" dirty="0" smtClean="0"/>
              <a:t>-</a:t>
            </a:r>
            <a:r>
              <a:rPr lang="de-CH" sz="2000" dirty="0" err="1" smtClean="0"/>
              <a:t>win</a:t>
            </a:r>
            <a:r>
              <a:rPr lang="de-CH" sz="2000" dirty="0" smtClean="0"/>
              <a:t>-Situation).</a:t>
            </a:r>
            <a:br>
              <a:rPr lang="de-CH" sz="2000" dirty="0" smtClean="0"/>
            </a:br>
            <a:endParaRPr lang="de-CH" sz="2000" dirty="0" smtClean="0"/>
          </a:p>
          <a:p>
            <a:pPr marL="363538" indent="-363538" eaLnBrk="1" hangingPunct="1">
              <a:lnSpc>
                <a:spcPct val="90000"/>
              </a:lnSpc>
              <a:buFontTx/>
              <a:buChar char="•"/>
              <a:tabLst>
                <a:tab pos="363538" algn="l"/>
              </a:tabLst>
            </a:pPr>
            <a:r>
              <a:rPr lang="de-CH" sz="2000" dirty="0" smtClean="0"/>
              <a:t>Gesundheitsversorgung bleibt eine Aufgabe der einzelnen Kantone.</a:t>
            </a:r>
          </a:p>
          <a:p>
            <a:pPr marL="609600" indent="-609600" eaLnBrk="1" hangingPunct="1">
              <a:lnSpc>
                <a:spcPct val="90000"/>
              </a:lnSpc>
              <a:buFontTx/>
              <a:buChar char="•"/>
            </a:pPr>
            <a:endParaRPr lang="de-CH" sz="2800" dirty="0" smtClean="0"/>
          </a:p>
        </p:txBody>
      </p:sp>
      <p:sp>
        <p:nvSpPr>
          <p:cNvPr id="7" name="Foliennummernplatzhalter 6"/>
          <p:cNvSpPr>
            <a:spLocks noGrp="1"/>
          </p:cNvSpPr>
          <p:nvPr>
            <p:ph type="sldNum" sz="quarter" idx="11"/>
          </p:nvPr>
        </p:nvSpPr>
        <p:spPr/>
        <p:txBody>
          <a:bodyPr/>
          <a:lstStyle/>
          <a:p>
            <a:pPr>
              <a:defRPr/>
            </a:pPr>
            <a:fld id="{78AC978A-ACDD-44AE-A0C7-4293299D82F0}" type="slidenum">
              <a:rPr lang="de-CH" smtClean="0"/>
              <a:pPr>
                <a:defRPr/>
              </a:pPr>
              <a:t>19</a:t>
            </a:fld>
            <a:endParaRPr lang="de-CH" dirty="0"/>
          </a:p>
        </p:txBody>
      </p:sp>
      <p:sp>
        <p:nvSpPr>
          <p:cNvPr id="10" name="Titel 1"/>
          <p:cNvSpPr txBox="1">
            <a:spLocks/>
          </p:cNvSpPr>
          <p:nvPr/>
        </p:nvSpPr>
        <p:spPr>
          <a:xfrm>
            <a:off x="457200" y="71438"/>
            <a:ext cx="8363272"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4400" b="1" i="0" u="none" strike="noStrike" kern="1200" cap="none" spc="0" normalizeH="0" baseline="0" noProof="0" dirty="0" smtClean="0">
                <a:ln>
                  <a:noFill/>
                </a:ln>
                <a:solidFill>
                  <a:schemeClr val="tx1"/>
                </a:solidFill>
                <a:effectLst/>
                <a:uLnTx/>
                <a:uFillTx/>
                <a:latin typeface="+mj-lt"/>
                <a:ea typeface="+mj-ea"/>
                <a:cs typeface="+mj-cs"/>
              </a:rPr>
              <a:t>LUNIS: Konsequenzen für den Kanton Luzern</a:t>
            </a:r>
            <a:endParaRPr kumimoji="0" lang="de-CH"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1" name="Fußzeilenplatzhalter 10"/>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CH" b="1" dirty="0" smtClean="0"/>
              <a:t>Referenten</a:t>
            </a:r>
            <a:endParaRPr lang="de-CH" b="1" dirty="0"/>
          </a:p>
        </p:txBody>
      </p:sp>
      <p:sp>
        <p:nvSpPr>
          <p:cNvPr id="3" name="Inhaltsplatzhalter 2"/>
          <p:cNvSpPr>
            <a:spLocks noGrp="1"/>
          </p:cNvSpPr>
          <p:nvPr>
            <p:ph idx="1"/>
          </p:nvPr>
        </p:nvSpPr>
        <p:spPr/>
        <p:txBody>
          <a:bodyPr/>
          <a:lstStyle/>
          <a:p>
            <a:r>
              <a:rPr lang="de-CH" sz="2800" b="1" dirty="0" smtClean="0"/>
              <a:t>Regierungsrat Guido Graf</a:t>
            </a:r>
            <a:r>
              <a:rPr lang="de-CH" sz="2800" dirty="0" smtClean="0"/>
              <a:t>, Vorsteher Gesundheits- und Sozialdepartement Kanton Luzern</a:t>
            </a:r>
          </a:p>
          <a:p>
            <a:r>
              <a:rPr lang="de-CH" sz="2800" b="1" dirty="0" smtClean="0"/>
              <a:t>Regierungsrätin Yvonne von Deschwanden</a:t>
            </a:r>
            <a:r>
              <a:rPr lang="de-CH" sz="2800" dirty="0" smtClean="0"/>
              <a:t>, Gesundheits- und Sozialdirektorin Kanton Nidwalden</a:t>
            </a:r>
          </a:p>
          <a:p>
            <a:r>
              <a:rPr lang="de-CH" sz="2800" b="1" dirty="0" smtClean="0"/>
              <a:t>Andreas Scheuber</a:t>
            </a:r>
            <a:r>
              <a:rPr lang="de-CH" sz="2800" dirty="0" smtClean="0"/>
              <a:t>, Projektleiter LUNIS, Direktionssekretär GSD Kanton Nidwalden</a:t>
            </a:r>
          </a:p>
          <a:p>
            <a:endParaRPr lang="de-CH" dirty="0"/>
          </a:p>
        </p:txBody>
      </p:sp>
      <p:sp>
        <p:nvSpPr>
          <p:cNvPr id="4" name="Fußzeilenplatzhalter 3"/>
          <p:cNvSpPr>
            <a:spLocks noGrp="1"/>
          </p:cNvSpPr>
          <p:nvPr>
            <p:ph type="ftr" sz="quarter" idx="10"/>
          </p:nvPr>
        </p:nvSpPr>
        <p:spPr/>
        <p:txBody>
          <a:bodyPr/>
          <a:lstStyle/>
          <a:p>
            <a:pPr>
              <a:defRPr/>
            </a:pPr>
            <a:r>
              <a:rPr lang="de-CH" dirty="0" smtClean="0"/>
              <a:t>Medienkonferenz LUNIS 14.2.2011</a:t>
            </a:r>
            <a:endParaRPr lang="de-CH" dirty="0"/>
          </a:p>
        </p:txBody>
      </p:sp>
      <p:sp>
        <p:nvSpPr>
          <p:cNvPr id="5" name="Foliennummernplatzhalter 4"/>
          <p:cNvSpPr>
            <a:spLocks noGrp="1"/>
          </p:cNvSpPr>
          <p:nvPr>
            <p:ph type="sldNum" sz="quarter" idx="11"/>
          </p:nvPr>
        </p:nvSpPr>
        <p:spPr/>
        <p:txBody>
          <a:bodyPr/>
          <a:lstStyle/>
          <a:p>
            <a:pPr>
              <a:defRPr/>
            </a:pPr>
            <a:fld id="{73D50D26-733C-400F-98CA-187333C12CA1}" type="slidenum">
              <a:rPr lang="de-CH" smtClean="0"/>
              <a:pPr>
                <a:defRPr/>
              </a:pPr>
              <a:t>2</a:t>
            </a:fld>
            <a:endParaRPr lang="de-CH" dirty="0"/>
          </a:p>
        </p:txBody>
      </p:sp>
    </p:spTree>
  </p:cSld>
  <p:clrMapOvr>
    <a:masterClrMapping/>
  </p:clrMapOvr>
  <p:transition>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txBox="1">
            <a:spLocks noGrp="1"/>
          </p:cNvSpPr>
          <p:nvPr/>
        </p:nvSpPr>
        <p:spPr>
          <a:xfrm>
            <a:off x="6072188" y="6143625"/>
            <a:ext cx="490537" cy="285750"/>
          </a:xfrm>
          <a:prstGeom prst="rect">
            <a:avLst/>
          </a:prstGeom>
          <a:noFill/>
        </p:spPr>
        <p:txBody>
          <a:bodyPr anchor="ctr"/>
          <a:lstStyle/>
          <a:p>
            <a:pPr algn="r">
              <a:defRPr/>
            </a:pPr>
            <a:fld id="{AEC042D0-5B2C-4BFD-BF82-51A6EDFA88E2}" type="slidenum">
              <a:rPr lang="de-CH" sz="1200">
                <a:solidFill>
                  <a:schemeClr val="tx1">
                    <a:tint val="75000"/>
                  </a:schemeClr>
                </a:solidFill>
                <a:latin typeface="+mn-lt"/>
              </a:rPr>
              <a:pPr algn="r">
                <a:defRPr/>
              </a:pPr>
              <a:t>20</a:t>
            </a:fld>
            <a:endParaRPr lang="de-CH" sz="1200" dirty="0">
              <a:solidFill>
                <a:schemeClr val="tx1">
                  <a:tint val="75000"/>
                </a:schemeClr>
              </a:solidFill>
              <a:latin typeface="+mn-lt"/>
            </a:endParaRPr>
          </a:p>
        </p:txBody>
      </p:sp>
      <p:sp>
        <p:nvSpPr>
          <p:cNvPr id="7" name="Foliennummernplatzhalter 6"/>
          <p:cNvSpPr>
            <a:spLocks noGrp="1"/>
          </p:cNvSpPr>
          <p:nvPr>
            <p:ph type="sldNum" sz="quarter" idx="11"/>
          </p:nvPr>
        </p:nvSpPr>
        <p:spPr/>
        <p:txBody>
          <a:bodyPr/>
          <a:lstStyle/>
          <a:p>
            <a:pPr>
              <a:defRPr/>
            </a:pPr>
            <a:fld id="{78AC978A-ACDD-44AE-A0C7-4293299D82F0}" type="slidenum">
              <a:rPr lang="de-CH" smtClean="0"/>
              <a:pPr>
                <a:defRPr/>
              </a:pPr>
              <a:t>20</a:t>
            </a:fld>
            <a:endParaRPr lang="de-CH" dirty="0"/>
          </a:p>
        </p:txBody>
      </p:sp>
      <p:sp>
        <p:nvSpPr>
          <p:cNvPr id="10" name="Titel 1"/>
          <p:cNvSpPr txBox="1">
            <a:spLocks/>
          </p:cNvSpPr>
          <p:nvPr/>
        </p:nvSpPr>
        <p:spPr>
          <a:xfrm>
            <a:off x="457200" y="71438"/>
            <a:ext cx="8363272"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4400" b="1" i="0" u="none" strike="noStrike" kern="1200" cap="none" spc="0" normalizeH="0" baseline="0" noProof="0" dirty="0" smtClean="0">
                <a:ln>
                  <a:noFill/>
                </a:ln>
                <a:solidFill>
                  <a:schemeClr val="tx1"/>
                </a:solidFill>
                <a:effectLst/>
                <a:uLnTx/>
                <a:uFillTx/>
                <a:latin typeface="+mj-lt"/>
                <a:ea typeface="+mj-ea"/>
                <a:cs typeface="+mj-cs"/>
              </a:rPr>
              <a:t>LUNIS: Konsequenzen für das Luzerner Kantonsspital (LUKS)</a:t>
            </a:r>
            <a:endParaRPr kumimoji="0" lang="de-CH"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Rectangle 7"/>
          <p:cNvSpPr txBox="1">
            <a:spLocks noChangeArrowheads="1"/>
          </p:cNvSpPr>
          <p:nvPr/>
        </p:nvSpPr>
        <p:spPr bwMode="auto">
          <a:xfrm>
            <a:off x="446856" y="172402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3538" marR="0" lvl="0" indent="-363538" algn="l" defTabSz="914400" rtl="0" eaLnBrk="1" fontAlgn="base" latinLnBrk="0" hangingPunct="1">
              <a:lnSpc>
                <a:spcPct val="90000"/>
              </a:lnSpc>
              <a:spcBef>
                <a:spcPct val="20000"/>
              </a:spcBef>
              <a:spcAft>
                <a:spcPct val="0"/>
              </a:spcAft>
              <a:buClrTx/>
              <a:buSzTx/>
              <a:buFont typeface="Arial" pitchFamily="34" charset="0"/>
              <a:buChar char="•"/>
              <a:tabLst/>
              <a:defRPr/>
            </a:pPr>
            <a:r>
              <a:rPr kumimoji="0" lang="de-CH" sz="2000" b="0" i="0" u="none" strike="noStrike" kern="1200" cap="none" spc="0" normalizeH="0" baseline="0" noProof="0" dirty="0" smtClean="0">
                <a:ln>
                  <a:noFill/>
                </a:ln>
                <a:solidFill>
                  <a:schemeClr val="tx1"/>
                </a:solidFill>
                <a:effectLst/>
                <a:uLnTx/>
                <a:uFillTx/>
                <a:latin typeface="+mn-lt"/>
                <a:ea typeface="+mn-ea"/>
                <a:cs typeface="+mn-cs"/>
              </a:rPr>
              <a:t>Für die Planung und Lenkung</a:t>
            </a:r>
            <a:r>
              <a:rPr kumimoji="0" lang="de-CH" sz="2000" b="0" i="0" u="none" strike="noStrike" kern="1200" cap="none" spc="0" normalizeH="0" noProof="0" dirty="0" smtClean="0">
                <a:ln>
                  <a:noFill/>
                </a:ln>
                <a:solidFill>
                  <a:schemeClr val="tx1"/>
                </a:solidFill>
                <a:effectLst/>
                <a:uLnTx/>
                <a:uFillTx/>
                <a:latin typeface="+mn-lt"/>
                <a:ea typeface="+mn-ea"/>
                <a:cs typeface="+mn-cs"/>
              </a:rPr>
              <a:t> auf strategischer Unternehmensebene wird ab 1.1.2012 auch das KSNW Teil der LUKS-Welt.</a:t>
            </a:r>
          </a:p>
          <a:p>
            <a:pPr marL="363538" marR="0" lvl="0" indent="-363538" algn="l" defTabSz="914400" rtl="0" eaLnBrk="1" fontAlgn="base" latinLnBrk="0" hangingPunct="1">
              <a:lnSpc>
                <a:spcPct val="90000"/>
              </a:lnSpc>
              <a:spcBef>
                <a:spcPct val="20000"/>
              </a:spcBef>
              <a:spcAft>
                <a:spcPct val="0"/>
              </a:spcAft>
              <a:buClrTx/>
              <a:buSzTx/>
              <a:tabLst/>
              <a:defRPr/>
            </a:pPr>
            <a:endParaRPr kumimoji="0" lang="de-CH" sz="2000" b="0" i="0" u="none" strike="noStrike" kern="1200" cap="none" spc="0" normalizeH="0" noProof="0" dirty="0" smtClean="0">
              <a:ln>
                <a:noFill/>
              </a:ln>
              <a:solidFill>
                <a:schemeClr val="tx1"/>
              </a:solidFill>
              <a:effectLst/>
              <a:uLnTx/>
              <a:uFillTx/>
              <a:latin typeface="+mn-lt"/>
              <a:ea typeface="+mn-ea"/>
              <a:cs typeface="+mn-cs"/>
            </a:endParaRPr>
          </a:p>
          <a:p>
            <a:pPr marL="363538" marR="0" lvl="0" indent="-363538" algn="l" defTabSz="914400" rtl="0" eaLnBrk="1" fontAlgn="base" latinLnBrk="0" hangingPunct="1">
              <a:lnSpc>
                <a:spcPct val="90000"/>
              </a:lnSpc>
              <a:spcBef>
                <a:spcPct val="20000"/>
              </a:spcBef>
              <a:spcAft>
                <a:spcPct val="0"/>
              </a:spcAft>
              <a:buClrTx/>
              <a:buSzTx/>
              <a:buFontTx/>
              <a:buChar char="•"/>
              <a:tabLst/>
              <a:defRPr/>
            </a:pPr>
            <a:r>
              <a:rPr lang="de-CH" sz="2000" dirty="0" smtClean="0">
                <a:latin typeface="+mn-lt"/>
              </a:rPr>
              <a:t>Die Zusammenarbeit zwischen KSNW und LUKS wird intensiviert werden.</a:t>
            </a:r>
          </a:p>
          <a:p>
            <a:pPr marL="363538" marR="0" lvl="0" indent="-363538" algn="l" defTabSz="914400" rtl="0" eaLnBrk="1" fontAlgn="base" latinLnBrk="0" hangingPunct="1">
              <a:lnSpc>
                <a:spcPct val="90000"/>
              </a:lnSpc>
              <a:spcBef>
                <a:spcPct val="20000"/>
              </a:spcBef>
              <a:spcAft>
                <a:spcPct val="0"/>
              </a:spcAft>
              <a:buClrTx/>
              <a:buSzTx/>
              <a:tabLst/>
              <a:defRPr/>
            </a:pPr>
            <a:endParaRPr lang="de-CH" sz="2000" dirty="0" smtClean="0">
              <a:latin typeface="+mn-lt"/>
            </a:endParaRPr>
          </a:p>
          <a:p>
            <a:pPr marL="363538" marR="0" lvl="0" indent="-363538" algn="l" defTabSz="914400" rtl="0" eaLnBrk="1" fontAlgn="base" latinLnBrk="0" hangingPunct="1">
              <a:lnSpc>
                <a:spcPct val="90000"/>
              </a:lnSpc>
              <a:spcBef>
                <a:spcPct val="20000"/>
              </a:spcBef>
              <a:spcAft>
                <a:spcPct val="0"/>
              </a:spcAft>
              <a:buClrTx/>
              <a:buSzTx/>
              <a:buFontTx/>
              <a:buChar char="•"/>
              <a:tabLst/>
              <a:defRPr/>
            </a:pPr>
            <a:r>
              <a:rPr lang="de-CH" sz="2000" dirty="0" smtClean="0">
                <a:latin typeface="+mn-lt"/>
              </a:rPr>
              <a:t>Bei strategischen Entscheidungen (z.B. Neubesetzung von Kaderarzt-stellen, grössere Investitionsvorhaben usw.) werden künftig konsequent eine Verbundlösung angestrebt bzw. der kantonsübergreifende Kontext in Betracht gezogen.</a:t>
            </a:r>
          </a:p>
          <a:p>
            <a:pPr marL="363538" marR="0" lvl="0" indent="-363538" algn="l" defTabSz="914400" rtl="0" eaLnBrk="1" fontAlgn="base" latinLnBrk="0" hangingPunct="1">
              <a:lnSpc>
                <a:spcPct val="90000"/>
              </a:lnSpc>
              <a:spcBef>
                <a:spcPct val="20000"/>
              </a:spcBef>
              <a:spcAft>
                <a:spcPct val="0"/>
              </a:spcAft>
              <a:buClrTx/>
              <a:buSzTx/>
              <a:buFontTx/>
              <a:buChar char="•"/>
              <a:tabLst/>
              <a:defRPr/>
            </a:pPr>
            <a:endParaRPr lang="de-CH" sz="2000" dirty="0" smtClean="0">
              <a:latin typeface="+mn-lt"/>
            </a:endParaRPr>
          </a:p>
          <a:p>
            <a:pPr marL="363538" marR="0" lvl="0" indent="-363538" algn="l" defTabSz="914400" rtl="0" eaLnBrk="1" fontAlgn="base" latinLnBrk="0" hangingPunct="1">
              <a:lnSpc>
                <a:spcPct val="90000"/>
              </a:lnSpc>
              <a:spcBef>
                <a:spcPct val="20000"/>
              </a:spcBef>
              <a:spcAft>
                <a:spcPct val="0"/>
              </a:spcAft>
              <a:buClrTx/>
              <a:buSzTx/>
              <a:tabLst/>
              <a:defRPr/>
            </a:pPr>
            <a:endParaRPr lang="de-CH" sz="2000" dirty="0" smtClean="0">
              <a:latin typeface="+mn-lt"/>
            </a:endParaRPr>
          </a:p>
          <a:p>
            <a:pPr marL="363538" marR="0" lvl="0" indent="-363538" algn="l" defTabSz="914400" rtl="0" eaLnBrk="1" fontAlgn="base" latinLnBrk="0" hangingPunct="1">
              <a:lnSpc>
                <a:spcPct val="90000"/>
              </a:lnSpc>
              <a:spcBef>
                <a:spcPct val="20000"/>
              </a:spcBef>
              <a:spcAft>
                <a:spcPct val="0"/>
              </a:spcAft>
              <a:buClrTx/>
              <a:buSzTx/>
              <a:buFontTx/>
              <a:buChar char="•"/>
              <a:tabLst/>
              <a:defRPr/>
            </a:pPr>
            <a:endParaRPr kumimoji="0" lang="de-CH" sz="2000" b="0" i="0" u="none" strike="noStrike" kern="1200" cap="none" spc="0" normalizeH="0" baseline="0" noProof="0" dirty="0" smtClean="0">
              <a:ln>
                <a:noFill/>
              </a:ln>
              <a:solidFill>
                <a:schemeClr val="tx1"/>
              </a:solidFill>
              <a:effectLst/>
              <a:uLnTx/>
              <a:uFillTx/>
              <a:latin typeface="+mn-lt"/>
              <a:ea typeface="+mn-ea"/>
              <a:cs typeface="+mn-cs"/>
            </a:endParaRPr>
          </a:p>
          <a:p>
            <a:pPr marL="363538" marR="0" lvl="0" indent="-363538" algn="l" defTabSz="914400" rtl="0" eaLnBrk="1" fontAlgn="base" latinLnBrk="0" hangingPunct="1">
              <a:lnSpc>
                <a:spcPct val="90000"/>
              </a:lnSpc>
              <a:spcBef>
                <a:spcPct val="20000"/>
              </a:spcBef>
              <a:spcAft>
                <a:spcPct val="0"/>
              </a:spcAft>
              <a:buClrTx/>
              <a:buSzTx/>
              <a:tabLst/>
              <a:defRPr/>
            </a:pPr>
            <a:endParaRPr kumimoji="0" lang="de-CH"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Fußzeilenplatzhalter 10"/>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57200" y="71438"/>
            <a:ext cx="8363272" cy="1143000"/>
          </a:xfrm>
        </p:spPr>
        <p:txBody>
          <a:bodyPr/>
          <a:lstStyle/>
          <a:p>
            <a:pPr algn="l"/>
            <a:r>
              <a:rPr lang="de-CH" b="1" dirty="0" smtClean="0"/>
              <a:t>Schlussbemerkungen aus Sicht Luzern</a:t>
            </a:r>
            <a:endParaRPr lang="de-CH" dirty="0" smtClean="0"/>
          </a:p>
        </p:txBody>
      </p:sp>
      <p:sp>
        <p:nvSpPr>
          <p:cNvPr id="4" name="Fußzeilenplatzhalter 3"/>
          <p:cNvSpPr>
            <a:spLocks noGrp="1"/>
          </p:cNvSpPr>
          <p:nvPr>
            <p:ph type="ftr" sz="quarter" idx="10"/>
          </p:nvPr>
        </p:nvSpPr>
        <p:spPr/>
        <p:txBody>
          <a:bodyPr/>
          <a:lstStyle/>
          <a:p>
            <a:pPr>
              <a:defRPr/>
            </a:pPr>
            <a:r>
              <a:rPr lang="de-CH" smtClean="0"/>
              <a:t>Medienkonferenz LUNIS xx.2.2011</a:t>
            </a:r>
            <a:endParaRPr lang="de-CH"/>
          </a:p>
        </p:txBody>
      </p:sp>
      <p:sp>
        <p:nvSpPr>
          <p:cNvPr id="5" name="Foliennummernplatzhalter 4"/>
          <p:cNvSpPr>
            <a:spLocks noGrp="1"/>
          </p:cNvSpPr>
          <p:nvPr>
            <p:ph type="sldNum" sz="quarter" idx="11"/>
          </p:nvPr>
        </p:nvSpPr>
        <p:spPr/>
        <p:txBody>
          <a:bodyPr/>
          <a:lstStyle/>
          <a:p>
            <a:pPr>
              <a:defRPr/>
            </a:pPr>
            <a:fld id="{026C1481-8784-4419-8C0E-115FC0CE653B}" type="slidenum">
              <a:rPr lang="de-CH"/>
              <a:pPr>
                <a:defRPr/>
              </a:pPr>
              <a:t>21</a:t>
            </a:fld>
            <a:endParaRPr lang="de-CH" dirty="0"/>
          </a:p>
        </p:txBody>
      </p:sp>
      <p:sp>
        <p:nvSpPr>
          <p:cNvPr id="6" name="Inhaltsplatzhalter 7"/>
          <p:cNvSpPr>
            <a:spLocks noGrp="1"/>
          </p:cNvSpPr>
          <p:nvPr>
            <p:ph idx="1"/>
          </p:nvPr>
        </p:nvSpPr>
        <p:spPr>
          <a:xfrm>
            <a:off x="357188" y="1787649"/>
            <a:ext cx="8463284" cy="4233639"/>
          </a:xfrm>
        </p:spPr>
        <p:txBody>
          <a:bodyPr/>
          <a:lstStyle/>
          <a:p>
            <a:pPr lvl="0"/>
            <a:r>
              <a:rPr lang="de-CH" sz="2000" dirty="0" smtClean="0"/>
              <a:t>LUNIS hat Modellcharakter für die Schweiz.</a:t>
            </a:r>
          </a:p>
          <a:p>
            <a:pPr lvl="0"/>
            <a:endParaRPr lang="de-CH" sz="2000" dirty="0" smtClean="0"/>
          </a:p>
          <a:p>
            <a:pPr lvl="0"/>
            <a:r>
              <a:rPr lang="de-CH" sz="2000" dirty="0" smtClean="0"/>
              <a:t>Die Herausforderungen im Gesundheitswesen sind zu gross, als dass jeder Kanton und jedes Kantonsspital sie aus eigener Kraft lösen können.</a:t>
            </a:r>
          </a:p>
          <a:p>
            <a:pPr lvl="0"/>
            <a:endParaRPr lang="de-CH" sz="2000" dirty="0" smtClean="0"/>
          </a:p>
          <a:p>
            <a:pPr lvl="0"/>
            <a:r>
              <a:rPr lang="de-CH" sz="2000" dirty="0" smtClean="0"/>
              <a:t>Ob wir wollen oder nicht, künftig muss die stationäre medizinische Versorgung mindestens mit einer kantonsübergreifenden Optik geplant und geleitet werden.</a:t>
            </a:r>
          </a:p>
          <a:p>
            <a:pPr lvl="0"/>
            <a:endParaRPr lang="de-CH" sz="2000" dirty="0" smtClean="0"/>
          </a:p>
          <a:p>
            <a:pPr lvl="0">
              <a:buNone/>
            </a:pPr>
            <a:endParaRPr lang="de-CH" sz="2000" dirty="0" smtClean="0"/>
          </a:p>
          <a:p>
            <a:pPr>
              <a:lnSpc>
                <a:spcPct val="90000"/>
              </a:lnSpc>
              <a:buNone/>
            </a:pPr>
            <a:r>
              <a:rPr lang="de-CH" sz="2000" dirty="0" smtClean="0"/>
              <a:t/>
            </a:r>
            <a:br>
              <a:rPr lang="de-CH" sz="2000" dirty="0" smtClean="0"/>
            </a:br>
            <a:endParaRPr lang="de-CH" sz="2000" dirty="0" smtClean="0"/>
          </a:p>
          <a:p>
            <a:pPr>
              <a:lnSpc>
                <a:spcPct val="90000"/>
              </a:lnSpc>
            </a:pPr>
            <a:endParaRPr lang="de-CH" sz="2800" dirty="0" smtClean="0"/>
          </a:p>
          <a:p>
            <a:pPr>
              <a:lnSpc>
                <a:spcPct val="90000"/>
              </a:lnSpc>
            </a:pPr>
            <a:endParaRPr lang="de-CH" sz="2800" dirty="0" smtClean="0"/>
          </a:p>
          <a:p>
            <a:pPr>
              <a:lnSpc>
                <a:spcPct val="90000"/>
              </a:lnSpc>
            </a:pPr>
            <a:endParaRPr lang="de-CH" sz="2800" dirty="0" smtClean="0"/>
          </a:p>
          <a:p>
            <a:endParaRPr lang="de-CH" sz="2800" dirty="0" smtClean="0"/>
          </a:p>
        </p:txBody>
      </p:sp>
    </p:spTree>
  </p:cSld>
  <p:clrMapOvr>
    <a:masterClrMapping/>
  </p:clrMapOvr>
  <p:transition>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CH" b="1" dirty="0" smtClean="0"/>
              <a:t>Projekt LUNIS</a:t>
            </a:r>
            <a:endParaRPr lang="de-CH" b="1" dirty="0"/>
          </a:p>
        </p:txBody>
      </p:sp>
      <p:sp>
        <p:nvSpPr>
          <p:cNvPr id="3" name="Inhaltsplatzhalter 2"/>
          <p:cNvSpPr>
            <a:spLocks noGrp="1"/>
          </p:cNvSpPr>
          <p:nvPr>
            <p:ph idx="1"/>
          </p:nvPr>
        </p:nvSpPr>
        <p:spPr/>
        <p:txBody>
          <a:bodyPr/>
          <a:lstStyle/>
          <a:p>
            <a:pPr algn="ctr">
              <a:buNone/>
            </a:pPr>
            <a:endParaRPr lang="de-CH" sz="2000" b="1" dirty="0" smtClean="0"/>
          </a:p>
          <a:p>
            <a:pPr algn="ctr">
              <a:buNone/>
            </a:pPr>
            <a:r>
              <a:rPr lang="de-CH" sz="5400" b="1" dirty="0" smtClean="0"/>
              <a:t>Herzlichen Dank für die Aufmerksamkeit!</a:t>
            </a:r>
          </a:p>
          <a:p>
            <a:pPr algn="ctr"/>
            <a:endParaRPr lang="de-CH" sz="2800" b="1" dirty="0" smtClean="0"/>
          </a:p>
          <a:p>
            <a:pPr algn="ctr">
              <a:buFont typeface="Wingdings" pitchFamily="2" charset="2"/>
              <a:buChar char="Ø"/>
            </a:pPr>
            <a:r>
              <a:rPr lang="de-CH" sz="4800" b="1" dirty="0" smtClean="0"/>
              <a:t>Fragen - Einzelinterviews</a:t>
            </a:r>
            <a:endParaRPr lang="de-CH" sz="4800" b="1" dirty="0"/>
          </a:p>
        </p:txBody>
      </p:sp>
      <p:sp>
        <p:nvSpPr>
          <p:cNvPr id="4" name="Fußzeilenplatzhalter 3"/>
          <p:cNvSpPr>
            <a:spLocks noGrp="1"/>
          </p:cNvSpPr>
          <p:nvPr>
            <p:ph type="ftr" sz="quarter" idx="10"/>
          </p:nvPr>
        </p:nvSpPr>
        <p:spPr/>
        <p:txBody>
          <a:bodyPr/>
          <a:lstStyle/>
          <a:p>
            <a:pPr>
              <a:defRPr/>
            </a:pPr>
            <a:r>
              <a:rPr lang="de-CH" dirty="0" smtClean="0"/>
              <a:t>Medienkonferenz LUNIS 14.2.2011</a:t>
            </a:r>
            <a:endParaRPr lang="de-CH" dirty="0"/>
          </a:p>
        </p:txBody>
      </p:sp>
      <p:sp>
        <p:nvSpPr>
          <p:cNvPr id="5" name="Foliennummernplatzhalter 4"/>
          <p:cNvSpPr>
            <a:spLocks noGrp="1"/>
          </p:cNvSpPr>
          <p:nvPr>
            <p:ph type="sldNum" sz="quarter" idx="11"/>
          </p:nvPr>
        </p:nvSpPr>
        <p:spPr/>
        <p:txBody>
          <a:bodyPr/>
          <a:lstStyle/>
          <a:p>
            <a:pPr>
              <a:defRPr/>
            </a:pPr>
            <a:fld id="{73D50D26-733C-400F-98CA-187333C12CA1}" type="slidenum">
              <a:rPr lang="de-CH" smtClean="0"/>
              <a:pPr>
                <a:defRPr/>
              </a:pPr>
              <a:t>22</a:t>
            </a:fld>
            <a:endParaRPr lang="de-CH" dirty="0"/>
          </a:p>
        </p:txBody>
      </p:sp>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CH" sz="4300" b="1" dirty="0" smtClean="0"/>
              <a:t>Zusätzliche Personen </a:t>
            </a:r>
            <a:br>
              <a:rPr lang="de-CH" sz="4300" b="1" dirty="0" smtClean="0"/>
            </a:br>
            <a:r>
              <a:rPr lang="de-CH" sz="4300" b="1" dirty="0" smtClean="0"/>
              <a:t>(zur Verfügung bei Fragen)</a:t>
            </a:r>
            <a:endParaRPr lang="de-CH" sz="4300" b="1" dirty="0"/>
          </a:p>
        </p:txBody>
      </p:sp>
      <p:sp>
        <p:nvSpPr>
          <p:cNvPr id="3" name="Inhaltsplatzhalter 2"/>
          <p:cNvSpPr>
            <a:spLocks noGrp="1"/>
          </p:cNvSpPr>
          <p:nvPr>
            <p:ph idx="1"/>
          </p:nvPr>
        </p:nvSpPr>
        <p:spPr/>
        <p:txBody>
          <a:bodyPr/>
          <a:lstStyle/>
          <a:p>
            <a:r>
              <a:rPr lang="de-CH" sz="2800" b="1" dirty="0" smtClean="0"/>
              <a:t>Hans Amrein</a:t>
            </a:r>
            <a:r>
              <a:rPr lang="de-CH" sz="2800" dirty="0" smtClean="0"/>
              <a:t>, Präsident Spitalrat Luzerner Kantonsspital (LUKS)</a:t>
            </a:r>
          </a:p>
          <a:p>
            <a:r>
              <a:rPr lang="de-CH" sz="2800" b="1" dirty="0" smtClean="0"/>
              <a:t>Pius Zängerle</a:t>
            </a:r>
            <a:r>
              <a:rPr lang="de-CH" sz="2800" dirty="0" smtClean="0"/>
              <a:t>, Präsident Spitalrat Kantonsspital Nidwalden (KSNW)</a:t>
            </a:r>
          </a:p>
          <a:p>
            <a:r>
              <a:rPr lang="de-CH" sz="2800" b="1" dirty="0" smtClean="0"/>
              <a:t>Benno Fuchs</a:t>
            </a:r>
            <a:r>
              <a:rPr lang="de-CH" sz="2800" dirty="0" smtClean="0"/>
              <a:t>, Direktor/CEO LUKS</a:t>
            </a:r>
          </a:p>
          <a:p>
            <a:r>
              <a:rPr lang="de-CH" sz="2800" b="1" dirty="0" smtClean="0"/>
              <a:t>Urs Baumberger</a:t>
            </a:r>
            <a:r>
              <a:rPr lang="de-CH" sz="2800" dirty="0" smtClean="0"/>
              <a:t>, Direktor KSNW</a:t>
            </a:r>
          </a:p>
          <a:p>
            <a:r>
              <a:rPr lang="de-CH" sz="2800" b="1" dirty="0" smtClean="0"/>
              <a:t>Erwin Roos</a:t>
            </a:r>
            <a:r>
              <a:rPr lang="de-CH" sz="2800" dirty="0" smtClean="0"/>
              <a:t>, Departementssekretär GSD Kanton Luzern</a:t>
            </a:r>
            <a:endParaRPr lang="de-CH" sz="2800" dirty="0"/>
          </a:p>
        </p:txBody>
      </p:sp>
      <p:sp>
        <p:nvSpPr>
          <p:cNvPr id="4" name="Fußzeilenplatzhalter 3"/>
          <p:cNvSpPr>
            <a:spLocks noGrp="1"/>
          </p:cNvSpPr>
          <p:nvPr>
            <p:ph type="ftr" sz="quarter" idx="10"/>
          </p:nvPr>
        </p:nvSpPr>
        <p:spPr/>
        <p:txBody>
          <a:bodyPr/>
          <a:lstStyle/>
          <a:p>
            <a:pPr>
              <a:defRPr/>
            </a:pPr>
            <a:r>
              <a:rPr lang="de-CH" dirty="0" smtClean="0"/>
              <a:t>Medienkonferenz LUNIS 14.2.2011</a:t>
            </a:r>
            <a:endParaRPr lang="de-CH" dirty="0"/>
          </a:p>
        </p:txBody>
      </p:sp>
      <p:sp>
        <p:nvSpPr>
          <p:cNvPr id="5" name="Foliennummernplatzhalter 4"/>
          <p:cNvSpPr>
            <a:spLocks noGrp="1"/>
          </p:cNvSpPr>
          <p:nvPr>
            <p:ph type="sldNum" sz="quarter" idx="11"/>
          </p:nvPr>
        </p:nvSpPr>
        <p:spPr/>
        <p:txBody>
          <a:bodyPr/>
          <a:lstStyle/>
          <a:p>
            <a:pPr>
              <a:defRPr/>
            </a:pPr>
            <a:fld id="{73D50D26-733C-400F-98CA-187333C12CA1}" type="slidenum">
              <a:rPr lang="de-CH" smtClean="0"/>
              <a:pPr>
                <a:defRPr/>
              </a:pPr>
              <a:t>3</a:t>
            </a:fld>
            <a:endParaRPr lang="de-CH" dirty="0"/>
          </a:p>
        </p:txBody>
      </p:sp>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CH" b="1" dirty="0" smtClean="0"/>
              <a:t>Ablauf</a:t>
            </a:r>
            <a:endParaRPr lang="de-CH" b="1" dirty="0"/>
          </a:p>
        </p:txBody>
      </p:sp>
      <p:sp>
        <p:nvSpPr>
          <p:cNvPr id="3" name="Inhaltsplatzhalter 2"/>
          <p:cNvSpPr>
            <a:spLocks noGrp="1"/>
          </p:cNvSpPr>
          <p:nvPr>
            <p:ph idx="1"/>
          </p:nvPr>
        </p:nvSpPr>
        <p:spPr/>
        <p:txBody>
          <a:bodyPr/>
          <a:lstStyle/>
          <a:p>
            <a:r>
              <a:rPr lang="de-CH" sz="2800" dirty="0" smtClean="0"/>
              <a:t>Eröffnung</a:t>
            </a:r>
          </a:p>
          <a:p>
            <a:r>
              <a:rPr lang="de-CH" sz="2800" dirty="0" smtClean="0"/>
              <a:t>Übersicht Projekt LUNIS: A. Scheuber</a:t>
            </a:r>
          </a:p>
          <a:p>
            <a:r>
              <a:rPr lang="de-CH" sz="2800" dirty="0" smtClean="0"/>
              <a:t>LUNIS aus Sicht Kanton NW: RR Y. von Deschwanden</a:t>
            </a:r>
          </a:p>
          <a:p>
            <a:r>
              <a:rPr lang="de-CH" sz="2800" dirty="0" smtClean="0"/>
              <a:t>LUNIS aus Sicht Kanton LU: RR G. Graf</a:t>
            </a:r>
          </a:p>
          <a:p>
            <a:r>
              <a:rPr lang="de-CH" sz="2800" dirty="0" smtClean="0"/>
              <a:t>Fragen Medienschaffende </a:t>
            </a:r>
          </a:p>
          <a:p>
            <a:r>
              <a:rPr lang="de-CH" sz="2800" dirty="0" smtClean="0"/>
              <a:t>Möglichkeit von Einzelinterviews / Aperitif</a:t>
            </a:r>
            <a:endParaRPr lang="de-CH" sz="2800" dirty="0"/>
          </a:p>
        </p:txBody>
      </p:sp>
      <p:sp>
        <p:nvSpPr>
          <p:cNvPr id="4" name="Fußzeilenplatzhalter 3"/>
          <p:cNvSpPr>
            <a:spLocks noGrp="1"/>
          </p:cNvSpPr>
          <p:nvPr>
            <p:ph type="ftr" sz="quarter" idx="10"/>
          </p:nvPr>
        </p:nvSpPr>
        <p:spPr/>
        <p:txBody>
          <a:bodyPr/>
          <a:lstStyle/>
          <a:p>
            <a:pPr>
              <a:defRPr/>
            </a:pPr>
            <a:r>
              <a:rPr lang="de-CH" dirty="0" smtClean="0"/>
              <a:t>Medienkonferenz LUNIS 14.2.2011</a:t>
            </a:r>
            <a:endParaRPr lang="de-CH" dirty="0"/>
          </a:p>
        </p:txBody>
      </p:sp>
      <p:sp>
        <p:nvSpPr>
          <p:cNvPr id="5" name="Foliennummernplatzhalter 4"/>
          <p:cNvSpPr>
            <a:spLocks noGrp="1"/>
          </p:cNvSpPr>
          <p:nvPr>
            <p:ph type="sldNum" sz="quarter" idx="11"/>
          </p:nvPr>
        </p:nvSpPr>
        <p:spPr/>
        <p:txBody>
          <a:bodyPr/>
          <a:lstStyle/>
          <a:p>
            <a:pPr>
              <a:defRPr/>
            </a:pPr>
            <a:fld id="{73D50D26-733C-400F-98CA-187333C12CA1}" type="slidenum">
              <a:rPr lang="de-CH" smtClean="0"/>
              <a:pPr>
                <a:defRPr/>
              </a:pPr>
              <a:t>4</a:t>
            </a:fld>
            <a:endParaRPr lang="de-CH" dirty="0"/>
          </a:p>
        </p:txBody>
      </p:sp>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lgn="l"/>
            <a:r>
              <a:rPr lang="de-CH" b="1" dirty="0" smtClean="0"/>
              <a:t>Ausgangslage</a:t>
            </a:r>
            <a:endParaRPr lang="de-CH" dirty="0" smtClean="0"/>
          </a:p>
        </p:txBody>
      </p:sp>
      <p:sp>
        <p:nvSpPr>
          <p:cNvPr id="4" name="Inhaltsplatzhalter 2"/>
          <p:cNvSpPr>
            <a:spLocks noGrp="1"/>
          </p:cNvSpPr>
          <p:nvPr>
            <p:ph idx="1"/>
          </p:nvPr>
        </p:nvSpPr>
        <p:spPr>
          <a:xfrm>
            <a:off x="357188" y="1571625"/>
            <a:ext cx="8535292" cy="4525963"/>
          </a:xfrm>
        </p:spPr>
        <p:txBody>
          <a:bodyPr/>
          <a:lstStyle/>
          <a:p>
            <a:r>
              <a:rPr lang="de-CH" sz="2000" dirty="0" smtClean="0"/>
              <a:t>Rasanter und kostenintensiver Fortschritt in Forschung und Entwicklung der Medizin trifft auf  Bevölkerung, die immer älter wird und hohe Ansprüche an die medizinische Versorgung stellt.</a:t>
            </a:r>
          </a:p>
          <a:p>
            <a:r>
              <a:rPr lang="de-CH" sz="2000" dirty="0" smtClean="0"/>
              <a:t>Hoher Kostendruck im Gesundheitswesen verlangt neue, innovative Ansätze und Kooperationen. </a:t>
            </a:r>
          </a:p>
          <a:p>
            <a:r>
              <a:rPr lang="de-CH" sz="2000" dirty="0" smtClean="0"/>
              <a:t>Zunehmende Spezialisierung in der Medizin (auch Grundversorgung) führt zu immer teureren Infrastrukturen und zum Kampf um qualifiziertes Personal. </a:t>
            </a:r>
          </a:p>
          <a:p>
            <a:r>
              <a:rPr lang="de-CH" sz="2000" dirty="0" smtClean="0"/>
              <a:t>Die Einführung von SwissDRG (diagnosebezogene Fallpauschalen) auf den 1. Januar 2012 erhöht den Druck auf die Spitäler zusätzlich.</a:t>
            </a:r>
          </a:p>
          <a:p>
            <a:r>
              <a:rPr lang="de-CH" sz="2000" dirty="0" smtClean="0"/>
              <a:t>Der Planungs- und Gestaltungshorizont (und der real existierende Patienten-</a:t>
            </a:r>
            <a:r>
              <a:rPr lang="de-CH" sz="2000" dirty="0" err="1" smtClean="0"/>
              <a:t>fluss</a:t>
            </a:r>
            <a:r>
              <a:rPr lang="de-CH" sz="2000" dirty="0" smtClean="0"/>
              <a:t>) bei der stationären medizinischen Versorgung deckt sich nicht mehr mit den politischen (Kantons-) Grenzen. </a:t>
            </a:r>
          </a:p>
          <a:p>
            <a:endParaRPr lang="de-CH" sz="2000" dirty="0" smtClean="0"/>
          </a:p>
          <a:p>
            <a:pPr>
              <a:buNone/>
            </a:pPr>
            <a:endParaRPr lang="de-CH" sz="2000" dirty="0" smtClean="0"/>
          </a:p>
          <a:p>
            <a:endParaRPr lang="de-CH" sz="2000" dirty="0" smtClean="0"/>
          </a:p>
          <a:p>
            <a:endParaRPr lang="de-CH" sz="2000" dirty="0" smtClean="0"/>
          </a:p>
          <a:p>
            <a:endParaRPr lang="de-CH" sz="2000" dirty="0" smtClean="0"/>
          </a:p>
          <a:p>
            <a:endParaRPr lang="de-CH" sz="2000" dirty="0" smtClean="0"/>
          </a:p>
          <a:p>
            <a:pPr>
              <a:buFont typeface="Arial" charset="0"/>
              <a:buNone/>
            </a:pPr>
            <a:endParaRPr lang="de-CH" sz="20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5</a:t>
            </a:fld>
            <a:endParaRPr lang="de-CH" dirty="0"/>
          </a:p>
        </p:txBody>
      </p:sp>
      <p:sp>
        <p:nvSpPr>
          <p:cNvPr id="6" name="Fußzeilenplatzhalter 5"/>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lgn="l"/>
            <a:r>
              <a:rPr lang="de-CH" b="1" dirty="0" smtClean="0"/>
              <a:t>Vision Spitalregion Zentralschweiz</a:t>
            </a:r>
            <a:endParaRPr lang="de-CH" dirty="0" smtClean="0"/>
          </a:p>
        </p:txBody>
      </p:sp>
      <p:sp>
        <p:nvSpPr>
          <p:cNvPr id="4" name="Inhaltsplatzhalter 2"/>
          <p:cNvSpPr>
            <a:spLocks noGrp="1"/>
          </p:cNvSpPr>
          <p:nvPr>
            <p:ph idx="1"/>
          </p:nvPr>
        </p:nvSpPr>
        <p:spPr>
          <a:xfrm>
            <a:off x="573212" y="1571625"/>
            <a:ext cx="8247260" cy="4525963"/>
          </a:xfrm>
        </p:spPr>
        <p:txBody>
          <a:bodyPr/>
          <a:lstStyle/>
          <a:p>
            <a:pPr marL="0" indent="0">
              <a:lnSpc>
                <a:spcPts val="3000"/>
              </a:lnSpc>
              <a:buNone/>
            </a:pPr>
            <a:r>
              <a:rPr lang="de-CH" sz="2400" dirty="0" smtClean="0"/>
              <a:t>Eine qualitativ hochstehende medizinische Versorgung der Bevölkerung lässt sich mittelfristig nur dann finanzieren, wenn die verschiedenen Partner einer Versorgungsregion (Kantone, Spitalunternehmen) </a:t>
            </a:r>
            <a:r>
              <a:rPr lang="de-CH" sz="2400" u="sng" dirty="0" smtClean="0"/>
              <a:t>ihre Kräfte konzentrieren</a:t>
            </a:r>
            <a:r>
              <a:rPr lang="de-CH" sz="2400" dirty="0" smtClean="0"/>
              <a:t> und sich in einen regionalen Verbund einbinden lassen. Es geht darum, die knappen Ressourcen (Finanzen, medizinisches Fachpersonal) möglichst optimal einzusetzen. Aus Sicht LUNIS hat dabei ein Modell die besten Karten, in welchem das Zentrumsspital (LUKS) und die regionalen Spitäler (KSNW usw.) konsequent vernetzt werden. </a:t>
            </a:r>
          </a:p>
          <a:p>
            <a:pPr>
              <a:buNone/>
            </a:pPr>
            <a:endParaRPr lang="de-CH" sz="2000" dirty="0" smtClean="0"/>
          </a:p>
          <a:p>
            <a:endParaRPr lang="de-CH" sz="2000" dirty="0" smtClean="0"/>
          </a:p>
          <a:p>
            <a:endParaRPr lang="de-CH" sz="2000" dirty="0" smtClean="0"/>
          </a:p>
          <a:p>
            <a:endParaRPr lang="de-CH" sz="2000" dirty="0" smtClean="0"/>
          </a:p>
          <a:p>
            <a:endParaRPr lang="de-CH" sz="2000" dirty="0" smtClean="0"/>
          </a:p>
          <a:p>
            <a:pPr>
              <a:buFont typeface="Arial" charset="0"/>
              <a:buNone/>
            </a:pPr>
            <a:endParaRPr lang="de-CH" sz="20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6</a:t>
            </a:fld>
            <a:endParaRPr lang="de-CH" dirty="0"/>
          </a:p>
        </p:txBody>
      </p:sp>
      <p:sp>
        <p:nvSpPr>
          <p:cNvPr id="6" name="Fußzeilenplatzhalter 5"/>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lgn="l"/>
            <a:r>
              <a:rPr lang="de-CH" b="1" dirty="0" smtClean="0"/>
              <a:t>LUNIS: Was bisher geschah</a:t>
            </a:r>
            <a:endParaRPr lang="de-CH" dirty="0" smtClean="0"/>
          </a:p>
        </p:txBody>
      </p:sp>
      <p:sp>
        <p:nvSpPr>
          <p:cNvPr id="4" name="Inhaltsplatzhalter 2"/>
          <p:cNvSpPr>
            <a:spLocks noGrp="1"/>
          </p:cNvSpPr>
          <p:nvPr>
            <p:ph idx="1"/>
          </p:nvPr>
        </p:nvSpPr>
        <p:spPr>
          <a:xfrm>
            <a:off x="357188" y="1571625"/>
            <a:ext cx="8535292" cy="4525963"/>
          </a:xfrm>
        </p:spPr>
        <p:txBody>
          <a:bodyPr/>
          <a:lstStyle/>
          <a:p>
            <a:pPr marL="447675">
              <a:lnSpc>
                <a:spcPct val="140000"/>
              </a:lnSpc>
              <a:tabLst>
                <a:tab pos="714375" algn="l"/>
              </a:tabLst>
            </a:pPr>
            <a:r>
              <a:rPr lang="de-CH" sz="2000" b="1" dirty="0" smtClean="0"/>
              <a:t>07.11.2008	</a:t>
            </a:r>
            <a:r>
              <a:rPr lang="de-CH" sz="2000" dirty="0" smtClean="0"/>
              <a:t>Kick-off LUNIS-Vorstudie</a:t>
            </a:r>
          </a:p>
          <a:p>
            <a:pPr marL="447675">
              <a:lnSpc>
                <a:spcPct val="140000"/>
              </a:lnSpc>
              <a:tabLst>
                <a:tab pos="714375" algn="l"/>
              </a:tabLst>
            </a:pPr>
            <a:r>
              <a:rPr lang="de-CH" sz="2000" b="1" dirty="0" smtClean="0"/>
              <a:t>01.09.2009</a:t>
            </a:r>
            <a:r>
              <a:rPr lang="de-CH" sz="2000" dirty="0" smtClean="0"/>
              <a:t>	Gemeinsame Sitzung RR LU und RR NW</a:t>
            </a:r>
          </a:p>
          <a:p>
            <a:pPr marL="447675">
              <a:lnSpc>
                <a:spcPct val="140000"/>
              </a:lnSpc>
              <a:tabLst>
                <a:tab pos="714375" algn="l"/>
              </a:tabLst>
            </a:pPr>
            <a:r>
              <a:rPr lang="de-CH" sz="2000" b="1" dirty="0" smtClean="0"/>
              <a:t>22.09.2009	</a:t>
            </a:r>
            <a:r>
              <a:rPr lang="de-CH" sz="2000" u="sng" dirty="0" smtClean="0"/>
              <a:t>Absichtserklärung RR LU + RR NW</a:t>
            </a:r>
          </a:p>
          <a:p>
            <a:pPr marL="447675">
              <a:lnSpc>
                <a:spcPct val="140000"/>
              </a:lnSpc>
              <a:tabLst>
                <a:tab pos="714375" algn="l"/>
              </a:tabLst>
            </a:pPr>
            <a:r>
              <a:rPr lang="de-CH" sz="2000" b="1" dirty="0" smtClean="0"/>
              <a:t>26.10.2009	</a:t>
            </a:r>
            <a:r>
              <a:rPr lang="de-CH" sz="2000" dirty="0" smtClean="0"/>
              <a:t>1. Medienkonferenz zu LUNIS</a:t>
            </a:r>
          </a:p>
          <a:p>
            <a:pPr marL="447675">
              <a:lnSpc>
                <a:spcPct val="140000"/>
              </a:lnSpc>
              <a:tabLst>
                <a:tab pos="714375" algn="l"/>
              </a:tabLst>
            </a:pPr>
            <a:r>
              <a:rPr lang="de-CH" sz="2000" b="1" dirty="0" smtClean="0"/>
              <a:t>15.12.2009	</a:t>
            </a:r>
            <a:r>
              <a:rPr lang="de-CH" sz="2000" dirty="0" smtClean="0"/>
              <a:t>Auftrag für Konzeptphase durch RR LU und RR NW</a:t>
            </a:r>
          </a:p>
          <a:p>
            <a:pPr marL="447675">
              <a:lnSpc>
                <a:spcPct val="140000"/>
              </a:lnSpc>
              <a:tabLst>
                <a:tab pos="714375" algn="l"/>
              </a:tabLst>
            </a:pPr>
            <a:r>
              <a:rPr lang="de-CH" sz="2000" b="1" dirty="0" smtClean="0"/>
              <a:t>04.02.2010</a:t>
            </a:r>
            <a:r>
              <a:rPr lang="de-CH" sz="2000" dirty="0" smtClean="0"/>
              <a:t>	Kick-off-Sitzung Projekt LUNIS-Konzeptphase</a:t>
            </a:r>
          </a:p>
          <a:p>
            <a:pPr marL="447675">
              <a:lnSpc>
                <a:spcPct val="140000"/>
              </a:lnSpc>
              <a:tabLst>
                <a:tab pos="714375" algn="l"/>
              </a:tabLst>
            </a:pPr>
            <a:r>
              <a:rPr lang="de-CH" sz="2000" b="1" dirty="0" smtClean="0"/>
              <a:t>21. 12. 2010	</a:t>
            </a:r>
            <a:r>
              <a:rPr lang="de-CH" sz="2000" dirty="0" smtClean="0"/>
              <a:t>Gemeinsame Sitzung RR LU und RR NW (Delegationen)</a:t>
            </a:r>
          </a:p>
          <a:p>
            <a:pPr marL="447675">
              <a:lnSpc>
                <a:spcPct val="140000"/>
              </a:lnSpc>
              <a:tabLst>
                <a:tab pos="714375" algn="l"/>
              </a:tabLst>
            </a:pPr>
            <a:r>
              <a:rPr lang="de-CH" sz="2000" b="1" dirty="0" smtClean="0"/>
              <a:t>08.02. 2011	</a:t>
            </a:r>
            <a:r>
              <a:rPr lang="de-CH" sz="2000" dirty="0" smtClean="0"/>
              <a:t>Beratung </a:t>
            </a:r>
            <a:r>
              <a:rPr lang="de-CH" sz="2000" u="sng" dirty="0" smtClean="0"/>
              <a:t>Rahmenvertrag LUNIS</a:t>
            </a:r>
            <a:r>
              <a:rPr lang="de-CH" sz="2000" dirty="0" smtClean="0"/>
              <a:t> in RR LU und RR NW</a:t>
            </a:r>
          </a:p>
          <a:p>
            <a:pPr marL="447675">
              <a:lnSpc>
                <a:spcPct val="140000"/>
              </a:lnSpc>
              <a:tabLst>
                <a:tab pos="714375" algn="l"/>
              </a:tabLst>
            </a:pPr>
            <a:r>
              <a:rPr lang="de-CH" sz="2000" b="1" dirty="0" smtClean="0"/>
              <a:t>14.02.2011</a:t>
            </a:r>
            <a:r>
              <a:rPr lang="de-CH" sz="2000" dirty="0" smtClean="0"/>
              <a:t>	2. Medienkonferenz zu LUNIS</a:t>
            </a:r>
          </a:p>
          <a:p>
            <a:pPr marL="447675">
              <a:lnSpc>
                <a:spcPct val="140000"/>
              </a:lnSpc>
              <a:tabLst>
                <a:tab pos="714375" algn="l"/>
              </a:tabLst>
            </a:pPr>
            <a:endParaRPr lang="de-CH" sz="2000" dirty="0" smtClean="0"/>
          </a:p>
          <a:p>
            <a:endParaRPr lang="de-CH" sz="2000" dirty="0" smtClean="0"/>
          </a:p>
          <a:p>
            <a:pPr>
              <a:buNone/>
            </a:pPr>
            <a:endParaRPr lang="de-CH" sz="2000" dirty="0" smtClean="0"/>
          </a:p>
          <a:p>
            <a:endParaRPr lang="de-CH" sz="2000" dirty="0" smtClean="0"/>
          </a:p>
          <a:p>
            <a:endParaRPr lang="de-CH" sz="2000" dirty="0" smtClean="0"/>
          </a:p>
          <a:p>
            <a:endParaRPr lang="de-CH" sz="2000" dirty="0" smtClean="0"/>
          </a:p>
          <a:p>
            <a:endParaRPr lang="de-CH" sz="2000" dirty="0" smtClean="0"/>
          </a:p>
          <a:p>
            <a:pPr>
              <a:buFont typeface="Arial" charset="0"/>
              <a:buNone/>
            </a:pPr>
            <a:endParaRPr lang="de-CH" sz="20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7</a:t>
            </a:fld>
            <a:endParaRPr lang="de-CH" dirty="0"/>
          </a:p>
        </p:txBody>
      </p:sp>
      <p:sp>
        <p:nvSpPr>
          <p:cNvPr id="6" name="Fußzeilenplatzhalter 5"/>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lgn="l"/>
            <a:r>
              <a:rPr lang="de-CH" b="1" dirty="0" smtClean="0"/>
              <a:t>Beispiel Radiologie-Verbund</a:t>
            </a:r>
            <a:endParaRPr lang="de-CH" dirty="0" smtClean="0"/>
          </a:p>
        </p:txBody>
      </p:sp>
      <p:sp>
        <p:nvSpPr>
          <p:cNvPr id="4" name="Inhaltsplatzhalter 2"/>
          <p:cNvSpPr>
            <a:spLocks noGrp="1"/>
          </p:cNvSpPr>
          <p:nvPr>
            <p:ph idx="1"/>
          </p:nvPr>
        </p:nvSpPr>
        <p:spPr>
          <a:xfrm>
            <a:off x="251520" y="1556792"/>
            <a:ext cx="8892480" cy="4525963"/>
          </a:xfrm>
        </p:spPr>
        <p:txBody>
          <a:bodyPr/>
          <a:lstStyle/>
          <a:p>
            <a:pPr marL="357188" indent="-357188">
              <a:buFont typeface="Arial" pitchFamily="34" charset="0"/>
              <a:buChar char="•"/>
            </a:pPr>
            <a:r>
              <a:rPr lang="de-CH" sz="2000" dirty="0" smtClean="0"/>
              <a:t>Für die </a:t>
            </a:r>
            <a:r>
              <a:rPr lang="de-CH" sz="2000" b="1" dirty="0" smtClean="0"/>
              <a:t>rund um die Uhr-Abdeckung </a:t>
            </a:r>
            <a:r>
              <a:rPr lang="de-CH" sz="2000" dirty="0" smtClean="0"/>
              <a:t>in der Radiologie braucht es ohne Verbund ca.  </a:t>
            </a:r>
            <a:r>
              <a:rPr lang="de-CH" sz="2000" b="1" dirty="0" smtClean="0"/>
              <a:t>3-4</a:t>
            </a:r>
            <a:r>
              <a:rPr lang="de-CH" sz="2000" dirty="0" smtClean="0"/>
              <a:t> Radiologen pro Standort. Im Verbund erreicht man es mit rund </a:t>
            </a:r>
            <a:r>
              <a:rPr lang="de-CH" sz="2000" b="1" dirty="0" smtClean="0"/>
              <a:t>1.3</a:t>
            </a:r>
            <a:r>
              <a:rPr lang="de-CH" sz="2000" dirty="0" smtClean="0"/>
              <a:t> Radiologen pro Standort.  Dies, weil in der Nacht die Radiologen des Zentrums (LUKS, Luzern) via Tele-Radiologie auch die Bilder der Patienten der regionalen Standorte (u.a. Sursee, Wolhusen, Stans, Sarnen, Altdorf) prüfen und der Personaleinsatz im Gesamtverbund optimiert ist. </a:t>
            </a:r>
          </a:p>
          <a:p>
            <a:pPr marL="357188" indent="-357188">
              <a:buFont typeface="Arial" pitchFamily="34" charset="0"/>
              <a:buChar char="•"/>
            </a:pPr>
            <a:r>
              <a:rPr lang="de-CH" sz="2000" dirty="0" smtClean="0"/>
              <a:t>Die </a:t>
            </a:r>
            <a:r>
              <a:rPr lang="de-CH" sz="2000" b="1" dirty="0" smtClean="0"/>
              <a:t>komplexe und teure, digitale Röntgenbildarchivierung (PACS)</a:t>
            </a:r>
            <a:r>
              <a:rPr lang="de-CH" sz="2000" dirty="0" smtClean="0"/>
              <a:t> des Zentrums inkl. Verknüpfung bis in Unispitäler und zur SUVA steht den Verbundspitälern ebenfalls zur Verfügung.</a:t>
            </a:r>
          </a:p>
          <a:p>
            <a:pPr marL="357188" indent="-357188">
              <a:buFont typeface="Arial" pitchFamily="34" charset="0"/>
              <a:buChar char="•"/>
            </a:pPr>
            <a:endParaRPr lang="de-CH" sz="2000" dirty="0" smtClean="0"/>
          </a:p>
          <a:p>
            <a:pPr>
              <a:buFont typeface="Wingdings" pitchFamily="2" charset="2"/>
              <a:buChar char="Ø"/>
            </a:pPr>
            <a:r>
              <a:rPr lang="de-CH" sz="2000" dirty="0" smtClean="0"/>
              <a:t>Optimierte Auslastung Zentrum </a:t>
            </a:r>
            <a:r>
              <a:rPr lang="de-CH" sz="2000" u="sng" dirty="0" smtClean="0"/>
              <a:t>und</a:t>
            </a:r>
            <a:r>
              <a:rPr lang="de-CH" sz="2000" dirty="0" smtClean="0"/>
              <a:t> hohe Qualität im Tagesbetrieb auf Abruf für Standorte!</a:t>
            </a:r>
          </a:p>
          <a:p>
            <a:pPr>
              <a:buFont typeface="Wingdings" pitchFamily="2" charset="2"/>
              <a:buChar char="Ø"/>
            </a:pPr>
            <a:r>
              <a:rPr lang="de-CH" sz="2000" dirty="0" smtClean="0"/>
              <a:t>Solche positive Verbund-Effekte wird es künftig noch mehr geben (müssen)!</a:t>
            </a:r>
          </a:p>
          <a:p>
            <a:pPr>
              <a:buNone/>
            </a:pPr>
            <a:endParaRPr lang="de-CH" sz="2000" dirty="0" smtClean="0"/>
          </a:p>
          <a:p>
            <a:endParaRPr lang="de-CH" sz="2000" dirty="0" smtClean="0"/>
          </a:p>
          <a:p>
            <a:endParaRPr lang="de-CH" sz="2000" dirty="0" smtClean="0"/>
          </a:p>
          <a:p>
            <a:endParaRPr lang="de-CH" sz="2000" dirty="0" smtClean="0"/>
          </a:p>
          <a:p>
            <a:pPr>
              <a:buFont typeface="Arial" charset="0"/>
              <a:buNone/>
            </a:pPr>
            <a:endParaRPr lang="de-CH" sz="2000" dirty="0" smtClean="0"/>
          </a:p>
        </p:txBody>
      </p:sp>
      <p:sp>
        <p:nvSpPr>
          <p:cNvPr id="10" name="Foliennummernplatzhalter 9"/>
          <p:cNvSpPr>
            <a:spLocks noGrp="1"/>
          </p:cNvSpPr>
          <p:nvPr>
            <p:ph type="sldNum" sz="quarter" idx="11"/>
          </p:nvPr>
        </p:nvSpPr>
        <p:spPr/>
        <p:txBody>
          <a:bodyPr/>
          <a:lstStyle/>
          <a:p>
            <a:pPr>
              <a:defRPr/>
            </a:pPr>
            <a:fld id="{D33B9DEE-5650-4ACE-A3E7-FA65563F2F44}" type="slidenum">
              <a:rPr lang="de-CH"/>
              <a:pPr>
                <a:defRPr/>
              </a:pPr>
              <a:t>8</a:t>
            </a:fld>
            <a:endParaRPr lang="de-CH" dirty="0"/>
          </a:p>
        </p:txBody>
      </p:sp>
      <p:sp>
        <p:nvSpPr>
          <p:cNvPr id="6" name="Fußzeilenplatzhalter 5"/>
          <p:cNvSpPr>
            <a:spLocks noGrp="1"/>
          </p:cNvSpPr>
          <p:nvPr>
            <p:ph type="ftr" sz="quarter" idx="10"/>
          </p:nvPr>
        </p:nvSpPr>
        <p:spPr/>
        <p:txBody>
          <a:bodyPr/>
          <a:lstStyle/>
          <a:p>
            <a:pPr>
              <a:defRPr/>
            </a:pPr>
            <a:r>
              <a:rPr lang="de-CH" dirty="0" smtClean="0"/>
              <a:t>Medienkonferenz LUNIS 14.2.2011</a:t>
            </a:r>
            <a:endParaRPr lang="de-CH" dirty="0"/>
          </a:p>
        </p:txBody>
      </p:sp>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0" y="-53788"/>
            <a:ext cx="9144000" cy="6858000"/>
          </a:xfrm>
          <a:prstGeom prst="rect">
            <a:avLst/>
          </a:prstGeom>
          <a:noFill/>
          <a:ln w="9525">
            <a:solidFill>
              <a:srgbClr val="FFFF66"/>
            </a:solidFill>
            <a:miter lim="800000"/>
            <a:headEnd/>
            <a:tailEnd/>
          </a:ln>
          <a:effectLst/>
        </p:spPr>
      </p:pic>
      <p:pic>
        <p:nvPicPr>
          <p:cNvPr id="21507" name="Picture 3"/>
          <p:cNvPicPr>
            <a:picLocks noChangeAspect="1" noChangeArrowheads="1"/>
          </p:cNvPicPr>
          <p:nvPr/>
        </p:nvPicPr>
        <p:blipFill>
          <a:blip r:embed="rId3" cstate="print"/>
          <a:srcRect/>
          <a:stretch>
            <a:fillRect/>
          </a:stretch>
        </p:blipFill>
        <p:spPr bwMode="auto">
          <a:xfrm>
            <a:off x="1295400" y="2667000"/>
            <a:ext cx="152400" cy="161925"/>
          </a:xfrm>
          <a:prstGeom prst="rect">
            <a:avLst/>
          </a:prstGeom>
          <a:noFill/>
          <a:ln w="9525">
            <a:noFill/>
            <a:miter lim="800000"/>
            <a:headEnd/>
            <a:tailEnd/>
          </a:ln>
          <a:effectLst/>
        </p:spPr>
      </p:pic>
      <p:cxnSp>
        <p:nvCxnSpPr>
          <p:cNvPr id="21508" name="AutoShape 4"/>
          <p:cNvCxnSpPr>
            <a:cxnSpLocks noChangeShapeType="1"/>
            <a:stCxn id="0" idx="2"/>
            <a:endCxn id="0" idx="2"/>
          </p:cNvCxnSpPr>
          <p:nvPr/>
        </p:nvCxnSpPr>
        <p:spPr bwMode="auto">
          <a:xfrm rot="16200000" flipH="1">
            <a:off x="4572000" y="6575425"/>
            <a:ext cx="1588" cy="1588"/>
          </a:xfrm>
          <a:prstGeom prst="curvedConnector3">
            <a:avLst>
              <a:gd name="adj1" fmla="val 14400000"/>
            </a:avLst>
          </a:prstGeom>
          <a:noFill/>
          <a:ln w="9525">
            <a:solidFill>
              <a:schemeClr val="tx1"/>
            </a:solidFill>
            <a:round/>
            <a:headEnd/>
            <a:tailEnd/>
          </a:ln>
          <a:effectLst/>
        </p:spPr>
      </p:cxnSp>
      <p:pic>
        <p:nvPicPr>
          <p:cNvPr id="21509" name="Picture 5"/>
          <p:cNvPicPr>
            <a:picLocks noChangeAspect="1" noChangeArrowheads="1"/>
          </p:cNvPicPr>
          <p:nvPr/>
        </p:nvPicPr>
        <p:blipFill>
          <a:blip r:embed="rId3" cstate="print"/>
          <a:srcRect/>
          <a:stretch>
            <a:fillRect/>
          </a:stretch>
        </p:blipFill>
        <p:spPr bwMode="auto">
          <a:xfrm>
            <a:off x="3733800" y="2867025"/>
            <a:ext cx="152400" cy="161925"/>
          </a:xfrm>
          <a:prstGeom prst="rect">
            <a:avLst/>
          </a:prstGeom>
          <a:noFill/>
          <a:ln w="9525">
            <a:noFill/>
            <a:miter lim="800000"/>
            <a:headEnd/>
            <a:tailEnd/>
          </a:ln>
          <a:effectLst/>
        </p:spPr>
      </p:pic>
      <p:pic>
        <p:nvPicPr>
          <p:cNvPr id="21510" name="Picture 6"/>
          <p:cNvPicPr>
            <a:picLocks noChangeAspect="1" noChangeArrowheads="1"/>
          </p:cNvPicPr>
          <p:nvPr/>
        </p:nvPicPr>
        <p:blipFill>
          <a:blip r:embed="rId3" cstate="print"/>
          <a:srcRect/>
          <a:stretch>
            <a:fillRect/>
          </a:stretch>
        </p:blipFill>
        <p:spPr bwMode="auto">
          <a:xfrm>
            <a:off x="7124700" y="5505450"/>
            <a:ext cx="152400" cy="161925"/>
          </a:xfrm>
          <a:prstGeom prst="rect">
            <a:avLst/>
          </a:prstGeom>
          <a:noFill/>
          <a:ln w="9525">
            <a:noFill/>
            <a:miter lim="800000"/>
            <a:headEnd/>
            <a:tailEnd/>
          </a:ln>
          <a:effectLst/>
        </p:spPr>
      </p:pic>
      <p:cxnSp>
        <p:nvCxnSpPr>
          <p:cNvPr id="21511" name="AutoShape 7"/>
          <p:cNvCxnSpPr>
            <a:cxnSpLocks noChangeShapeType="1"/>
            <a:stCxn id="21522" idx="2"/>
            <a:endCxn id="0" idx="3"/>
          </p:cNvCxnSpPr>
          <p:nvPr/>
        </p:nvCxnSpPr>
        <p:spPr bwMode="auto">
          <a:xfrm rot="10800000">
            <a:off x="4495800" y="4424363"/>
            <a:ext cx="2967038" cy="682625"/>
          </a:xfrm>
          <a:prstGeom prst="curvedConnector3">
            <a:avLst>
              <a:gd name="adj1" fmla="val 49972"/>
            </a:avLst>
          </a:prstGeom>
          <a:noFill/>
          <a:ln w="28575">
            <a:solidFill>
              <a:srgbClr val="00FFFF"/>
            </a:solidFill>
            <a:round/>
            <a:headEnd/>
            <a:tailEnd/>
          </a:ln>
          <a:effectLst/>
        </p:spPr>
      </p:cxnSp>
      <p:cxnSp>
        <p:nvCxnSpPr>
          <p:cNvPr id="21512" name="AutoShape 8"/>
          <p:cNvCxnSpPr>
            <a:cxnSpLocks noChangeShapeType="1"/>
            <a:endCxn id="0" idx="2"/>
          </p:cNvCxnSpPr>
          <p:nvPr/>
        </p:nvCxnSpPr>
        <p:spPr bwMode="auto">
          <a:xfrm rot="5400000" flipH="1">
            <a:off x="3363913" y="3475037"/>
            <a:ext cx="1500188" cy="608013"/>
          </a:xfrm>
          <a:prstGeom prst="curvedConnector3">
            <a:avLst>
              <a:gd name="adj1" fmla="val 49949"/>
            </a:avLst>
          </a:prstGeom>
          <a:noFill/>
          <a:ln w="28575">
            <a:solidFill>
              <a:srgbClr val="00FFFF"/>
            </a:solidFill>
            <a:round/>
            <a:headEnd/>
            <a:tailEnd/>
          </a:ln>
          <a:effectLst/>
        </p:spPr>
      </p:cxnSp>
      <p:sp>
        <p:nvSpPr>
          <p:cNvPr id="21513" name="AutoShape 9"/>
          <p:cNvSpPr>
            <a:spLocks noChangeArrowheads="1"/>
          </p:cNvSpPr>
          <p:nvPr/>
        </p:nvSpPr>
        <p:spPr bwMode="auto">
          <a:xfrm>
            <a:off x="4033838" y="2386013"/>
            <a:ext cx="611187" cy="498475"/>
          </a:xfrm>
          <a:prstGeom prst="can">
            <a:avLst>
              <a:gd name="adj" fmla="val 25000"/>
            </a:avLst>
          </a:prstGeom>
          <a:solidFill>
            <a:srgbClr val="FFFF66"/>
          </a:solidFill>
          <a:ln w="9525">
            <a:solidFill>
              <a:schemeClr val="tx1"/>
            </a:solidFill>
            <a:round/>
            <a:headEnd/>
            <a:tailEnd/>
          </a:ln>
          <a:effectLst/>
        </p:spPr>
        <p:txBody>
          <a:bodyPr wrap="none" anchor="ctr"/>
          <a:lstStyle/>
          <a:p>
            <a:pPr algn="ctr"/>
            <a:r>
              <a:rPr lang="de-CH" sz="800"/>
              <a:t>PACS</a:t>
            </a:r>
          </a:p>
          <a:p>
            <a:pPr algn="ctr"/>
            <a:r>
              <a:rPr lang="de-CH" sz="800"/>
              <a:t>Luzern</a:t>
            </a:r>
            <a:endParaRPr lang="de-DE" sz="800"/>
          </a:p>
        </p:txBody>
      </p:sp>
      <p:sp>
        <p:nvSpPr>
          <p:cNvPr id="21514" name="AutoShape 10"/>
          <p:cNvSpPr>
            <a:spLocks noChangeArrowheads="1"/>
          </p:cNvSpPr>
          <p:nvPr/>
        </p:nvSpPr>
        <p:spPr bwMode="auto">
          <a:xfrm>
            <a:off x="1498600" y="496888"/>
            <a:ext cx="611188" cy="498475"/>
          </a:xfrm>
          <a:prstGeom prst="can">
            <a:avLst>
              <a:gd name="adj" fmla="val 25000"/>
            </a:avLst>
          </a:prstGeom>
          <a:solidFill>
            <a:srgbClr val="FFFF66"/>
          </a:solidFill>
          <a:ln w="9525">
            <a:solidFill>
              <a:schemeClr val="tx1"/>
            </a:solidFill>
            <a:round/>
            <a:headEnd/>
            <a:tailEnd/>
          </a:ln>
          <a:effectLst/>
        </p:spPr>
        <p:txBody>
          <a:bodyPr wrap="none" anchor="ctr"/>
          <a:lstStyle/>
          <a:p>
            <a:pPr algn="ctr"/>
            <a:r>
              <a:rPr lang="de-CH" sz="800"/>
              <a:t>PACS</a:t>
            </a:r>
          </a:p>
          <a:p>
            <a:pPr algn="ctr"/>
            <a:r>
              <a:rPr lang="de-CH" sz="800"/>
              <a:t>Sursee</a:t>
            </a:r>
            <a:endParaRPr lang="de-DE" sz="800"/>
          </a:p>
        </p:txBody>
      </p:sp>
      <p:cxnSp>
        <p:nvCxnSpPr>
          <p:cNvPr id="21515" name="AutoShape 11"/>
          <p:cNvCxnSpPr>
            <a:cxnSpLocks noChangeShapeType="1"/>
            <a:stCxn id="21514" idx="3"/>
            <a:endCxn id="21513" idx="2"/>
          </p:cNvCxnSpPr>
          <p:nvPr/>
        </p:nvCxnSpPr>
        <p:spPr bwMode="auto">
          <a:xfrm>
            <a:off x="1804988" y="995363"/>
            <a:ext cx="2228850" cy="1639887"/>
          </a:xfrm>
          <a:prstGeom prst="straightConnector1">
            <a:avLst/>
          </a:prstGeom>
          <a:noFill/>
          <a:ln w="57150">
            <a:solidFill>
              <a:srgbClr val="FFFF66"/>
            </a:solidFill>
            <a:round/>
            <a:headEnd/>
            <a:tailEnd/>
          </a:ln>
          <a:effectLst/>
        </p:spPr>
      </p:cxnSp>
      <p:cxnSp>
        <p:nvCxnSpPr>
          <p:cNvPr id="21516" name="AutoShape 12"/>
          <p:cNvCxnSpPr>
            <a:cxnSpLocks noChangeShapeType="1"/>
            <a:stCxn id="0" idx="3"/>
            <a:endCxn id="21513" idx="2"/>
          </p:cNvCxnSpPr>
          <p:nvPr/>
        </p:nvCxnSpPr>
        <p:spPr bwMode="auto">
          <a:xfrm flipV="1">
            <a:off x="3886200" y="2635250"/>
            <a:ext cx="147638" cy="312738"/>
          </a:xfrm>
          <a:prstGeom prst="curvedConnector3">
            <a:avLst>
              <a:gd name="adj1" fmla="val 49463"/>
            </a:avLst>
          </a:prstGeom>
          <a:noFill/>
          <a:ln w="28575">
            <a:solidFill>
              <a:srgbClr val="00FFFF"/>
            </a:solidFill>
            <a:round/>
            <a:headEnd/>
            <a:tailEnd/>
          </a:ln>
          <a:effectLst/>
        </p:spPr>
      </p:cxnSp>
      <p:pic>
        <p:nvPicPr>
          <p:cNvPr id="21517" name="Picture 13"/>
          <p:cNvPicPr>
            <a:picLocks noChangeAspect="1" noChangeArrowheads="1"/>
          </p:cNvPicPr>
          <p:nvPr/>
        </p:nvPicPr>
        <p:blipFill>
          <a:blip r:embed="rId3" cstate="print"/>
          <a:srcRect/>
          <a:stretch>
            <a:fillRect/>
          </a:stretch>
        </p:blipFill>
        <p:spPr bwMode="auto">
          <a:xfrm>
            <a:off x="3068638" y="5229225"/>
            <a:ext cx="152400" cy="161925"/>
          </a:xfrm>
          <a:prstGeom prst="rect">
            <a:avLst/>
          </a:prstGeom>
          <a:noFill/>
          <a:ln w="9525">
            <a:noFill/>
            <a:miter lim="800000"/>
            <a:headEnd/>
            <a:tailEnd/>
          </a:ln>
          <a:effectLst/>
        </p:spPr>
      </p:pic>
      <p:sp>
        <p:nvSpPr>
          <p:cNvPr id="21518" name="AutoShape 14"/>
          <p:cNvSpPr>
            <a:spLocks noChangeArrowheads="1"/>
          </p:cNvSpPr>
          <p:nvPr/>
        </p:nvSpPr>
        <p:spPr bwMode="auto">
          <a:xfrm>
            <a:off x="4244975" y="4491038"/>
            <a:ext cx="344488" cy="249237"/>
          </a:xfrm>
          <a:prstGeom prst="can">
            <a:avLst>
              <a:gd name="adj" fmla="val 25000"/>
            </a:avLst>
          </a:prstGeom>
          <a:solidFill>
            <a:srgbClr val="54B1B8"/>
          </a:solidFill>
          <a:ln w="9525">
            <a:solidFill>
              <a:schemeClr val="tx1"/>
            </a:solidFill>
            <a:round/>
            <a:headEnd/>
            <a:tailEnd/>
          </a:ln>
          <a:effectLst/>
        </p:spPr>
        <p:txBody>
          <a:bodyPr wrap="none" anchor="ctr"/>
          <a:lstStyle/>
          <a:p>
            <a:pPr algn="ctr"/>
            <a:r>
              <a:rPr lang="de-CH" sz="800"/>
              <a:t>PACS</a:t>
            </a:r>
            <a:endParaRPr lang="de-DE" sz="800"/>
          </a:p>
        </p:txBody>
      </p:sp>
      <p:sp>
        <p:nvSpPr>
          <p:cNvPr id="21519" name="AutoShape 15"/>
          <p:cNvSpPr>
            <a:spLocks noChangeArrowheads="1"/>
          </p:cNvSpPr>
          <p:nvPr/>
        </p:nvSpPr>
        <p:spPr bwMode="auto">
          <a:xfrm>
            <a:off x="2957513" y="5394325"/>
            <a:ext cx="344487" cy="249238"/>
          </a:xfrm>
          <a:prstGeom prst="can">
            <a:avLst>
              <a:gd name="adj" fmla="val 25000"/>
            </a:avLst>
          </a:prstGeom>
          <a:solidFill>
            <a:srgbClr val="54B1B8"/>
          </a:solidFill>
          <a:ln w="9525">
            <a:solidFill>
              <a:schemeClr val="tx1"/>
            </a:solidFill>
            <a:round/>
            <a:headEnd/>
            <a:tailEnd/>
          </a:ln>
          <a:effectLst/>
        </p:spPr>
        <p:txBody>
          <a:bodyPr wrap="none" anchor="ctr"/>
          <a:lstStyle/>
          <a:p>
            <a:pPr algn="ctr"/>
            <a:r>
              <a:rPr lang="de-CH" sz="800"/>
              <a:t>PACS</a:t>
            </a:r>
            <a:endParaRPr lang="de-DE" sz="800"/>
          </a:p>
        </p:txBody>
      </p:sp>
      <p:cxnSp>
        <p:nvCxnSpPr>
          <p:cNvPr id="21520" name="AutoShape 16"/>
          <p:cNvCxnSpPr>
            <a:cxnSpLocks noChangeShapeType="1"/>
            <a:stCxn id="21519" idx="4"/>
            <a:endCxn id="21518" idx="2"/>
          </p:cNvCxnSpPr>
          <p:nvPr/>
        </p:nvCxnSpPr>
        <p:spPr bwMode="auto">
          <a:xfrm flipV="1">
            <a:off x="3302000" y="4616450"/>
            <a:ext cx="942975" cy="903288"/>
          </a:xfrm>
          <a:prstGeom prst="curvedConnector3">
            <a:avLst>
              <a:gd name="adj1" fmla="val 49833"/>
            </a:avLst>
          </a:prstGeom>
          <a:noFill/>
          <a:ln w="28575">
            <a:solidFill>
              <a:srgbClr val="00FFFF"/>
            </a:solidFill>
            <a:round/>
            <a:headEnd/>
            <a:tailEnd/>
          </a:ln>
          <a:effectLst/>
        </p:spPr>
      </p:cxnSp>
      <p:sp>
        <p:nvSpPr>
          <p:cNvPr id="21521" name="AutoShape 17"/>
          <p:cNvSpPr>
            <a:spLocks noChangeArrowheads="1"/>
          </p:cNvSpPr>
          <p:nvPr/>
        </p:nvSpPr>
        <p:spPr bwMode="auto">
          <a:xfrm>
            <a:off x="2020888" y="2124075"/>
            <a:ext cx="257175" cy="371475"/>
          </a:xfrm>
          <a:prstGeom prst="can">
            <a:avLst>
              <a:gd name="adj" fmla="val 36111"/>
            </a:avLst>
          </a:prstGeom>
          <a:solidFill>
            <a:srgbClr val="FF9933"/>
          </a:solidFill>
          <a:ln w="9525">
            <a:solidFill>
              <a:schemeClr val="tx1"/>
            </a:solidFill>
            <a:round/>
            <a:headEnd/>
            <a:tailEnd/>
          </a:ln>
          <a:effectLst/>
        </p:spPr>
        <p:txBody>
          <a:bodyPr wrap="none" anchor="ctr"/>
          <a:lstStyle/>
          <a:p>
            <a:pPr algn="ctr"/>
            <a:r>
              <a:rPr lang="de-CH" sz="700"/>
              <a:t>CS</a:t>
            </a:r>
          </a:p>
          <a:p>
            <a:pPr algn="ctr"/>
            <a:r>
              <a:rPr lang="de-CH" sz="700"/>
              <a:t>wil</a:t>
            </a:r>
            <a:endParaRPr lang="de-DE" sz="700"/>
          </a:p>
        </p:txBody>
      </p:sp>
      <p:sp>
        <p:nvSpPr>
          <p:cNvPr id="21522" name="AutoShape 18"/>
          <p:cNvSpPr>
            <a:spLocks noChangeArrowheads="1"/>
          </p:cNvSpPr>
          <p:nvPr/>
        </p:nvSpPr>
        <p:spPr bwMode="auto">
          <a:xfrm>
            <a:off x="7462838" y="4927600"/>
            <a:ext cx="412750" cy="357188"/>
          </a:xfrm>
          <a:prstGeom prst="can">
            <a:avLst>
              <a:gd name="adj" fmla="val 25000"/>
            </a:avLst>
          </a:prstGeom>
          <a:solidFill>
            <a:schemeClr val="accent1"/>
          </a:solidFill>
          <a:ln w="9525">
            <a:solidFill>
              <a:schemeClr val="tx1"/>
            </a:solidFill>
            <a:round/>
            <a:headEnd/>
            <a:tailEnd/>
          </a:ln>
          <a:effectLst/>
        </p:spPr>
        <p:txBody>
          <a:bodyPr wrap="none" anchor="ctr"/>
          <a:lstStyle/>
          <a:p>
            <a:pPr algn="ctr"/>
            <a:r>
              <a:rPr lang="de-CH" sz="800"/>
              <a:t>PACS</a:t>
            </a:r>
            <a:endParaRPr lang="de-DE" sz="800"/>
          </a:p>
        </p:txBody>
      </p:sp>
      <p:pic>
        <p:nvPicPr>
          <p:cNvPr id="21523" name="Picture 19"/>
          <p:cNvPicPr>
            <a:picLocks noChangeAspect="1" noChangeArrowheads="1"/>
          </p:cNvPicPr>
          <p:nvPr/>
        </p:nvPicPr>
        <p:blipFill>
          <a:blip r:embed="rId3" cstate="print"/>
          <a:srcRect/>
          <a:stretch>
            <a:fillRect/>
          </a:stretch>
        </p:blipFill>
        <p:spPr bwMode="auto">
          <a:xfrm>
            <a:off x="4343400" y="4343400"/>
            <a:ext cx="152400" cy="161925"/>
          </a:xfrm>
          <a:prstGeom prst="rect">
            <a:avLst/>
          </a:prstGeom>
          <a:noFill/>
          <a:ln w="9525">
            <a:noFill/>
            <a:miter lim="800000"/>
            <a:headEnd/>
            <a:tailEnd/>
          </a:ln>
          <a:effectLst/>
        </p:spPr>
      </p:pic>
      <p:cxnSp>
        <p:nvCxnSpPr>
          <p:cNvPr id="21524" name="AutoShape 20"/>
          <p:cNvCxnSpPr>
            <a:cxnSpLocks noChangeShapeType="1"/>
            <a:stCxn id="21525" idx="2"/>
            <a:endCxn id="21514" idx="3"/>
          </p:cNvCxnSpPr>
          <p:nvPr/>
        </p:nvCxnSpPr>
        <p:spPr bwMode="auto">
          <a:xfrm rot="10800000" flipH="1">
            <a:off x="1027113" y="995363"/>
            <a:ext cx="777875" cy="2036762"/>
          </a:xfrm>
          <a:prstGeom prst="curvedConnector4">
            <a:avLst>
              <a:gd name="adj1" fmla="val -29389"/>
              <a:gd name="adj2" fmla="val 53389"/>
            </a:avLst>
          </a:prstGeom>
          <a:noFill/>
          <a:ln w="57150">
            <a:solidFill>
              <a:srgbClr val="FFFF66"/>
            </a:solidFill>
            <a:round/>
            <a:headEnd/>
            <a:tailEnd/>
          </a:ln>
          <a:effectLst/>
        </p:spPr>
      </p:cxnSp>
      <p:sp>
        <p:nvSpPr>
          <p:cNvPr id="21525" name="AutoShape 21"/>
          <p:cNvSpPr>
            <a:spLocks noChangeArrowheads="1"/>
          </p:cNvSpPr>
          <p:nvPr/>
        </p:nvSpPr>
        <p:spPr bwMode="auto">
          <a:xfrm>
            <a:off x="1027113" y="2892425"/>
            <a:ext cx="673100" cy="222250"/>
          </a:xfrm>
          <a:prstGeom prst="cube">
            <a:avLst>
              <a:gd name="adj" fmla="val 25000"/>
            </a:avLst>
          </a:prstGeom>
          <a:solidFill>
            <a:srgbClr val="FFFF66"/>
          </a:solidFill>
          <a:ln w="9525">
            <a:solidFill>
              <a:schemeClr val="tx1"/>
            </a:solidFill>
            <a:miter lim="800000"/>
            <a:headEnd/>
            <a:tailEnd/>
          </a:ln>
          <a:effectLst/>
        </p:spPr>
        <p:txBody>
          <a:bodyPr wrap="none" anchor="ctr"/>
          <a:lstStyle/>
          <a:p>
            <a:pPr algn="ctr"/>
            <a:r>
              <a:rPr lang="de-CH" sz="900"/>
              <a:t>Radiologie</a:t>
            </a:r>
            <a:endParaRPr lang="de-DE" sz="900"/>
          </a:p>
        </p:txBody>
      </p:sp>
      <p:cxnSp>
        <p:nvCxnSpPr>
          <p:cNvPr id="21526" name="AutoShape 22"/>
          <p:cNvCxnSpPr>
            <a:cxnSpLocks noChangeShapeType="1"/>
            <a:stCxn id="21521" idx="1"/>
            <a:endCxn id="21514" idx="3"/>
          </p:cNvCxnSpPr>
          <p:nvPr/>
        </p:nvCxnSpPr>
        <p:spPr bwMode="auto">
          <a:xfrm rot="5400000" flipH="1">
            <a:off x="1412876" y="1387475"/>
            <a:ext cx="1128712" cy="344487"/>
          </a:xfrm>
          <a:prstGeom prst="curvedConnector3">
            <a:avLst>
              <a:gd name="adj1" fmla="val 49931"/>
            </a:avLst>
          </a:prstGeom>
          <a:noFill/>
          <a:ln w="28575">
            <a:solidFill>
              <a:srgbClr val="FF9933"/>
            </a:solidFill>
            <a:round/>
            <a:headEnd/>
            <a:tailEnd/>
          </a:ln>
          <a:effectLst/>
        </p:spPr>
      </p:cxnSp>
      <p:pic>
        <p:nvPicPr>
          <p:cNvPr id="21527" name="Picture 23"/>
          <p:cNvPicPr>
            <a:picLocks noChangeAspect="1" noChangeArrowheads="1"/>
          </p:cNvPicPr>
          <p:nvPr/>
        </p:nvPicPr>
        <p:blipFill>
          <a:blip r:embed="rId3" cstate="print"/>
          <a:srcRect/>
          <a:stretch>
            <a:fillRect/>
          </a:stretch>
        </p:blipFill>
        <p:spPr bwMode="auto">
          <a:xfrm>
            <a:off x="1752600" y="1066800"/>
            <a:ext cx="152400" cy="161925"/>
          </a:xfrm>
          <a:prstGeom prst="rect">
            <a:avLst/>
          </a:prstGeom>
          <a:noFill/>
          <a:ln w="9525">
            <a:noFill/>
            <a:miter lim="800000"/>
            <a:headEnd/>
            <a:tailEnd/>
          </a:ln>
          <a:effectLst/>
        </p:spPr>
      </p:pic>
      <p:sp>
        <p:nvSpPr>
          <p:cNvPr id="21528" name="AutoShape 24"/>
          <p:cNvSpPr>
            <a:spLocks noChangeArrowheads="1"/>
          </p:cNvSpPr>
          <p:nvPr/>
        </p:nvSpPr>
        <p:spPr bwMode="auto">
          <a:xfrm>
            <a:off x="5614988" y="1676400"/>
            <a:ext cx="1087437" cy="460375"/>
          </a:xfrm>
          <a:prstGeom prst="cube">
            <a:avLst>
              <a:gd name="adj" fmla="val 25000"/>
            </a:avLst>
          </a:prstGeom>
          <a:solidFill>
            <a:srgbClr val="00FF00"/>
          </a:solidFill>
          <a:ln w="9525">
            <a:solidFill>
              <a:schemeClr val="tx1"/>
            </a:solidFill>
            <a:miter lim="800000"/>
            <a:headEnd/>
            <a:tailEnd/>
          </a:ln>
          <a:effectLst/>
        </p:spPr>
        <p:txBody>
          <a:bodyPr wrap="none" lIns="100794" tIns="50397" rIns="100794" bIns="50397" anchor="ctr"/>
          <a:lstStyle/>
          <a:p>
            <a:pPr algn="ctr" defTabSz="495300"/>
            <a:r>
              <a:rPr lang="de-DE" sz="900"/>
              <a:t>H-Net</a:t>
            </a:r>
          </a:p>
          <a:p>
            <a:pPr algn="ctr" defTabSz="495300"/>
            <a:r>
              <a:rPr lang="de-DE" sz="900"/>
              <a:t>Austauschserver</a:t>
            </a:r>
          </a:p>
        </p:txBody>
      </p:sp>
      <p:sp>
        <p:nvSpPr>
          <p:cNvPr id="21529" name="Text Box 25"/>
          <p:cNvSpPr txBox="1">
            <a:spLocks noChangeArrowheads="1"/>
          </p:cNvSpPr>
          <p:nvPr/>
        </p:nvSpPr>
        <p:spPr bwMode="auto">
          <a:xfrm>
            <a:off x="6892925" y="122238"/>
            <a:ext cx="2133600" cy="723900"/>
          </a:xfrm>
          <a:prstGeom prst="rect">
            <a:avLst/>
          </a:prstGeom>
          <a:solidFill>
            <a:srgbClr val="EEEEEE"/>
          </a:solidFill>
          <a:ln w="76200">
            <a:noFill/>
            <a:miter lim="800000"/>
            <a:headEnd/>
            <a:tailEnd/>
          </a:ln>
          <a:effectLst/>
        </p:spPr>
        <p:txBody>
          <a:bodyPr lIns="0" tIns="0" rIns="100794" bIns="50397">
            <a:spAutoFit/>
          </a:bodyPr>
          <a:lstStyle/>
          <a:p>
            <a:pPr algn="ctr" defTabSz="495300" eaLnBrk="0" hangingPunct="0">
              <a:lnSpc>
                <a:spcPts val="2650"/>
              </a:lnSpc>
            </a:pPr>
            <a:r>
              <a:rPr lang="de-CH" sz="1300"/>
              <a:t>USZ, Winterthur, Triemli, </a:t>
            </a:r>
          </a:p>
          <a:p>
            <a:pPr algn="ctr" defTabSz="495300" eaLnBrk="0" hangingPunct="0">
              <a:lnSpc>
                <a:spcPts val="2650"/>
              </a:lnSpc>
            </a:pPr>
            <a:r>
              <a:rPr lang="de-CH" sz="1300"/>
              <a:t>Zug, Balgrist, Aarau …</a:t>
            </a:r>
          </a:p>
        </p:txBody>
      </p:sp>
      <p:cxnSp>
        <p:nvCxnSpPr>
          <p:cNvPr id="21530" name="AutoShape 26"/>
          <p:cNvCxnSpPr>
            <a:cxnSpLocks noChangeShapeType="1"/>
            <a:stCxn id="21528" idx="3"/>
            <a:endCxn id="21513" idx="4"/>
          </p:cNvCxnSpPr>
          <p:nvPr/>
        </p:nvCxnSpPr>
        <p:spPr bwMode="auto">
          <a:xfrm rot="5400000">
            <a:off x="5123656" y="1658144"/>
            <a:ext cx="498475" cy="1455738"/>
          </a:xfrm>
          <a:prstGeom prst="curvedConnector2">
            <a:avLst/>
          </a:prstGeom>
          <a:noFill/>
          <a:ln w="28575">
            <a:solidFill>
              <a:srgbClr val="99FF33"/>
            </a:solidFill>
            <a:round/>
            <a:headEnd/>
            <a:tailEnd/>
          </a:ln>
          <a:effectLst/>
        </p:spPr>
      </p:cxnSp>
      <p:cxnSp>
        <p:nvCxnSpPr>
          <p:cNvPr id="21531" name="AutoShape 27"/>
          <p:cNvCxnSpPr>
            <a:cxnSpLocks noChangeShapeType="1"/>
            <a:stCxn id="21529" idx="2"/>
            <a:endCxn id="21528" idx="0"/>
          </p:cNvCxnSpPr>
          <p:nvPr/>
        </p:nvCxnSpPr>
        <p:spPr bwMode="auto">
          <a:xfrm rot="5400000">
            <a:off x="6673057" y="389731"/>
            <a:ext cx="830262" cy="1743075"/>
          </a:xfrm>
          <a:prstGeom prst="curvedConnector3">
            <a:avLst>
              <a:gd name="adj1" fmla="val 49903"/>
            </a:avLst>
          </a:prstGeom>
          <a:noFill/>
          <a:ln w="28575">
            <a:solidFill>
              <a:srgbClr val="99FF33"/>
            </a:solidFill>
            <a:round/>
            <a:headEnd/>
            <a:tailEnd/>
          </a:ln>
          <a:effectLst/>
        </p:spPr>
      </p:cxnSp>
      <p:sp>
        <p:nvSpPr>
          <p:cNvPr id="21532" name="AutoShape 28"/>
          <p:cNvSpPr>
            <a:spLocks noChangeArrowheads="1"/>
          </p:cNvSpPr>
          <p:nvPr/>
        </p:nvSpPr>
        <p:spPr bwMode="auto">
          <a:xfrm>
            <a:off x="1809750" y="2133600"/>
            <a:ext cx="257175" cy="371475"/>
          </a:xfrm>
          <a:prstGeom prst="can">
            <a:avLst>
              <a:gd name="adj" fmla="val 36111"/>
            </a:avLst>
          </a:prstGeom>
          <a:solidFill>
            <a:srgbClr val="FF9933"/>
          </a:solidFill>
          <a:ln w="9525">
            <a:solidFill>
              <a:schemeClr val="tx1"/>
            </a:solidFill>
            <a:round/>
            <a:headEnd/>
            <a:tailEnd/>
          </a:ln>
          <a:effectLst/>
        </p:spPr>
        <p:txBody>
          <a:bodyPr wrap="none" anchor="ctr"/>
          <a:lstStyle/>
          <a:p>
            <a:pPr algn="ctr"/>
            <a:r>
              <a:rPr lang="de-CH" sz="700"/>
              <a:t>PA</a:t>
            </a:r>
          </a:p>
          <a:p>
            <a:pPr algn="ctr"/>
            <a:r>
              <a:rPr lang="de-CH" sz="700"/>
              <a:t>Nott</a:t>
            </a:r>
            <a:endParaRPr lang="de-DE" sz="700"/>
          </a:p>
        </p:txBody>
      </p:sp>
      <p:sp>
        <p:nvSpPr>
          <p:cNvPr id="21533" name="AutoShape 29"/>
          <p:cNvSpPr>
            <a:spLocks noChangeArrowheads="1"/>
          </p:cNvSpPr>
          <p:nvPr/>
        </p:nvSpPr>
        <p:spPr bwMode="auto">
          <a:xfrm>
            <a:off x="3484563" y="1249363"/>
            <a:ext cx="658812" cy="460375"/>
          </a:xfrm>
          <a:prstGeom prst="cube">
            <a:avLst>
              <a:gd name="adj" fmla="val 25000"/>
            </a:avLst>
          </a:prstGeom>
          <a:solidFill>
            <a:srgbClr val="FF99CC"/>
          </a:solidFill>
          <a:ln w="9525">
            <a:solidFill>
              <a:schemeClr val="tx1"/>
            </a:solidFill>
            <a:miter lim="800000"/>
            <a:headEnd/>
            <a:tailEnd/>
          </a:ln>
          <a:effectLst/>
        </p:spPr>
        <p:txBody>
          <a:bodyPr wrap="none" lIns="100794" tIns="50397" rIns="100794" bIns="50397" anchor="ctr"/>
          <a:lstStyle/>
          <a:p>
            <a:pPr algn="ctr" defTabSz="495300"/>
            <a:r>
              <a:rPr lang="de-DE" sz="900">
                <a:solidFill>
                  <a:schemeClr val="bg1"/>
                </a:solidFill>
              </a:rPr>
              <a:t>Medidata</a:t>
            </a:r>
          </a:p>
        </p:txBody>
      </p:sp>
      <p:cxnSp>
        <p:nvCxnSpPr>
          <p:cNvPr id="21535" name="AutoShape 31"/>
          <p:cNvCxnSpPr>
            <a:cxnSpLocks noChangeShapeType="1"/>
            <a:stCxn id="21533" idx="3"/>
            <a:endCxn id="21513" idx="1"/>
          </p:cNvCxnSpPr>
          <p:nvPr/>
        </p:nvCxnSpPr>
        <p:spPr bwMode="auto">
          <a:xfrm rot="16200000" flipH="1">
            <a:off x="3709987" y="1755776"/>
            <a:ext cx="676275" cy="584200"/>
          </a:xfrm>
          <a:prstGeom prst="curvedConnector3">
            <a:avLst>
              <a:gd name="adj1" fmla="val 50000"/>
            </a:avLst>
          </a:prstGeom>
          <a:noFill/>
          <a:ln w="28575">
            <a:solidFill>
              <a:srgbClr val="FF0066"/>
            </a:solidFill>
            <a:round/>
            <a:headEnd/>
            <a:tailEnd/>
          </a:ln>
          <a:effectLst/>
        </p:spPr>
      </p:cxnSp>
      <p:cxnSp>
        <p:nvCxnSpPr>
          <p:cNvPr id="21536" name="AutoShape 32"/>
          <p:cNvCxnSpPr>
            <a:cxnSpLocks noChangeShapeType="1"/>
            <a:stCxn id="21537" idx="2"/>
            <a:endCxn id="21533" idx="0"/>
          </p:cNvCxnSpPr>
          <p:nvPr/>
        </p:nvCxnSpPr>
        <p:spPr bwMode="auto">
          <a:xfrm rot="5400000">
            <a:off x="4228307" y="586581"/>
            <a:ext cx="306388" cy="1019175"/>
          </a:xfrm>
          <a:prstGeom prst="curvedConnector3">
            <a:avLst>
              <a:gd name="adj1" fmla="val 49741"/>
            </a:avLst>
          </a:prstGeom>
          <a:noFill/>
          <a:ln w="28575">
            <a:solidFill>
              <a:srgbClr val="FF0066"/>
            </a:solidFill>
            <a:round/>
            <a:headEnd/>
            <a:tailEnd/>
          </a:ln>
          <a:effectLst/>
        </p:spPr>
      </p:cxnSp>
      <p:sp>
        <p:nvSpPr>
          <p:cNvPr id="21537" name="AutoShape 33"/>
          <p:cNvSpPr>
            <a:spLocks noChangeArrowheads="1"/>
          </p:cNvSpPr>
          <p:nvPr/>
        </p:nvSpPr>
        <p:spPr bwMode="auto">
          <a:xfrm>
            <a:off x="4572000" y="428625"/>
            <a:ext cx="638175" cy="514350"/>
          </a:xfrm>
          <a:prstGeom prst="hexagon">
            <a:avLst>
              <a:gd name="adj" fmla="val 31019"/>
              <a:gd name="vf" fmla="val 115470"/>
            </a:avLst>
          </a:prstGeom>
          <a:solidFill>
            <a:srgbClr val="FF99CC"/>
          </a:solidFill>
          <a:ln w="9525">
            <a:solidFill>
              <a:schemeClr val="tx1"/>
            </a:solidFill>
            <a:miter lim="800000"/>
            <a:headEnd/>
            <a:tailEnd/>
          </a:ln>
          <a:effectLst/>
        </p:spPr>
        <p:txBody>
          <a:bodyPr wrap="none" anchor="ctr"/>
          <a:lstStyle/>
          <a:p>
            <a:pPr algn="ctr"/>
            <a:r>
              <a:rPr lang="de-CH" sz="1200"/>
              <a:t>SUVA</a:t>
            </a:r>
          </a:p>
        </p:txBody>
      </p:sp>
      <p:sp>
        <p:nvSpPr>
          <p:cNvPr id="33" name="Foliennummernplatzhalter 32"/>
          <p:cNvSpPr>
            <a:spLocks noGrp="1"/>
          </p:cNvSpPr>
          <p:nvPr>
            <p:ph type="sldNum" sz="quarter" idx="4294967295"/>
          </p:nvPr>
        </p:nvSpPr>
        <p:spPr>
          <a:xfrm>
            <a:off x="6553200" y="6356350"/>
            <a:ext cx="2133600" cy="365125"/>
          </a:xfrm>
          <a:prstGeom prst="rect">
            <a:avLst/>
          </a:prstGeom>
        </p:spPr>
        <p:txBody>
          <a:bodyPr/>
          <a:lstStyle/>
          <a:p>
            <a:fld id="{D844FC80-4161-44C4-A379-C8E0EDC97018}" type="slidenum">
              <a:rPr lang="de-CH" smtClean="0"/>
              <a:pPr/>
              <a:t>9</a:t>
            </a:fld>
            <a:endParaRPr lang="de-CH"/>
          </a:p>
        </p:txBody>
      </p:sp>
      <p:sp>
        <p:nvSpPr>
          <p:cNvPr id="34" name="Fußzeilenplatzhalter 33"/>
          <p:cNvSpPr>
            <a:spLocks noGrp="1"/>
          </p:cNvSpPr>
          <p:nvPr>
            <p:ph type="ftr" sz="quarter" idx="10"/>
          </p:nvPr>
        </p:nvSpPr>
        <p:spPr/>
        <p:txBody>
          <a:bodyPr/>
          <a:lstStyle/>
          <a:p>
            <a:pPr>
              <a:defRPr/>
            </a:pPr>
            <a:r>
              <a:rPr lang="de-CH" smtClean="0"/>
              <a:t>Medienkonferenz LUNIS xx.2.2011</a:t>
            </a:r>
            <a:endParaRPr lang="de-CH"/>
          </a:p>
        </p:txBody>
      </p:sp>
    </p:spTree>
  </p:cSld>
  <p:clrMapOvr>
    <a:masterClrMapping/>
  </p:clrMapOvr>
  <p:transition>
    <p:diamond/>
  </p:transition>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1220</Words>
  <Application>Microsoft Office PowerPoint</Application>
  <PresentationFormat>Bildschirmpräsentation (4:3)</PresentationFormat>
  <Paragraphs>240</Paragraphs>
  <Slides>22</Slides>
  <Notes>6</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Larissa-Design</vt:lpstr>
      <vt:lpstr>Medienkonferenz: 14.02.2011</vt:lpstr>
      <vt:lpstr>Referenten</vt:lpstr>
      <vt:lpstr>Zusätzliche Personen  (zur Verfügung bei Fragen)</vt:lpstr>
      <vt:lpstr>Ablauf</vt:lpstr>
      <vt:lpstr>Ausgangslage</vt:lpstr>
      <vt:lpstr>Vision Spitalregion Zentralschweiz</vt:lpstr>
      <vt:lpstr>LUNIS: Was bisher geschah</vt:lpstr>
      <vt:lpstr>Beispiel Radiologie-Verbund</vt:lpstr>
      <vt:lpstr>Folie 9</vt:lpstr>
      <vt:lpstr>Beispiel Kaderleute und Stellvertretungen</vt:lpstr>
      <vt:lpstr>Rahmenvertrag LUNIS</vt:lpstr>
      <vt:lpstr>Die wesentlichen Vertragselemente</vt:lpstr>
      <vt:lpstr>Fahrplan LUNIS</vt:lpstr>
      <vt:lpstr>LUNIS: Konsequenzen für den Kanton  Nidwalden</vt:lpstr>
      <vt:lpstr>LUNIS: Konsequenzen für das Kantonsspital Nidwalden (KSNW)</vt:lpstr>
      <vt:lpstr>Schlussbemerkungen aus Sicht Nidwalden</vt:lpstr>
      <vt:lpstr>Folie 17</vt:lpstr>
      <vt:lpstr>Folie 18</vt:lpstr>
      <vt:lpstr>Folie 19</vt:lpstr>
      <vt:lpstr>Folie 20</vt:lpstr>
      <vt:lpstr>Schlussbemerkungen aus Sicht Luzern</vt:lpstr>
      <vt:lpstr>Projekt LUNIS</vt:lpstr>
    </vt:vector>
  </TitlesOfParts>
  <Company>Kantone Obwalden / Nidwalden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stknw16</dc:creator>
  <cp:lastModifiedBy>Andreas Scheuber</cp:lastModifiedBy>
  <cp:revision>184</cp:revision>
  <dcterms:created xsi:type="dcterms:W3CDTF">2009-09-30T14:29:55Z</dcterms:created>
  <dcterms:modified xsi:type="dcterms:W3CDTF">2011-02-11T14:55:55Z</dcterms:modified>
</cp:coreProperties>
</file>