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70" r:id="rId2"/>
    <p:sldMasterId id="2147484082" r:id="rId3"/>
  </p:sldMasterIdLst>
  <p:notesMasterIdLst>
    <p:notesMasterId r:id="rId34"/>
  </p:notesMasterIdLst>
  <p:handoutMasterIdLst>
    <p:handoutMasterId r:id="rId35"/>
  </p:handoutMasterIdLst>
  <p:sldIdLst>
    <p:sldId id="256" r:id="rId4"/>
    <p:sldId id="258" r:id="rId5"/>
    <p:sldId id="261" r:id="rId6"/>
    <p:sldId id="262" r:id="rId7"/>
    <p:sldId id="293" r:id="rId8"/>
    <p:sldId id="294" r:id="rId9"/>
    <p:sldId id="295" r:id="rId10"/>
    <p:sldId id="296" r:id="rId11"/>
    <p:sldId id="297" r:id="rId12"/>
    <p:sldId id="298" r:id="rId13"/>
    <p:sldId id="314" r:id="rId14"/>
    <p:sldId id="299" r:id="rId15"/>
    <p:sldId id="288" r:id="rId16"/>
    <p:sldId id="312" r:id="rId17"/>
    <p:sldId id="275" r:id="rId18"/>
    <p:sldId id="274" r:id="rId19"/>
    <p:sldId id="300" r:id="rId20"/>
    <p:sldId id="301" r:id="rId21"/>
    <p:sldId id="302" r:id="rId22"/>
    <p:sldId id="309" r:id="rId23"/>
    <p:sldId id="303" r:id="rId24"/>
    <p:sldId id="305" r:id="rId25"/>
    <p:sldId id="306" r:id="rId26"/>
    <p:sldId id="307" r:id="rId27"/>
    <p:sldId id="308" r:id="rId28"/>
    <p:sldId id="304" r:id="rId29"/>
    <p:sldId id="313" r:id="rId30"/>
    <p:sldId id="310" r:id="rId31"/>
    <p:sldId id="311" r:id="rId32"/>
    <p:sldId id="257" r:id="rId33"/>
  </p:sldIdLst>
  <p:sldSz cx="12192000" cy="6858000"/>
  <p:notesSz cx="6858000" cy="9144000"/>
  <p:custDataLst>
    <p:tags r:id="rId3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6" autoAdjust="0"/>
    <p:restoredTop sz="94660"/>
  </p:normalViewPr>
  <p:slideViewPr>
    <p:cSldViewPr>
      <p:cViewPr varScale="1">
        <p:scale>
          <a:sx n="152" d="100"/>
          <a:sy n="152" d="100"/>
        </p:scale>
        <p:origin x="168" y="3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F4001E1-31EC-BD84-C619-F7ACDAE362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a:extLst>
              <a:ext uri="{FF2B5EF4-FFF2-40B4-BE49-F238E27FC236}">
                <a16:creationId xmlns:a16="http://schemas.microsoft.com/office/drawing/2014/main" id="{E7F14695-DE52-766F-F847-C497252AA2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BDC75A-62FB-4D8F-85F1-367DFEF531D3}" type="datetimeFigureOut">
              <a:rPr lang="de-CH" smtClean="0"/>
              <a:t>25.09.2024</a:t>
            </a:fld>
            <a:endParaRPr lang="de-CH" dirty="0"/>
          </a:p>
        </p:txBody>
      </p:sp>
      <p:sp>
        <p:nvSpPr>
          <p:cNvPr id="4" name="Fußzeilenplatzhalter 3">
            <a:extLst>
              <a:ext uri="{FF2B5EF4-FFF2-40B4-BE49-F238E27FC236}">
                <a16:creationId xmlns:a16="http://schemas.microsoft.com/office/drawing/2014/main" id="{0301878A-A3F5-615C-4125-960C70D97C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a:extLst>
              <a:ext uri="{FF2B5EF4-FFF2-40B4-BE49-F238E27FC236}">
                <a16:creationId xmlns:a16="http://schemas.microsoft.com/office/drawing/2014/main" id="{620BA744-95E7-D725-FC27-32B08376B6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FDA92D-0273-422A-ADA1-312A8936286B}" type="slidenum">
              <a:rPr lang="de-CH" smtClean="0"/>
              <a:t>‹Nr.›</a:t>
            </a:fld>
            <a:endParaRPr lang="de-CH" dirty="0"/>
          </a:p>
        </p:txBody>
      </p:sp>
    </p:spTree>
    <p:extLst>
      <p:ext uri="{BB962C8B-B14F-4D97-AF65-F5344CB8AC3E}">
        <p14:creationId xmlns:p14="http://schemas.microsoft.com/office/powerpoint/2010/main" val="98292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20E63-63CB-4D79-ABC1-A7F0EF9908D3}" type="datetimeFigureOut">
              <a:rPr lang="de-CH" smtClean="0"/>
              <a:t>25.09.2024</a:t>
            </a:fld>
            <a:endParaRPr lang="de-CH"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Textmasterformat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43D72-AA6D-4565-B205-C60BE64C3308}" type="slidenum">
              <a:rPr lang="de-CH" smtClean="0"/>
              <a:t>‹Nr.›</a:t>
            </a:fld>
            <a:endParaRPr lang="de-CH" dirty="0"/>
          </a:p>
        </p:txBody>
      </p:sp>
    </p:spTree>
    <p:extLst>
      <p:ext uri="{BB962C8B-B14F-4D97-AF65-F5344CB8AC3E}">
        <p14:creationId xmlns:p14="http://schemas.microsoft.com/office/powerpoint/2010/main" val="371707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1.xml"/><Relationship Id="rId7"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A3C6D-A2FE-B597-C605-19A7DC8EDD80}"/>
              </a:ext>
            </a:extLst>
          </p:cNvPr>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de-CH" dirty="0"/>
              <a:t>Mastertitelformat bearbeiten</a:t>
            </a:r>
          </a:p>
        </p:txBody>
      </p:sp>
      <p:sp>
        <p:nvSpPr>
          <p:cNvPr id="3" name="Untertitel 2">
            <a:extLst>
              <a:ext uri="{FF2B5EF4-FFF2-40B4-BE49-F238E27FC236}">
                <a16:creationId xmlns:a16="http://schemas.microsoft.com/office/drawing/2014/main" id="{7DB52FCD-0657-F144-1B58-96AD5EC72EC3}"/>
              </a:ext>
            </a:extLst>
          </p:cNvPr>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dirty="0"/>
              <a:t>Master-Untertitelformat bearbeiten</a:t>
            </a:r>
          </a:p>
        </p:txBody>
      </p:sp>
      <p:sp>
        <p:nvSpPr>
          <p:cNvPr id="4" name="Datumsplatzhalter 3">
            <a:extLst>
              <a:ext uri="{FF2B5EF4-FFF2-40B4-BE49-F238E27FC236}">
                <a16:creationId xmlns:a16="http://schemas.microsoft.com/office/drawing/2014/main" id="{3F123AED-185C-A9F2-DF80-4786B6739BB8}"/>
              </a:ext>
            </a:extLst>
          </p:cNvPr>
          <p:cNvSpPr>
            <a:spLocks noGrp="1"/>
          </p:cNvSpPr>
          <p:nvPr>
            <p:ph type="dt" sz="half" idx="10"/>
            <p:custDataLst>
              <p:tags r:id="rId3"/>
            </p:custDataLst>
          </p:nvPr>
        </p:nvSpPr>
        <p:spPr/>
        <p:txBody>
          <a:bodyPr/>
          <a:lstStyle/>
          <a:p>
            <a:fld id="{E9F74BA7-931B-4CDF-9941-B71C6671F786}" type="datetimeFigureOut">
              <a:rPr lang="de-CH" smtClean="0"/>
              <a:t>25.09.2024</a:t>
            </a:fld>
            <a:endParaRPr lang="de-CH" dirty="0"/>
          </a:p>
        </p:txBody>
      </p:sp>
      <p:sp>
        <p:nvSpPr>
          <p:cNvPr id="5" name="Fußzeilenplatzhalter 4">
            <a:extLst>
              <a:ext uri="{FF2B5EF4-FFF2-40B4-BE49-F238E27FC236}">
                <a16:creationId xmlns:a16="http://schemas.microsoft.com/office/drawing/2014/main" id="{FCA847B3-6646-4E80-B7B2-D8848281E195}"/>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CEF4F2B4-F12C-BA6F-72EB-BB3538D1A383}"/>
              </a:ext>
            </a:extLst>
          </p:cNvPr>
          <p:cNvSpPr>
            <a:spLocks noGrp="1"/>
          </p:cNvSpPr>
          <p:nvPr>
            <p:ph type="sldNum" sz="quarter" idx="12"/>
            <p:custDataLst>
              <p:tags r:id="rId4"/>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167454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748D2-541F-2395-7732-289A678F3286}"/>
              </a:ext>
            </a:extLst>
          </p:cNvPr>
          <p:cNvSpPr>
            <a:spLocks noGrp="1"/>
          </p:cNvSpPr>
          <p:nvPr>
            <p:ph type="title"/>
            <p:custDataLst>
              <p:tags r:id="rId1"/>
            </p:custDataLst>
          </p:nvPr>
        </p:nvSpPr>
        <p:spPr/>
        <p:txBody>
          <a:bodyPr/>
          <a:lstStyle/>
          <a:p>
            <a:r>
              <a:rPr lang="de-CH"/>
              <a:t>Mastertitelformat bearbeiten</a:t>
            </a:r>
            <a:endParaRPr lang="de-CH" dirty="0"/>
          </a:p>
        </p:txBody>
      </p:sp>
      <p:sp>
        <p:nvSpPr>
          <p:cNvPr id="3" name="Vertikaler Textplatzhalter 2">
            <a:extLst>
              <a:ext uri="{FF2B5EF4-FFF2-40B4-BE49-F238E27FC236}">
                <a16:creationId xmlns:a16="http://schemas.microsoft.com/office/drawing/2014/main" id="{F4DB3AAD-9D04-5A47-3D2E-113CC9E29636}"/>
              </a:ext>
            </a:extLst>
          </p:cNvPr>
          <p:cNvSpPr>
            <a:spLocks noGrp="1"/>
          </p:cNvSpPr>
          <p:nvPr>
            <p:ph type="body" orient="vert" idx="1"/>
            <p:custDataLst>
              <p:tags r:id="rId2"/>
            </p:custDataLst>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umsplatzhalter 3">
            <a:extLst>
              <a:ext uri="{FF2B5EF4-FFF2-40B4-BE49-F238E27FC236}">
                <a16:creationId xmlns:a16="http://schemas.microsoft.com/office/drawing/2014/main" id="{537D3FEE-B48D-71A6-E99F-74F9F533E02A}"/>
              </a:ext>
            </a:extLst>
          </p:cNvPr>
          <p:cNvSpPr>
            <a:spLocks noGrp="1"/>
          </p:cNvSpPr>
          <p:nvPr>
            <p:ph type="dt" sz="half" idx="10"/>
            <p:custDataLst>
              <p:tags r:id="rId3"/>
            </p:custDataLst>
          </p:nvPr>
        </p:nvSpPr>
        <p:spPr/>
        <p:txBody>
          <a:bodyPr/>
          <a:lstStyle/>
          <a:p>
            <a:fld id="{E9F74BA7-931B-4CDF-9941-B71C6671F786}" type="datetimeFigureOut">
              <a:rPr lang="de-CH" smtClean="0"/>
              <a:t>25.09.2024</a:t>
            </a:fld>
            <a:endParaRPr lang="de-CH" dirty="0"/>
          </a:p>
        </p:txBody>
      </p:sp>
      <p:sp>
        <p:nvSpPr>
          <p:cNvPr id="5" name="Fußzeilenplatzhalter 4">
            <a:extLst>
              <a:ext uri="{FF2B5EF4-FFF2-40B4-BE49-F238E27FC236}">
                <a16:creationId xmlns:a16="http://schemas.microsoft.com/office/drawing/2014/main" id="{7D3FEB8D-210D-01EC-6425-3CECFF028DBF}"/>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70A0AD61-4055-50D9-9670-78A6B717CDBF}"/>
              </a:ext>
            </a:extLst>
          </p:cNvPr>
          <p:cNvSpPr>
            <a:spLocks noGrp="1"/>
          </p:cNvSpPr>
          <p:nvPr>
            <p:ph type="sldNum" sz="quarter" idx="12"/>
            <p:custDataLst>
              <p:tags r:id="rId4"/>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197394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3B891C2-B1E1-8395-A8BD-6FFB8C8925AB}"/>
              </a:ext>
            </a:extLst>
          </p:cNvPr>
          <p:cNvSpPr>
            <a:spLocks noGrp="1"/>
          </p:cNvSpPr>
          <p:nvPr>
            <p:ph type="title" orient="vert"/>
            <p:custDataLst>
              <p:tags r:id="rId1"/>
            </p:custDataLst>
          </p:nvPr>
        </p:nvSpPr>
        <p:spPr>
          <a:xfrm>
            <a:off x="8724900" y="365125"/>
            <a:ext cx="2628900" cy="5811838"/>
          </a:xfrm>
        </p:spPr>
        <p:txBody>
          <a:bodyPr vert="eaVert"/>
          <a:lstStyle/>
          <a:p>
            <a:r>
              <a:rPr lang="de-CH"/>
              <a:t>Mastertitelformat bearbeiten</a:t>
            </a:r>
            <a:endParaRPr lang="de-CH" dirty="0"/>
          </a:p>
        </p:txBody>
      </p:sp>
      <p:sp>
        <p:nvSpPr>
          <p:cNvPr id="3" name="Vertikaler Textplatzhalter 2">
            <a:extLst>
              <a:ext uri="{FF2B5EF4-FFF2-40B4-BE49-F238E27FC236}">
                <a16:creationId xmlns:a16="http://schemas.microsoft.com/office/drawing/2014/main" id="{D21447CF-9D1A-B234-B713-26AE8F98B2C7}"/>
              </a:ext>
            </a:extLst>
          </p:cNvPr>
          <p:cNvSpPr>
            <a:spLocks noGrp="1"/>
          </p:cNvSpPr>
          <p:nvPr>
            <p:ph type="body" orient="vert" idx="1"/>
            <p:custDataLst>
              <p:tags r:id="rId2"/>
            </p:custDataLst>
          </p:nvPr>
        </p:nvSpPr>
        <p:spPr>
          <a:xfrm>
            <a:off x="838200" y="365125"/>
            <a:ext cx="7734300" cy="5811838"/>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umsplatzhalter 3">
            <a:extLst>
              <a:ext uri="{FF2B5EF4-FFF2-40B4-BE49-F238E27FC236}">
                <a16:creationId xmlns:a16="http://schemas.microsoft.com/office/drawing/2014/main" id="{3A9037D2-5508-E14E-DE5E-4B17F4A95818}"/>
              </a:ext>
            </a:extLst>
          </p:cNvPr>
          <p:cNvSpPr>
            <a:spLocks noGrp="1"/>
          </p:cNvSpPr>
          <p:nvPr>
            <p:ph type="dt" sz="half" idx="10"/>
            <p:custDataLst>
              <p:tags r:id="rId3"/>
            </p:custDataLst>
          </p:nvPr>
        </p:nvSpPr>
        <p:spPr/>
        <p:txBody>
          <a:bodyPr/>
          <a:lstStyle/>
          <a:p>
            <a:fld id="{E9F74BA7-931B-4CDF-9941-B71C6671F786}" type="datetimeFigureOut">
              <a:rPr lang="de-CH" smtClean="0"/>
              <a:t>25.09.2024</a:t>
            </a:fld>
            <a:endParaRPr lang="de-CH" dirty="0"/>
          </a:p>
        </p:txBody>
      </p:sp>
      <p:sp>
        <p:nvSpPr>
          <p:cNvPr id="5" name="Fußzeilenplatzhalter 4">
            <a:extLst>
              <a:ext uri="{FF2B5EF4-FFF2-40B4-BE49-F238E27FC236}">
                <a16:creationId xmlns:a16="http://schemas.microsoft.com/office/drawing/2014/main" id="{A6A6B669-B9F9-C5CF-6793-4F8403ABFFF6}"/>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FBD53726-CF13-61C5-0A8F-23F37089C923}"/>
              </a:ext>
            </a:extLst>
          </p:cNvPr>
          <p:cNvSpPr>
            <a:spLocks noGrp="1"/>
          </p:cNvSpPr>
          <p:nvPr>
            <p:ph type="sldNum" sz="quarter" idx="12"/>
            <p:custDataLst>
              <p:tags r:id="rId4"/>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131319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p:custDataLst>
              <p:tags r:id="rId1"/>
            </p:custDataLst>
          </p:nvPr>
        </p:nvSpPr>
        <p:spPr>
          <a:xfrm>
            <a:off x="540000" y="2492896"/>
            <a:ext cx="11124000" cy="864096"/>
          </a:xfrm>
        </p:spPr>
        <p:txBody>
          <a:bodyPr anchor="t"/>
          <a:lstStyle>
            <a:lvl1pPr>
              <a:lnSpc>
                <a:spcPts val="3500"/>
              </a:lnSpc>
              <a:defRPr sz="3300"/>
            </a:lvl1pPr>
          </a:lstStyle>
          <a:p>
            <a:r>
              <a:rPr lang="de-DE"/>
              <a:t>Mastertitelformat bearbeiten</a:t>
            </a:r>
            <a:endParaRPr lang="de-CH" dirty="0"/>
          </a:p>
        </p:txBody>
      </p:sp>
      <p:sp>
        <p:nvSpPr>
          <p:cNvPr id="3" name="Untertitel 2"/>
          <p:cNvSpPr>
            <a:spLocks noGrp="1"/>
          </p:cNvSpPr>
          <p:nvPr>
            <p:ph type="subTitle" idx="1"/>
            <p:custDataLst>
              <p:tags r:id="rId2"/>
            </p:custDataLst>
          </p:nvPr>
        </p:nvSpPr>
        <p:spPr>
          <a:xfrm>
            <a:off x="540000" y="3960000"/>
            <a:ext cx="11124000" cy="1125184"/>
          </a:xfrm>
        </p:spPr>
        <p:txBody>
          <a:bodyPr/>
          <a:lstStyle>
            <a:lvl1pPr marL="0" indent="0" algn="l">
              <a:lnSpc>
                <a:spcPts val="2200"/>
              </a:lnSpc>
              <a:buNone/>
              <a:defRPr sz="215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13" name="Textfeld 12"/>
          <p:cNvSpPr txBox="1"/>
          <p:nvPr>
            <p:custDataLst>
              <p:tags r:id="rId3"/>
            </p:custDataLst>
          </p:nvPr>
        </p:nvSpPr>
        <p:spPr>
          <a:xfrm>
            <a:off x="2159563" y="610599"/>
            <a:ext cx="9559336" cy="153888"/>
          </a:xfrm>
          <a:prstGeom prst="rect">
            <a:avLst/>
          </a:prstGeom>
          <a:noFill/>
        </p:spPr>
        <p:txBody>
          <a:bodyPr wrap="square" lIns="0" tIns="0" rIns="0" bIns="0" rtlCol="0">
            <a:spAutoFit/>
          </a:bodyPr>
          <a:lstStyle/>
          <a:p>
            <a:pPr algn="r">
              <a:lnSpc>
                <a:spcPts val="1200"/>
              </a:lnSpc>
            </a:pPr>
            <a:r>
              <a:rPr lang="de-CH" sz="1100" b="1"/>
              <a:t>Finanzverwaltung</a:t>
            </a:r>
            <a:endParaRPr lang="de-CH" sz="1100" b="1" dirty="0"/>
          </a:p>
        </p:txBody>
      </p:sp>
      <p:sp>
        <p:nvSpPr>
          <p:cNvPr id="14" name="Textfeld 13"/>
          <p:cNvSpPr txBox="1"/>
          <p:nvPr>
            <p:custDataLst>
              <p:tags r:id="rId4"/>
            </p:custDataLst>
          </p:nvPr>
        </p:nvSpPr>
        <p:spPr>
          <a:xfrm>
            <a:off x="540000" y="5373216"/>
            <a:ext cx="11124000" cy="360040"/>
          </a:xfrm>
          <a:prstGeom prst="rect">
            <a:avLst/>
          </a:prstGeom>
          <a:noFill/>
        </p:spPr>
        <p:txBody>
          <a:bodyPr wrap="square" lIns="0" tIns="0" rIns="0" bIns="0" rtlCol="0">
            <a:noAutofit/>
          </a:bodyPr>
          <a:lstStyle/>
          <a:p>
            <a:pPr algn="l">
              <a:lnSpc>
                <a:spcPts val="1200"/>
              </a:lnSpc>
            </a:pPr>
            <a:r>
              <a:rPr lang="en-US" sz="1100" b="0"/>
              <a:t>Marco Hofmann, Finanzverwalter</a:t>
            </a:r>
          </a:p>
          <a:p>
            <a:pPr algn="l">
              <a:lnSpc>
                <a:spcPts val="1200"/>
              </a:lnSpc>
            </a:pPr>
            <a:endParaRPr lang="en-US" sz="1100" b="0"/>
          </a:p>
          <a:p>
            <a:pPr algn="l">
              <a:lnSpc>
                <a:spcPts val="1200"/>
              </a:lnSpc>
            </a:pPr>
            <a:endParaRPr lang="en-US" sz="1100" b="0"/>
          </a:p>
          <a:p>
            <a:pPr algn="l">
              <a:lnSpc>
                <a:spcPts val="1200"/>
              </a:lnSpc>
            </a:pPr>
            <a:endParaRPr lang="en-US" sz="1100" b="0" dirty="0"/>
          </a:p>
        </p:txBody>
      </p:sp>
      <p:pic>
        <p:nvPicPr>
          <p:cNvPr id="7" name="Grafik 6">
            <a:extLst>
              <a:ext uri="{FF2B5EF4-FFF2-40B4-BE49-F238E27FC236}">
                <a16:creationId xmlns:a16="http://schemas.microsoft.com/office/drawing/2014/main" id="{0BC62B76-DB08-83DB-5976-E246934AD301}"/>
              </a:ext>
            </a:extLst>
          </p:cNvPr>
          <p:cNvPicPr>
            <a:picLocks noChangeAspect="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0" y="260649"/>
            <a:ext cx="12192000" cy="6858000"/>
          </a:xfrm>
          <a:prstGeom prst="rect">
            <a:avLst/>
          </a:prstGeom>
        </p:spPr>
      </p:pic>
      <p:sp>
        <p:nvSpPr>
          <p:cNvPr id="6" name="Textfeld 5"/>
          <p:cNvSpPr txBox="1"/>
          <p:nvPr>
            <p:custDataLst>
              <p:tags r:id="rId6"/>
            </p:custDataLst>
          </p:nvPr>
        </p:nvSpPr>
        <p:spPr>
          <a:xfrm>
            <a:off x="11403141" y="6614020"/>
            <a:ext cx="280526" cy="169277"/>
          </a:xfrm>
          <a:prstGeom prst="rect">
            <a:avLst/>
          </a:prstGeom>
          <a:noFill/>
        </p:spPr>
        <p:txBody>
          <a:bodyPr wrap="none" lIns="0" tIns="0" rIns="0" bIns="0" rtlCol="0">
            <a:spAutoFit/>
          </a:bodyPr>
          <a:lstStyle/>
          <a:p>
            <a:pPr algn="r"/>
            <a:fld id="{0D59CD18-B848-4685-A15C-338BE109E890}" type="slidenum">
              <a:rPr lang="de-CH" sz="1100" kern="1200" smtClean="0">
                <a:solidFill>
                  <a:schemeClr val="tx1"/>
                </a:solidFill>
                <a:latin typeface="+mn-lt"/>
                <a:ea typeface="+mn-ea"/>
                <a:cs typeface="+mn-cs"/>
              </a:rPr>
              <a:pPr algn="r"/>
              <a:t>‹Nr.›</a:t>
            </a:fld>
            <a:endParaRPr lang="de-CH" sz="1100" kern="1200" dirty="0">
              <a:solidFill>
                <a:schemeClr val="tx1"/>
              </a:solidFill>
              <a:latin typeface="+mn-lt"/>
              <a:ea typeface="+mn-ea"/>
              <a:cs typeface="+mn-cs"/>
            </a:endParaRPr>
          </a:p>
        </p:txBody>
      </p:sp>
    </p:spTree>
    <p:extLst>
      <p:ext uri="{BB962C8B-B14F-4D97-AF65-F5344CB8AC3E}">
        <p14:creationId xmlns:p14="http://schemas.microsoft.com/office/powerpoint/2010/main" val="103240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custDataLst>
              <p:tags r:id="rId1"/>
            </p:custDataLst>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Titel 6"/>
          <p:cNvSpPr>
            <a:spLocks noGrp="1"/>
          </p:cNvSpPr>
          <p:nvPr>
            <p:ph type="title"/>
            <p:custDataLst>
              <p:tags r:id="rId2"/>
            </p:custDataLst>
          </p:nvPr>
        </p:nvSpPr>
        <p:spPr/>
        <p:txBody>
          <a:bodyPr/>
          <a:lstStyle/>
          <a:p>
            <a:r>
              <a:rPr lang="de-DE"/>
              <a:t>Mastertitelformat bearbeiten</a:t>
            </a:r>
            <a:endParaRPr lang="de-CH" dirty="0"/>
          </a:p>
        </p:txBody>
      </p:sp>
      <p:sp>
        <p:nvSpPr>
          <p:cNvPr id="6" name="Textplatzhalter 11"/>
          <p:cNvSpPr>
            <a:spLocks noGrp="1"/>
          </p:cNvSpPr>
          <p:nvPr>
            <p:ph type="body" sz="quarter" idx="11" hasCustomPrompt="1"/>
            <p:custDataLst>
              <p:tags r:id="rId3"/>
            </p:custDataLst>
          </p:nvPr>
        </p:nvSpPr>
        <p:spPr>
          <a:xfrm>
            <a:off x="2112000" y="612000"/>
            <a:ext cx="9600000" cy="162000"/>
          </a:xfrm>
        </p:spPr>
        <p:txBody>
          <a:bodyPr/>
          <a:lstStyle>
            <a:lvl1pPr algn="r">
              <a:lnSpc>
                <a:spcPts val="1200"/>
              </a:lnSpc>
              <a:buNone/>
              <a:defRPr sz="1100" b="1"/>
            </a:lvl1pPr>
            <a:lvl2pPr>
              <a:buNone/>
              <a:defRPr/>
            </a:lvl2pPr>
            <a:lvl3pPr>
              <a:buNone/>
              <a:defRPr/>
            </a:lvl3pPr>
            <a:lvl4pPr>
              <a:buNone/>
              <a:defRPr/>
            </a:lvl4pPr>
            <a:lvl5pPr>
              <a:buNone/>
              <a:defRPr/>
            </a:lvl5pPr>
          </a:lstStyle>
          <a:p>
            <a:pPr lvl="0"/>
            <a:r>
              <a:rPr lang="de-DE" dirty="0"/>
              <a:t>Kapitel bearbeiten</a:t>
            </a:r>
            <a:endParaRPr lang="de-CH" dirty="0"/>
          </a:p>
        </p:txBody>
      </p:sp>
    </p:spTree>
    <p:extLst>
      <p:ext uri="{BB962C8B-B14F-4D97-AF65-F5344CB8AC3E}">
        <p14:creationId xmlns:p14="http://schemas.microsoft.com/office/powerpoint/2010/main" val="24157997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lie mit Bild">
    <p:spTree>
      <p:nvGrpSpPr>
        <p:cNvPr id="1" name=""/>
        <p:cNvGrpSpPr/>
        <p:nvPr/>
      </p:nvGrpSpPr>
      <p:grpSpPr>
        <a:xfrm>
          <a:off x="0" y="0"/>
          <a:ext cx="0" cy="0"/>
          <a:chOff x="0" y="0"/>
          <a:chExt cx="0" cy="0"/>
        </a:xfrm>
      </p:grpSpPr>
      <p:sp>
        <p:nvSpPr>
          <p:cNvPr id="7" name="Textplatzhalter 11"/>
          <p:cNvSpPr>
            <a:spLocks noGrp="1"/>
          </p:cNvSpPr>
          <p:nvPr>
            <p:ph type="body" sz="quarter" idx="11" hasCustomPrompt="1"/>
            <p:custDataLst>
              <p:tags r:id="rId1"/>
            </p:custDataLst>
          </p:nvPr>
        </p:nvSpPr>
        <p:spPr>
          <a:xfrm>
            <a:off x="2112000" y="612000"/>
            <a:ext cx="9600000" cy="162000"/>
          </a:xfrm>
        </p:spPr>
        <p:txBody>
          <a:bodyPr/>
          <a:lstStyle>
            <a:lvl1pPr algn="r">
              <a:lnSpc>
                <a:spcPts val="1200"/>
              </a:lnSpc>
              <a:buNone/>
              <a:defRPr sz="1100" b="1"/>
            </a:lvl1pPr>
            <a:lvl2pPr>
              <a:buNone/>
              <a:defRPr/>
            </a:lvl2pPr>
            <a:lvl3pPr>
              <a:buNone/>
              <a:defRPr/>
            </a:lvl3pPr>
            <a:lvl4pPr>
              <a:buNone/>
              <a:defRPr/>
            </a:lvl4pPr>
            <a:lvl5pPr>
              <a:buNone/>
              <a:defRPr/>
            </a:lvl5pPr>
          </a:lstStyle>
          <a:p>
            <a:pPr lvl="0"/>
            <a:r>
              <a:rPr lang="de-DE" dirty="0"/>
              <a:t>Kapitel bearbeiten</a:t>
            </a:r>
            <a:endParaRPr lang="de-CH" dirty="0"/>
          </a:p>
        </p:txBody>
      </p:sp>
      <p:sp>
        <p:nvSpPr>
          <p:cNvPr id="6" name="Bildplatzhalter 5"/>
          <p:cNvSpPr>
            <a:spLocks noGrp="1"/>
          </p:cNvSpPr>
          <p:nvPr>
            <p:ph type="pic" sz="quarter" idx="12"/>
            <p:custDataLst>
              <p:tags r:id="rId2"/>
            </p:custDataLst>
          </p:nvPr>
        </p:nvSpPr>
        <p:spPr>
          <a:xfrm>
            <a:off x="540000" y="1446246"/>
            <a:ext cx="11124000" cy="4862480"/>
          </a:xfrm>
        </p:spPr>
        <p:txBody>
          <a:bodyPr/>
          <a:lstStyle/>
          <a:p>
            <a:r>
              <a:rPr lang="de-DE"/>
              <a:t>Bild durch Klicken auf Symbol hinzufügen</a:t>
            </a:r>
            <a:endParaRPr lang="de-CH"/>
          </a:p>
        </p:txBody>
      </p:sp>
    </p:spTree>
    <p:extLst>
      <p:ext uri="{BB962C8B-B14F-4D97-AF65-F5344CB8AC3E}">
        <p14:creationId xmlns:p14="http://schemas.microsoft.com/office/powerpoint/2010/main" val="11831558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pitelfolie">
    <p:spTree>
      <p:nvGrpSpPr>
        <p:cNvPr id="1" name=""/>
        <p:cNvGrpSpPr/>
        <p:nvPr/>
      </p:nvGrpSpPr>
      <p:grpSpPr>
        <a:xfrm>
          <a:off x="0" y="0"/>
          <a:ext cx="0" cy="0"/>
          <a:chOff x="0" y="0"/>
          <a:chExt cx="0" cy="0"/>
        </a:xfrm>
      </p:grpSpPr>
      <p:sp>
        <p:nvSpPr>
          <p:cNvPr id="7" name="Titel 6"/>
          <p:cNvSpPr>
            <a:spLocks noGrp="1"/>
          </p:cNvSpPr>
          <p:nvPr>
            <p:ph type="title" hasCustomPrompt="1"/>
            <p:custDataLst>
              <p:tags r:id="rId1"/>
            </p:custDataLst>
          </p:nvPr>
        </p:nvSpPr>
        <p:spPr/>
        <p:txBody>
          <a:bodyPr/>
          <a:lstStyle>
            <a:lvl1pPr>
              <a:defRPr/>
            </a:lvl1pPr>
          </a:lstStyle>
          <a:p>
            <a:r>
              <a:rPr lang="de-DE" dirty="0"/>
              <a:t>Kapitel durch Klicken bearbeiten</a:t>
            </a:r>
            <a:endParaRPr lang="de-CH" dirty="0"/>
          </a:p>
        </p:txBody>
      </p:sp>
      <p:sp>
        <p:nvSpPr>
          <p:cNvPr id="10" name="Textplatzhalter 9"/>
          <p:cNvSpPr>
            <a:spLocks noGrp="1"/>
          </p:cNvSpPr>
          <p:nvPr>
            <p:ph type="body" sz="quarter" idx="11" hasCustomPrompt="1"/>
            <p:custDataLst>
              <p:tags r:id="rId2"/>
            </p:custDataLst>
          </p:nvPr>
        </p:nvSpPr>
        <p:spPr>
          <a:xfrm>
            <a:off x="540000" y="2016001"/>
            <a:ext cx="11124000" cy="4319587"/>
          </a:xfrm>
        </p:spPr>
        <p:txBody>
          <a:bodyPr>
            <a:normAutofit/>
          </a:bodyPr>
          <a:lstStyle>
            <a:lvl1pPr>
              <a:buFont typeface="Arial" pitchFamily="34" charset="0"/>
              <a:buChar char="•"/>
              <a:defRPr/>
            </a:lvl1pPr>
            <a:lvl2pPr marL="216000" indent="-216000">
              <a:buFont typeface="Arial" pitchFamily="34" charset="0"/>
              <a:buChar char="•"/>
              <a:defRPr b="0">
                <a:solidFill>
                  <a:srgbClr val="E30613"/>
                </a:solidFill>
              </a:defRPr>
            </a:lvl2pPr>
          </a:lstStyle>
          <a:p>
            <a:pPr lvl="0"/>
            <a:r>
              <a:rPr lang="de-DE" dirty="0"/>
              <a:t>Positionsindikatoren werden automatisch erstellt</a:t>
            </a:r>
          </a:p>
        </p:txBody>
      </p:sp>
    </p:spTree>
    <p:extLst>
      <p:ext uri="{BB962C8B-B14F-4D97-AF65-F5344CB8AC3E}">
        <p14:creationId xmlns:p14="http://schemas.microsoft.com/office/powerpoint/2010/main" val="345096312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haltsverzeichnis">
    <p:spTree>
      <p:nvGrpSpPr>
        <p:cNvPr id="1" name=""/>
        <p:cNvGrpSpPr/>
        <p:nvPr/>
      </p:nvGrpSpPr>
      <p:grpSpPr>
        <a:xfrm>
          <a:off x="0" y="0"/>
          <a:ext cx="0" cy="0"/>
          <a:chOff x="0" y="0"/>
          <a:chExt cx="0" cy="0"/>
        </a:xfrm>
      </p:grpSpPr>
      <p:sp>
        <p:nvSpPr>
          <p:cNvPr id="10" name="Textplatzhalter 9"/>
          <p:cNvSpPr>
            <a:spLocks noGrp="1"/>
          </p:cNvSpPr>
          <p:nvPr>
            <p:ph type="body" sz="quarter" idx="11" hasCustomPrompt="1"/>
            <p:custDataLst>
              <p:tags r:id="rId1"/>
            </p:custDataLst>
          </p:nvPr>
        </p:nvSpPr>
        <p:spPr>
          <a:xfrm>
            <a:off x="540000" y="2016001"/>
            <a:ext cx="11124000" cy="4319587"/>
          </a:xfrm>
        </p:spPr>
        <p:txBody>
          <a:bodyPr/>
          <a:lstStyle/>
          <a:p>
            <a:pPr lvl="0"/>
            <a:r>
              <a:rPr lang="de-DE" dirty="0"/>
              <a:t>Positionsindikatoren werden automatisch erstellt</a:t>
            </a:r>
          </a:p>
        </p:txBody>
      </p:sp>
      <p:sp>
        <p:nvSpPr>
          <p:cNvPr id="7" name="Titel 6"/>
          <p:cNvSpPr>
            <a:spLocks noGrp="1"/>
          </p:cNvSpPr>
          <p:nvPr>
            <p:ph type="title"/>
            <p:custDataLst>
              <p:tags r:id="rId2"/>
            </p:custDataLst>
          </p:nvPr>
        </p:nvSpPr>
        <p:spPr>
          <a:xfrm>
            <a:off x="539999" y="1440000"/>
            <a:ext cx="11124000" cy="288000"/>
          </a:xfrm>
        </p:spPr>
        <p:txBody>
          <a:bodyPr/>
          <a:lstStyle>
            <a:lvl1pPr>
              <a:defRPr/>
            </a:lvl1pPr>
          </a:lstStyle>
          <a:p>
            <a:r>
              <a:rPr lang="de-DE"/>
              <a:t>Mastertitelformat bearbeiten</a:t>
            </a:r>
            <a:endParaRPr lang="de-CH" dirty="0"/>
          </a:p>
        </p:txBody>
      </p:sp>
    </p:spTree>
    <p:extLst>
      <p:ext uri="{BB962C8B-B14F-4D97-AF65-F5344CB8AC3E}">
        <p14:creationId xmlns:p14="http://schemas.microsoft.com/office/powerpoint/2010/main" val="89007091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chlussfolie">
    <p:spTree>
      <p:nvGrpSpPr>
        <p:cNvPr id="1" name=""/>
        <p:cNvGrpSpPr/>
        <p:nvPr/>
      </p:nvGrpSpPr>
      <p:grpSpPr>
        <a:xfrm>
          <a:off x="0" y="0"/>
          <a:ext cx="0" cy="0"/>
          <a:chOff x="0" y="0"/>
          <a:chExt cx="0" cy="0"/>
        </a:xfrm>
      </p:grpSpPr>
      <p:sp>
        <p:nvSpPr>
          <p:cNvPr id="8" name="Textfeld 7"/>
          <p:cNvSpPr txBox="1"/>
          <p:nvPr>
            <p:custDataLst>
              <p:tags r:id="rId1"/>
            </p:custDataLst>
          </p:nvPr>
        </p:nvSpPr>
        <p:spPr>
          <a:xfrm>
            <a:off x="539999" y="2494801"/>
            <a:ext cx="11124000" cy="448841"/>
          </a:xfrm>
          <a:prstGeom prst="rect">
            <a:avLst/>
          </a:prstGeom>
          <a:noFill/>
        </p:spPr>
        <p:txBody>
          <a:bodyPr wrap="square" lIns="0" tIns="0" rIns="0" bIns="0" rtlCol="0">
            <a:spAutoFit/>
          </a:bodyPr>
          <a:lstStyle/>
          <a:p>
            <a:pPr>
              <a:lnSpc>
                <a:spcPts val="3500"/>
              </a:lnSpc>
              <a:buFont typeface="Arial" pitchFamily="34" charset="0"/>
              <a:buNone/>
            </a:pPr>
            <a:endParaRPr lang="de-CH" sz="3300" b="1" kern="1200" dirty="0">
              <a:solidFill>
                <a:schemeClr val="tx1"/>
              </a:solidFill>
              <a:latin typeface="+mj-lt"/>
              <a:ea typeface="+mj-ea"/>
              <a:cs typeface="+mj-cs"/>
            </a:endParaRPr>
          </a:p>
        </p:txBody>
      </p:sp>
      <p:sp>
        <p:nvSpPr>
          <p:cNvPr id="5" name="Textfeld 4"/>
          <p:cNvSpPr txBox="1"/>
          <p:nvPr>
            <p:custDataLst>
              <p:tags r:id="rId2"/>
            </p:custDataLst>
          </p:nvPr>
        </p:nvSpPr>
        <p:spPr>
          <a:xfrm>
            <a:off x="2159563" y="610599"/>
            <a:ext cx="9559336" cy="153888"/>
          </a:xfrm>
          <a:prstGeom prst="rect">
            <a:avLst/>
          </a:prstGeom>
          <a:noFill/>
        </p:spPr>
        <p:txBody>
          <a:bodyPr wrap="square" lIns="0" tIns="0" rIns="0" bIns="0" rtlCol="0">
            <a:spAutoFit/>
          </a:bodyPr>
          <a:lstStyle/>
          <a:p>
            <a:pPr algn="r">
              <a:lnSpc>
                <a:spcPts val="1200"/>
              </a:lnSpc>
            </a:pPr>
            <a:r>
              <a:rPr lang="de-CH" sz="1100" b="1"/>
              <a:t>Finanzverwaltung</a:t>
            </a:r>
            <a:endParaRPr lang="de-CH" sz="1100" b="1" dirty="0"/>
          </a:p>
        </p:txBody>
      </p:sp>
      <p:sp>
        <p:nvSpPr>
          <p:cNvPr id="6" name="Textfeld 5"/>
          <p:cNvSpPr txBox="1"/>
          <p:nvPr>
            <p:custDataLst>
              <p:tags r:id="rId3"/>
            </p:custDataLst>
          </p:nvPr>
        </p:nvSpPr>
        <p:spPr>
          <a:xfrm>
            <a:off x="540000" y="3960001"/>
            <a:ext cx="11124000" cy="176571"/>
          </a:xfrm>
          <a:prstGeom prst="rect">
            <a:avLst/>
          </a:prstGeom>
          <a:noFill/>
        </p:spPr>
        <p:txBody>
          <a:bodyPr wrap="square" lIns="0" tIns="0" rIns="0" bIns="0" rtlCol="0">
            <a:noAutofit/>
          </a:bodyPr>
          <a:lstStyle/>
          <a:p>
            <a:pPr algn="l">
              <a:lnSpc>
                <a:spcPts val="1200"/>
              </a:lnSpc>
            </a:pPr>
            <a:r>
              <a:rPr lang="en-US" sz="1100" b="1" kern="1200">
                <a:solidFill>
                  <a:schemeClr val="tx1"/>
                </a:solidFill>
                <a:latin typeface="+mn-lt"/>
                <a:ea typeface="+mn-ea"/>
                <a:cs typeface="+mn-cs"/>
              </a:rPr>
              <a:t>Marco Hofmann</a:t>
            </a:r>
            <a:endParaRPr lang="en-US" sz="1100" b="1" kern="1200" dirty="0">
              <a:solidFill>
                <a:schemeClr val="tx1"/>
              </a:solidFill>
              <a:latin typeface="+mn-lt"/>
              <a:ea typeface="+mn-ea"/>
              <a:cs typeface="+mn-cs"/>
            </a:endParaRPr>
          </a:p>
        </p:txBody>
      </p:sp>
      <p:sp>
        <p:nvSpPr>
          <p:cNvPr id="7" name="Textfeld 6"/>
          <p:cNvSpPr txBox="1"/>
          <p:nvPr>
            <p:custDataLst>
              <p:tags r:id="rId4"/>
            </p:custDataLst>
          </p:nvPr>
        </p:nvSpPr>
        <p:spPr>
          <a:xfrm>
            <a:off x="540000" y="4112401"/>
            <a:ext cx="11124000" cy="2005371"/>
          </a:xfrm>
          <a:prstGeom prst="rect">
            <a:avLst/>
          </a:prstGeom>
          <a:noFill/>
        </p:spPr>
        <p:txBody>
          <a:bodyPr wrap="square" lIns="0" tIns="0" rIns="0" bIns="0" rtlCol="0">
            <a:noAutofit/>
          </a:bodyPr>
          <a:lstStyle/>
          <a:p>
            <a:pPr algn="l">
              <a:lnSpc>
                <a:spcPts val="1200"/>
              </a:lnSpc>
            </a:pPr>
            <a:r>
              <a:rPr lang="de-CH" sz="1100" b="0" kern="1200">
                <a:solidFill>
                  <a:schemeClr val="tx1"/>
                </a:solidFill>
                <a:latin typeface="+mn-lt"/>
                <a:ea typeface="+mn-ea"/>
                <a:cs typeface="+mn-cs"/>
              </a:rPr>
              <a:t>Finanzverwalter</a:t>
            </a:r>
          </a:p>
          <a:p>
            <a:pPr algn="l">
              <a:lnSpc>
                <a:spcPts val="1200"/>
              </a:lnSpc>
            </a:pPr>
            <a:r>
              <a:rPr lang="de-CH" sz="1100" b="0" kern="1200">
                <a:solidFill>
                  <a:schemeClr val="tx1"/>
                </a:solidFill>
                <a:latin typeface="+mn-lt"/>
                <a:ea typeface="+mn-ea"/>
                <a:cs typeface="+mn-cs"/>
              </a:rPr>
              <a:t>Telefon +41 41 618 71 55</a:t>
            </a:r>
          </a:p>
          <a:p>
            <a:pPr algn="l">
              <a:lnSpc>
                <a:spcPts val="1200"/>
              </a:lnSpc>
            </a:pPr>
            <a:r>
              <a:rPr lang="de-CH" sz="1100" b="0" kern="1200">
                <a:solidFill>
                  <a:schemeClr val="tx1"/>
                </a:solidFill>
                <a:latin typeface="+mn-lt"/>
                <a:ea typeface="+mn-ea"/>
                <a:cs typeface="+mn-cs"/>
              </a:rPr>
              <a:t>marco.hofmann@nw.ch</a:t>
            </a:r>
          </a:p>
          <a:p>
            <a:pPr algn="l">
              <a:lnSpc>
                <a:spcPts val="1200"/>
              </a:lnSpc>
            </a:pPr>
            <a:endParaRPr lang="de-CH" sz="1100" b="0" kern="1200">
              <a:solidFill>
                <a:schemeClr val="tx1"/>
              </a:solidFill>
              <a:latin typeface="+mn-lt"/>
              <a:ea typeface="+mn-ea"/>
              <a:cs typeface="+mn-cs"/>
            </a:endParaRPr>
          </a:p>
          <a:p>
            <a:pPr algn="l">
              <a:lnSpc>
                <a:spcPts val="1200"/>
              </a:lnSpc>
            </a:pPr>
            <a:r>
              <a:rPr lang="de-CH" sz="1100" b="0" kern="1200">
                <a:solidFill>
                  <a:schemeClr val="tx1"/>
                </a:solidFill>
                <a:latin typeface="+mn-lt"/>
                <a:ea typeface="+mn-ea"/>
                <a:cs typeface="+mn-cs"/>
              </a:rPr>
              <a:t>Kanton Nidwalden</a:t>
            </a:r>
          </a:p>
          <a:p>
            <a:pPr algn="l">
              <a:lnSpc>
                <a:spcPts val="1200"/>
              </a:lnSpc>
            </a:pPr>
            <a:r>
              <a:rPr lang="de-CH" sz="1100" b="0" kern="1200">
                <a:solidFill>
                  <a:schemeClr val="tx1"/>
                </a:solidFill>
                <a:latin typeface="+mn-lt"/>
                <a:ea typeface="+mn-ea"/>
                <a:cs typeface="+mn-cs"/>
              </a:rPr>
              <a:t>Finanzdirektion</a:t>
            </a:r>
          </a:p>
          <a:p>
            <a:pPr algn="l">
              <a:lnSpc>
                <a:spcPts val="1200"/>
              </a:lnSpc>
            </a:pPr>
            <a:r>
              <a:rPr lang="de-CH" sz="1100" b="0" kern="1200">
                <a:solidFill>
                  <a:schemeClr val="tx1"/>
                </a:solidFill>
                <a:latin typeface="+mn-lt"/>
                <a:ea typeface="+mn-ea"/>
                <a:cs typeface="+mn-cs"/>
              </a:rPr>
              <a:t>Finanzverwaltung</a:t>
            </a:r>
          </a:p>
          <a:p>
            <a:pPr algn="l">
              <a:lnSpc>
                <a:spcPts val="1200"/>
              </a:lnSpc>
            </a:pPr>
            <a:r>
              <a:rPr lang="de-CH" sz="1100" b="0" kern="1200">
                <a:solidFill>
                  <a:schemeClr val="tx1"/>
                </a:solidFill>
                <a:latin typeface="+mn-lt"/>
                <a:ea typeface="+mn-ea"/>
                <a:cs typeface="+mn-cs"/>
              </a:rPr>
              <a:t>Bahnhofplatz 3</a:t>
            </a:r>
          </a:p>
          <a:p>
            <a:pPr algn="l">
              <a:lnSpc>
                <a:spcPts val="1200"/>
              </a:lnSpc>
            </a:pPr>
            <a:r>
              <a:rPr lang="de-CH" sz="1100" b="0" kern="1200">
                <a:solidFill>
                  <a:schemeClr val="tx1"/>
                </a:solidFill>
                <a:latin typeface="+mn-lt"/>
                <a:ea typeface="+mn-ea"/>
                <a:cs typeface="+mn-cs"/>
              </a:rPr>
              <a:t>Postfach 1241</a:t>
            </a:r>
          </a:p>
          <a:p>
            <a:pPr algn="l">
              <a:lnSpc>
                <a:spcPts val="1200"/>
              </a:lnSpc>
            </a:pPr>
            <a:r>
              <a:rPr lang="de-CH" sz="1100" b="0" kern="1200">
                <a:solidFill>
                  <a:schemeClr val="tx1"/>
                </a:solidFill>
                <a:latin typeface="+mn-lt"/>
                <a:ea typeface="+mn-ea"/>
                <a:cs typeface="+mn-cs"/>
              </a:rPr>
              <a:t>6371 Stans</a:t>
            </a:r>
          </a:p>
          <a:p>
            <a:pPr algn="l">
              <a:lnSpc>
                <a:spcPts val="1200"/>
              </a:lnSpc>
            </a:pPr>
            <a:r>
              <a:rPr lang="de-CH" sz="1100" b="0" kern="1200">
                <a:solidFill>
                  <a:schemeClr val="tx1"/>
                </a:solidFill>
                <a:latin typeface="+mn-lt"/>
                <a:ea typeface="+mn-ea"/>
                <a:cs typeface="+mn-cs"/>
              </a:rPr>
              <a:t>Telefon 041 618 71 51</a:t>
            </a:r>
          </a:p>
          <a:p>
            <a:pPr algn="l">
              <a:lnSpc>
                <a:spcPts val="1200"/>
              </a:lnSpc>
            </a:pPr>
            <a:r>
              <a:rPr lang="de-CH" sz="1100" b="0" kern="1200">
                <a:solidFill>
                  <a:schemeClr val="tx1"/>
                </a:solidFill>
                <a:latin typeface="+mn-lt"/>
                <a:ea typeface="+mn-ea"/>
                <a:cs typeface="+mn-cs"/>
              </a:rPr>
              <a:t>www.nw.ch</a:t>
            </a:r>
            <a:endParaRPr lang="en-US" sz="1100" b="0" kern="1200" dirty="0">
              <a:solidFill>
                <a:schemeClr val="tx1"/>
              </a:solidFill>
              <a:latin typeface="+mn-lt"/>
              <a:ea typeface="+mn-ea"/>
              <a:cs typeface="+mn-cs"/>
            </a:endParaRPr>
          </a:p>
        </p:txBody>
      </p:sp>
    </p:spTree>
    <p:extLst>
      <p:ext uri="{BB962C8B-B14F-4D97-AF65-F5344CB8AC3E}">
        <p14:creationId xmlns:p14="http://schemas.microsoft.com/office/powerpoint/2010/main" val="10705135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F2D8C-8286-8161-D284-B73341A45342}"/>
              </a:ext>
            </a:extLst>
          </p:cNvPr>
          <p:cNvSpPr>
            <a:spLocks noGrp="1"/>
          </p:cNvSpPr>
          <p:nvPr>
            <p:ph type="title"/>
            <p:custDataLst>
              <p:tags r:id="rId1"/>
            </p:custDataLst>
          </p:nvPr>
        </p:nvSpPr>
        <p:spPr/>
        <p:txBody>
          <a:bodyPr/>
          <a:lstStyle/>
          <a:p>
            <a:r>
              <a:rPr lang="de-CH"/>
              <a:t>Mastertitelformat bearbeiten</a:t>
            </a:r>
            <a:endParaRPr lang="de-CH" dirty="0"/>
          </a:p>
        </p:txBody>
      </p:sp>
      <p:sp>
        <p:nvSpPr>
          <p:cNvPr id="3" name="Inhaltsplatzhalter 2">
            <a:extLst>
              <a:ext uri="{FF2B5EF4-FFF2-40B4-BE49-F238E27FC236}">
                <a16:creationId xmlns:a16="http://schemas.microsoft.com/office/drawing/2014/main" id="{C4F6758E-6146-6057-10E0-7BDEBE3DEC9F}"/>
              </a:ext>
            </a:extLst>
          </p:cNvPr>
          <p:cNvSpPr>
            <a:spLocks noGrp="1"/>
          </p:cNvSpPr>
          <p:nvPr>
            <p:ph idx="1"/>
            <p:custDataLst>
              <p:tags r:id="rId2"/>
            </p:custDataLst>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umsplatzhalter 3">
            <a:extLst>
              <a:ext uri="{FF2B5EF4-FFF2-40B4-BE49-F238E27FC236}">
                <a16:creationId xmlns:a16="http://schemas.microsoft.com/office/drawing/2014/main" id="{014C32E9-DCC6-A034-E5DB-57FCF7B20866}"/>
              </a:ext>
            </a:extLst>
          </p:cNvPr>
          <p:cNvSpPr>
            <a:spLocks noGrp="1"/>
          </p:cNvSpPr>
          <p:nvPr>
            <p:ph type="dt" sz="half" idx="10"/>
            <p:custDataLst>
              <p:tags r:id="rId3"/>
            </p:custDataLst>
          </p:nvPr>
        </p:nvSpPr>
        <p:spPr/>
        <p:txBody>
          <a:bodyPr/>
          <a:lstStyle/>
          <a:p>
            <a:fld id="{E9F74BA7-931B-4CDF-9941-B71C6671F786}" type="datetimeFigureOut">
              <a:rPr lang="de-CH" smtClean="0"/>
              <a:t>25.09.2024</a:t>
            </a:fld>
            <a:endParaRPr lang="de-CH" dirty="0"/>
          </a:p>
        </p:txBody>
      </p:sp>
      <p:sp>
        <p:nvSpPr>
          <p:cNvPr id="5" name="Fußzeilenplatzhalter 4">
            <a:extLst>
              <a:ext uri="{FF2B5EF4-FFF2-40B4-BE49-F238E27FC236}">
                <a16:creationId xmlns:a16="http://schemas.microsoft.com/office/drawing/2014/main" id="{74C48FB2-C755-474B-B1A5-541356CE7999}"/>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00259753-E506-0A6B-EB1C-DD8B23564FAA}"/>
              </a:ext>
            </a:extLst>
          </p:cNvPr>
          <p:cNvSpPr>
            <a:spLocks noGrp="1"/>
          </p:cNvSpPr>
          <p:nvPr>
            <p:ph type="sldNum" sz="quarter" idx="12"/>
            <p:custDataLst>
              <p:tags r:id="rId4"/>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38338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7DCCF-62FF-A246-0168-537BDF037D2E}"/>
              </a:ext>
            </a:extLst>
          </p:cNvPr>
          <p:cNvSpPr>
            <a:spLocks noGrp="1"/>
          </p:cNvSpPr>
          <p:nvPr>
            <p:ph type="title"/>
            <p:custDataLst>
              <p:tags r:id="rId1"/>
            </p:custDataLst>
          </p:nvPr>
        </p:nvSpPr>
        <p:spPr>
          <a:xfrm>
            <a:off x="831850" y="1709738"/>
            <a:ext cx="10515600" cy="2852737"/>
          </a:xfrm>
        </p:spPr>
        <p:txBody>
          <a:bodyPr anchor="b"/>
          <a:lstStyle>
            <a:lvl1pPr>
              <a:defRPr sz="6000"/>
            </a:lvl1pPr>
          </a:lstStyle>
          <a:p>
            <a:r>
              <a:rPr lang="de-CH"/>
              <a:t>Mastertitelformat bearbeiten</a:t>
            </a:r>
            <a:endParaRPr lang="de-CH" dirty="0"/>
          </a:p>
        </p:txBody>
      </p:sp>
      <p:sp>
        <p:nvSpPr>
          <p:cNvPr id="3" name="Textplatzhalter 2">
            <a:extLst>
              <a:ext uri="{FF2B5EF4-FFF2-40B4-BE49-F238E27FC236}">
                <a16:creationId xmlns:a16="http://schemas.microsoft.com/office/drawing/2014/main" id="{38FF2712-B197-E3E0-A038-4A2B5851C7DD}"/>
              </a:ext>
            </a:extLst>
          </p:cNvPr>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CH"/>
              <a:t>Mastertextformat bearbeiten</a:t>
            </a:r>
            <a:endParaRPr lang="de-CH" dirty="0"/>
          </a:p>
        </p:txBody>
      </p:sp>
      <p:sp>
        <p:nvSpPr>
          <p:cNvPr id="4" name="Datumsplatzhalter 3">
            <a:extLst>
              <a:ext uri="{FF2B5EF4-FFF2-40B4-BE49-F238E27FC236}">
                <a16:creationId xmlns:a16="http://schemas.microsoft.com/office/drawing/2014/main" id="{45125C39-858F-34AB-089D-B91E375F10C3}"/>
              </a:ext>
            </a:extLst>
          </p:cNvPr>
          <p:cNvSpPr>
            <a:spLocks noGrp="1"/>
          </p:cNvSpPr>
          <p:nvPr>
            <p:ph type="dt" sz="half" idx="10"/>
            <p:custDataLst>
              <p:tags r:id="rId3"/>
            </p:custDataLst>
          </p:nvPr>
        </p:nvSpPr>
        <p:spPr/>
        <p:txBody>
          <a:bodyPr/>
          <a:lstStyle/>
          <a:p>
            <a:fld id="{E9F74BA7-931B-4CDF-9941-B71C6671F786}" type="datetimeFigureOut">
              <a:rPr lang="de-CH" smtClean="0"/>
              <a:t>25.09.2024</a:t>
            </a:fld>
            <a:endParaRPr lang="de-CH" dirty="0"/>
          </a:p>
        </p:txBody>
      </p:sp>
      <p:sp>
        <p:nvSpPr>
          <p:cNvPr id="5" name="Fußzeilenplatzhalter 4">
            <a:extLst>
              <a:ext uri="{FF2B5EF4-FFF2-40B4-BE49-F238E27FC236}">
                <a16:creationId xmlns:a16="http://schemas.microsoft.com/office/drawing/2014/main" id="{0F10C59B-C57A-BBB9-3434-458564212F9E}"/>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BBA2146B-B3B8-6F84-9EA1-2297D16DDECA}"/>
              </a:ext>
            </a:extLst>
          </p:cNvPr>
          <p:cNvSpPr>
            <a:spLocks noGrp="1"/>
          </p:cNvSpPr>
          <p:nvPr>
            <p:ph type="sldNum" sz="quarter" idx="12"/>
            <p:custDataLst>
              <p:tags r:id="rId4"/>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119982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8ACC8-E7F5-87DD-2926-C3A34D7DE647}"/>
              </a:ext>
            </a:extLst>
          </p:cNvPr>
          <p:cNvSpPr>
            <a:spLocks noGrp="1"/>
          </p:cNvSpPr>
          <p:nvPr>
            <p:ph type="title"/>
            <p:custDataLst>
              <p:tags r:id="rId1"/>
            </p:custDataLst>
          </p:nvPr>
        </p:nvSpPr>
        <p:spPr/>
        <p:txBody>
          <a:bodyPr/>
          <a:lstStyle/>
          <a:p>
            <a:r>
              <a:rPr lang="de-CH"/>
              <a:t>Mastertitelformat bearbeiten</a:t>
            </a:r>
            <a:endParaRPr lang="de-CH" dirty="0"/>
          </a:p>
        </p:txBody>
      </p:sp>
      <p:sp>
        <p:nvSpPr>
          <p:cNvPr id="3" name="Inhaltsplatzhalter 2">
            <a:extLst>
              <a:ext uri="{FF2B5EF4-FFF2-40B4-BE49-F238E27FC236}">
                <a16:creationId xmlns:a16="http://schemas.microsoft.com/office/drawing/2014/main" id="{12C84C3B-C1EE-2407-D4ED-D3848E7F7142}"/>
              </a:ext>
            </a:extLst>
          </p:cNvPr>
          <p:cNvSpPr>
            <a:spLocks noGrp="1"/>
          </p:cNvSpPr>
          <p:nvPr>
            <p:ph sz="half" idx="1"/>
            <p:custDataLst>
              <p:tags r:id="rId2"/>
            </p:custDataLst>
          </p:nvPr>
        </p:nvSpPr>
        <p:spPr>
          <a:xfrm>
            <a:off x="838200" y="1825625"/>
            <a:ext cx="5181600" cy="4351338"/>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Inhaltsplatzhalter 3">
            <a:extLst>
              <a:ext uri="{FF2B5EF4-FFF2-40B4-BE49-F238E27FC236}">
                <a16:creationId xmlns:a16="http://schemas.microsoft.com/office/drawing/2014/main" id="{86C64ECB-03CC-70AD-D324-D9DDAED34FE8}"/>
              </a:ext>
            </a:extLst>
          </p:cNvPr>
          <p:cNvSpPr>
            <a:spLocks noGrp="1"/>
          </p:cNvSpPr>
          <p:nvPr>
            <p:ph sz="half" idx="2"/>
            <p:custDataLst>
              <p:tags r:id="rId3"/>
            </p:custDataLst>
          </p:nvPr>
        </p:nvSpPr>
        <p:spPr>
          <a:xfrm>
            <a:off x="6172200" y="1825625"/>
            <a:ext cx="5181600" cy="4351338"/>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5" name="Datumsplatzhalter 4">
            <a:extLst>
              <a:ext uri="{FF2B5EF4-FFF2-40B4-BE49-F238E27FC236}">
                <a16:creationId xmlns:a16="http://schemas.microsoft.com/office/drawing/2014/main" id="{8C7C2ED8-77FB-A9B6-858F-A65630B81748}"/>
              </a:ext>
            </a:extLst>
          </p:cNvPr>
          <p:cNvSpPr>
            <a:spLocks noGrp="1"/>
          </p:cNvSpPr>
          <p:nvPr>
            <p:ph type="dt" sz="half" idx="10"/>
            <p:custDataLst>
              <p:tags r:id="rId4"/>
            </p:custDataLst>
          </p:nvPr>
        </p:nvSpPr>
        <p:spPr/>
        <p:txBody>
          <a:bodyPr/>
          <a:lstStyle/>
          <a:p>
            <a:fld id="{E9F74BA7-931B-4CDF-9941-B71C6671F786}" type="datetimeFigureOut">
              <a:rPr lang="de-CH" smtClean="0"/>
              <a:t>25.09.2024</a:t>
            </a:fld>
            <a:endParaRPr lang="de-CH" dirty="0"/>
          </a:p>
        </p:txBody>
      </p:sp>
      <p:sp>
        <p:nvSpPr>
          <p:cNvPr id="6" name="Fußzeilenplatzhalter 5">
            <a:extLst>
              <a:ext uri="{FF2B5EF4-FFF2-40B4-BE49-F238E27FC236}">
                <a16:creationId xmlns:a16="http://schemas.microsoft.com/office/drawing/2014/main" id="{C5896864-7EEF-CE6C-92A5-80105E16027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7A946772-5210-55A5-3D91-3E50E521DD03}"/>
              </a:ext>
            </a:extLst>
          </p:cNvPr>
          <p:cNvSpPr>
            <a:spLocks noGrp="1"/>
          </p:cNvSpPr>
          <p:nvPr>
            <p:ph type="sldNum" sz="quarter" idx="12"/>
            <p:custDataLst>
              <p:tags r:id="rId5"/>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263841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E5BC6-78BA-B078-32B9-4970D97A7A10}"/>
              </a:ext>
            </a:extLst>
          </p:cNvPr>
          <p:cNvSpPr>
            <a:spLocks noGrp="1"/>
          </p:cNvSpPr>
          <p:nvPr>
            <p:ph type="title"/>
            <p:custDataLst>
              <p:tags r:id="rId1"/>
            </p:custDataLst>
          </p:nvPr>
        </p:nvSpPr>
        <p:spPr>
          <a:xfrm>
            <a:off x="839788" y="365125"/>
            <a:ext cx="10515600" cy="1325563"/>
          </a:xfrm>
        </p:spPr>
        <p:txBody>
          <a:bodyPr/>
          <a:lstStyle/>
          <a:p>
            <a:r>
              <a:rPr lang="de-CH"/>
              <a:t>Mastertitelformat bearbeiten</a:t>
            </a:r>
            <a:endParaRPr lang="de-CH" dirty="0"/>
          </a:p>
        </p:txBody>
      </p:sp>
      <p:sp>
        <p:nvSpPr>
          <p:cNvPr id="3" name="Textplatzhalter 2">
            <a:extLst>
              <a:ext uri="{FF2B5EF4-FFF2-40B4-BE49-F238E27FC236}">
                <a16:creationId xmlns:a16="http://schemas.microsoft.com/office/drawing/2014/main" id="{6B7E5933-2C0B-19DF-48D2-3A4273F213FC}"/>
              </a:ext>
            </a:extLst>
          </p:cNvPr>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endParaRPr lang="de-CH" dirty="0"/>
          </a:p>
        </p:txBody>
      </p:sp>
      <p:sp>
        <p:nvSpPr>
          <p:cNvPr id="4" name="Inhaltsplatzhalter 3">
            <a:extLst>
              <a:ext uri="{FF2B5EF4-FFF2-40B4-BE49-F238E27FC236}">
                <a16:creationId xmlns:a16="http://schemas.microsoft.com/office/drawing/2014/main" id="{76FD240A-DC85-B6C9-7971-D94DE533EFAC}"/>
              </a:ext>
            </a:extLst>
          </p:cNvPr>
          <p:cNvSpPr>
            <a:spLocks noGrp="1"/>
          </p:cNvSpPr>
          <p:nvPr>
            <p:ph sz="half" idx="2"/>
            <p:custDataLst>
              <p:tags r:id="rId3"/>
            </p:custDataLst>
          </p:nvPr>
        </p:nvSpPr>
        <p:spPr>
          <a:xfrm>
            <a:off x="839788" y="2505075"/>
            <a:ext cx="5157787" cy="3684588"/>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5" name="Textplatzhalter 4">
            <a:extLst>
              <a:ext uri="{FF2B5EF4-FFF2-40B4-BE49-F238E27FC236}">
                <a16:creationId xmlns:a16="http://schemas.microsoft.com/office/drawing/2014/main" id="{B61900F8-F67D-F06A-1B53-1FAC4354EE99}"/>
              </a:ext>
            </a:extLst>
          </p:cNvPr>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endParaRPr lang="de-CH" dirty="0"/>
          </a:p>
        </p:txBody>
      </p:sp>
      <p:sp>
        <p:nvSpPr>
          <p:cNvPr id="6" name="Inhaltsplatzhalter 5">
            <a:extLst>
              <a:ext uri="{FF2B5EF4-FFF2-40B4-BE49-F238E27FC236}">
                <a16:creationId xmlns:a16="http://schemas.microsoft.com/office/drawing/2014/main" id="{AC8BD6D6-0523-51CB-91FD-CDDF59802769}"/>
              </a:ext>
            </a:extLst>
          </p:cNvPr>
          <p:cNvSpPr>
            <a:spLocks noGrp="1"/>
          </p:cNvSpPr>
          <p:nvPr>
            <p:ph sz="quarter" idx="4"/>
            <p:custDataLst>
              <p:tags r:id="rId5"/>
            </p:custDataLst>
          </p:nvPr>
        </p:nvSpPr>
        <p:spPr>
          <a:xfrm>
            <a:off x="6172200" y="2505075"/>
            <a:ext cx="5183188" cy="3684588"/>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7" name="Datumsplatzhalter 6">
            <a:extLst>
              <a:ext uri="{FF2B5EF4-FFF2-40B4-BE49-F238E27FC236}">
                <a16:creationId xmlns:a16="http://schemas.microsoft.com/office/drawing/2014/main" id="{004D115C-1EEC-8388-AF89-B4735476D33B}"/>
              </a:ext>
            </a:extLst>
          </p:cNvPr>
          <p:cNvSpPr>
            <a:spLocks noGrp="1"/>
          </p:cNvSpPr>
          <p:nvPr>
            <p:ph type="dt" sz="half" idx="10"/>
            <p:custDataLst>
              <p:tags r:id="rId6"/>
            </p:custDataLst>
          </p:nvPr>
        </p:nvSpPr>
        <p:spPr/>
        <p:txBody>
          <a:bodyPr/>
          <a:lstStyle/>
          <a:p>
            <a:fld id="{E9F74BA7-931B-4CDF-9941-B71C6671F786}" type="datetimeFigureOut">
              <a:rPr lang="de-CH" smtClean="0"/>
              <a:t>25.09.2024</a:t>
            </a:fld>
            <a:endParaRPr lang="de-CH" dirty="0"/>
          </a:p>
        </p:txBody>
      </p:sp>
      <p:sp>
        <p:nvSpPr>
          <p:cNvPr id="8" name="Fußzeilenplatzhalter 7">
            <a:extLst>
              <a:ext uri="{FF2B5EF4-FFF2-40B4-BE49-F238E27FC236}">
                <a16:creationId xmlns:a16="http://schemas.microsoft.com/office/drawing/2014/main" id="{65D9500A-6177-3363-4D6A-12B9E22D01C1}"/>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DF1F5295-8017-C176-7C37-A409A38AC64C}"/>
              </a:ext>
            </a:extLst>
          </p:cNvPr>
          <p:cNvSpPr>
            <a:spLocks noGrp="1"/>
          </p:cNvSpPr>
          <p:nvPr>
            <p:ph type="sldNum" sz="quarter" idx="12"/>
            <p:custDataLst>
              <p:tags r:id="rId7"/>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221090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D51CC-1461-F0D7-B427-12784551480D}"/>
              </a:ext>
            </a:extLst>
          </p:cNvPr>
          <p:cNvSpPr>
            <a:spLocks noGrp="1"/>
          </p:cNvSpPr>
          <p:nvPr>
            <p:ph type="title"/>
            <p:custDataLst>
              <p:tags r:id="rId1"/>
            </p:custDataLst>
          </p:nvPr>
        </p:nvSpPr>
        <p:spPr/>
        <p:txBody>
          <a:bodyPr/>
          <a:lstStyle/>
          <a:p>
            <a:r>
              <a:rPr lang="de-CH"/>
              <a:t>Mastertitelformat bearbeiten</a:t>
            </a:r>
            <a:endParaRPr lang="de-CH" dirty="0"/>
          </a:p>
        </p:txBody>
      </p:sp>
      <p:sp>
        <p:nvSpPr>
          <p:cNvPr id="3" name="Datumsplatzhalter 2">
            <a:extLst>
              <a:ext uri="{FF2B5EF4-FFF2-40B4-BE49-F238E27FC236}">
                <a16:creationId xmlns:a16="http://schemas.microsoft.com/office/drawing/2014/main" id="{B4E31E6B-CC67-FA09-D493-6D8D70F240DC}"/>
              </a:ext>
            </a:extLst>
          </p:cNvPr>
          <p:cNvSpPr>
            <a:spLocks noGrp="1"/>
          </p:cNvSpPr>
          <p:nvPr>
            <p:ph type="dt" sz="half" idx="10"/>
            <p:custDataLst>
              <p:tags r:id="rId2"/>
            </p:custDataLst>
          </p:nvPr>
        </p:nvSpPr>
        <p:spPr/>
        <p:txBody>
          <a:bodyPr/>
          <a:lstStyle/>
          <a:p>
            <a:fld id="{E9F74BA7-931B-4CDF-9941-B71C6671F786}" type="datetimeFigureOut">
              <a:rPr lang="de-CH" smtClean="0"/>
              <a:t>25.09.2024</a:t>
            </a:fld>
            <a:endParaRPr lang="de-CH" dirty="0"/>
          </a:p>
        </p:txBody>
      </p:sp>
      <p:sp>
        <p:nvSpPr>
          <p:cNvPr id="4" name="Fußzeilenplatzhalter 3">
            <a:extLst>
              <a:ext uri="{FF2B5EF4-FFF2-40B4-BE49-F238E27FC236}">
                <a16:creationId xmlns:a16="http://schemas.microsoft.com/office/drawing/2014/main" id="{8A099B72-EEEE-90EE-05CE-0D862681D08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D3F24E7F-D342-1DEB-779B-C9AB07A61FA4}"/>
              </a:ext>
            </a:extLst>
          </p:cNvPr>
          <p:cNvSpPr>
            <a:spLocks noGrp="1"/>
          </p:cNvSpPr>
          <p:nvPr>
            <p:ph type="sldNum" sz="quarter" idx="12"/>
            <p:custDataLst>
              <p:tags r:id="rId3"/>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140892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5A4CC48-F11C-2B06-CE4D-7B6207334085}"/>
              </a:ext>
            </a:extLst>
          </p:cNvPr>
          <p:cNvSpPr>
            <a:spLocks noGrp="1"/>
          </p:cNvSpPr>
          <p:nvPr>
            <p:ph type="dt" sz="half" idx="10"/>
            <p:custDataLst>
              <p:tags r:id="rId1"/>
            </p:custDataLst>
          </p:nvPr>
        </p:nvSpPr>
        <p:spPr/>
        <p:txBody>
          <a:bodyPr/>
          <a:lstStyle/>
          <a:p>
            <a:fld id="{E9F74BA7-931B-4CDF-9941-B71C6671F786}" type="datetimeFigureOut">
              <a:rPr lang="de-CH" smtClean="0"/>
              <a:t>25.09.2024</a:t>
            </a:fld>
            <a:endParaRPr lang="de-CH" dirty="0"/>
          </a:p>
        </p:txBody>
      </p:sp>
      <p:sp>
        <p:nvSpPr>
          <p:cNvPr id="3" name="Fußzeilenplatzhalter 2">
            <a:extLst>
              <a:ext uri="{FF2B5EF4-FFF2-40B4-BE49-F238E27FC236}">
                <a16:creationId xmlns:a16="http://schemas.microsoft.com/office/drawing/2014/main" id="{273813AC-CB30-2821-D23F-0A5FBED642E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2BCAC890-1AFC-C4AB-8166-94676ECD1DBF}"/>
              </a:ext>
            </a:extLst>
          </p:cNvPr>
          <p:cNvSpPr>
            <a:spLocks noGrp="1"/>
          </p:cNvSpPr>
          <p:nvPr>
            <p:ph type="sldNum" sz="quarter" idx="12"/>
            <p:custDataLst>
              <p:tags r:id="rId2"/>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228460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24A8C-D146-3631-1D99-EB7D0C79AF6B}"/>
              </a:ext>
            </a:extLst>
          </p:cNvPr>
          <p:cNvSpPr>
            <a:spLocks noGrp="1"/>
          </p:cNvSpPr>
          <p:nvPr>
            <p:ph type="title"/>
            <p:custDataLst>
              <p:tags r:id="rId1"/>
            </p:custDataLst>
          </p:nvPr>
        </p:nvSpPr>
        <p:spPr>
          <a:xfrm>
            <a:off x="839788" y="457200"/>
            <a:ext cx="3932237" cy="1600200"/>
          </a:xfrm>
        </p:spPr>
        <p:txBody>
          <a:bodyPr anchor="b"/>
          <a:lstStyle>
            <a:lvl1pPr>
              <a:defRPr sz="3200"/>
            </a:lvl1pPr>
          </a:lstStyle>
          <a:p>
            <a:r>
              <a:rPr lang="de-CH"/>
              <a:t>Mastertitelformat bearbeiten</a:t>
            </a:r>
            <a:endParaRPr lang="de-CH" dirty="0"/>
          </a:p>
        </p:txBody>
      </p:sp>
      <p:sp>
        <p:nvSpPr>
          <p:cNvPr id="3" name="Inhaltsplatzhalter 2">
            <a:extLst>
              <a:ext uri="{FF2B5EF4-FFF2-40B4-BE49-F238E27FC236}">
                <a16:creationId xmlns:a16="http://schemas.microsoft.com/office/drawing/2014/main" id="{924EC509-5531-D3AA-17B7-07E019DBA699}"/>
              </a:ext>
            </a:extLst>
          </p:cNvPr>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Textplatzhalter 3">
            <a:extLst>
              <a:ext uri="{FF2B5EF4-FFF2-40B4-BE49-F238E27FC236}">
                <a16:creationId xmlns:a16="http://schemas.microsoft.com/office/drawing/2014/main" id="{4C543C47-13A2-9CA0-A39B-F67A89168075}"/>
              </a:ext>
            </a:extLst>
          </p:cNvPr>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CH"/>
              <a:t>Mastertextformat bearbeiten</a:t>
            </a:r>
            <a:endParaRPr lang="de-CH" dirty="0"/>
          </a:p>
        </p:txBody>
      </p:sp>
      <p:sp>
        <p:nvSpPr>
          <p:cNvPr id="5" name="Datumsplatzhalter 4">
            <a:extLst>
              <a:ext uri="{FF2B5EF4-FFF2-40B4-BE49-F238E27FC236}">
                <a16:creationId xmlns:a16="http://schemas.microsoft.com/office/drawing/2014/main" id="{631BC39A-9EB8-ADC8-A468-E96B488477A8}"/>
              </a:ext>
            </a:extLst>
          </p:cNvPr>
          <p:cNvSpPr>
            <a:spLocks noGrp="1"/>
          </p:cNvSpPr>
          <p:nvPr>
            <p:ph type="dt" sz="half" idx="10"/>
            <p:custDataLst>
              <p:tags r:id="rId4"/>
            </p:custDataLst>
          </p:nvPr>
        </p:nvSpPr>
        <p:spPr/>
        <p:txBody>
          <a:bodyPr/>
          <a:lstStyle/>
          <a:p>
            <a:fld id="{E9F74BA7-931B-4CDF-9941-B71C6671F786}" type="datetimeFigureOut">
              <a:rPr lang="de-CH" smtClean="0"/>
              <a:t>25.09.2024</a:t>
            </a:fld>
            <a:endParaRPr lang="de-CH" dirty="0"/>
          </a:p>
        </p:txBody>
      </p:sp>
      <p:sp>
        <p:nvSpPr>
          <p:cNvPr id="6" name="Fußzeilenplatzhalter 5">
            <a:extLst>
              <a:ext uri="{FF2B5EF4-FFF2-40B4-BE49-F238E27FC236}">
                <a16:creationId xmlns:a16="http://schemas.microsoft.com/office/drawing/2014/main" id="{45C16627-5F6C-C498-5B5D-E81F5EDB7E4A}"/>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BB155EE-4507-F2C5-4B61-BDBDEE2F68EE}"/>
              </a:ext>
            </a:extLst>
          </p:cNvPr>
          <p:cNvSpPr>
            <a:spLocks noGrp="1"/>
          </p:cNvSpPr>
          <p:nvPr>
            <p:ph type="sldNum" sz="quarter" idx="12"/>
            <p:custDataLst>
              <p:tags r:id="rId5"/>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134014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478CF-6391-064E-A6A5-1F84E1FB5B47}"/>
              </a:ext>
            </a:extLst>
          </p:cNvPr>
          <p:cNvSpPr>
            <a:spLocks noGrp="1"/>
          </p:cNvSpPr>
          <p:nvPr>
            <p:ph type="title"/>
            <p:custDataLst>
              <p:tags r:id="rId1"/>
            </p:custDataLst>
          </p:nvPr>
        </p:nvSpPr>
        <p:spPr>
          <a:xfrm>
            <a:off x="839788" y="457200"/>
            <a:ext cx="3932237" cy="1600200"/>
          </a:xfrm>
        </p:spPr>
        <p:txBody>
          <a:bodyPr anchor="b"/>
          <a:lstStyle>
            <a:lvl1pPr>
              <a:defRPr sz="3200"/>
            </a:lvl1pPr>
          </a:lstStyle>
          <a:p>
            <a:r>
              <a:rPr lang="de-CH"/>
              <a:t>Mastertitelformat bearbeiten</a:t>
            </a:r>
            <a:endParaRPr lang="de-CH" dirty="0"/>
          </a:p>
        </p:txBody>
      </p:sp>
      <p:sp>
        <p:nvSpPr>
          <p:cNvPr id="3" name="Bildplatzhalter 2">
            <a:extLst>
              <a:ext uri="{FF2B5EF4-FFF2-40B4-BE49-F238E27FC236}">
                <a16:creationId xmlns:a16="http://schemas.microsoft.com/office/drawing/2014/main" id="{7A20C2F0-09AB-6DDA-801D-D30426B517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E164B7C8-D464-EE2F-90C4-A635F963FDFD}"/>
              </a:ext>
            </a:extLst>
          </p:cNvPr>
          <p:cNvSpPr>
            <a:spLocks noGrp="1"/>
          </p:cNvSpPr>
          <p:nvPr>
            <p:ph type="body" sz="half" idx="2"/>
            <p:custDataLst>
              <p:tags r:id="rId2"/>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CH"/>
              <a:t>Mastertextformat bearbeiten</a:t>
            </a:r>
            <a:endParaRPr lang="de-CH" dirty="0"/>
          </a:p>
        </p:txBody>
      </p:sp>
      <p:sp>
        <p:nvSpPr>
          <p:cNvPr id="5" name="Datumsplatzhalter 4">
            <a:extLst>
              <a:ext uri="{FF2B5EF4-FFF2-40B4-BE49-F238E27FC236}">
                <a16:creationId xmlns:a16="http://schemas.microsoft.com/office/drawing/2014/main" id="{5B145587-5B70-8794-ED66-0D8DCB39FB67}"/>
              </a:ext>
            </a:extLst>
          </p:cNvPr>
          <p:cNvSpPr>
            <a:spLocks noGrp="1"/>
          </p:cNvSpPr>
          <p:nvPr>
            <p:ph type="dt" sz="half" idx="10"/>
            <p:custDataLst>
              <p:tags r:id="rId3"/>
            </p:custDataLst>
          </p:nvPr>
        </p:nvSpPr>
        <p:spPr/>
        <p:txBody>
          <a:bodyPr/>
          <a:lstStyle/>
          <a:p>
            <a:fld id="{E9F74BA7-931B-4CDF-9941-B71C6671F786}" type="datetimeFigureOut">
              <a:rPr lang="de-CH" smtClean="0"/>
              <a:t>25.09.2024</a:t>
            </a:fld>
            <a:endParaRPr lang="de-CH" dirty="0"/>
          </a:p>
        </p:txBody>
      </p:sp>
      <p:sp>
        <p:nvSpPr>
          <p:cNvPr id="6" name="Fußzeilenplatzhalter 5">
            <a:extLst>
              <a:ext uri="{FF2B5EF4-FFF2-40B4-BE49-F238E27FC236}">
                <a16:creationId xmlns:a16="http://schemas.microsoft.com/office/drawing/2014/main" id="{B9D7DE4F-980D-443E-C815-B35019E4AFB7}"/>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36D3583F-83DD-C4E9-EF27-F0A48DC313F7}"/>
              </a:ext>
            </a:extLst>
          </p:cNvPr>
          <p:cNvSpPr>
            <a:spLocks noGrp="1"/>
          </p:cNvSpPr>
          <p:nvPr>
            <p:ph type="sldNum" sz="quarter" idx="12"/>
            <p:custDataLst>
              <p:tags r:id="rId4"/>
            </p:custDataLst>
          </p:nvPr>
        </p:nvSpPr>
        <p:spPr/>
        <p:txBody>
          <a:bodyPr/>
          <a:lstStyle/>
          <a:p>
            <a:fld id="{3B6C51C9-B510-4827-A961-503875BA7486}" type="slidenum">
              <a:rPr lang="de-CH" smtClean="0"/>
              <a:t>‹Nr.›</a:t>
            </a:fld>
            <a:endParaRPr lang="de-CH" dirty="0"/>
          </a:p>
        </p:txBody>
      </p:sp>
    </p:spTree>
    <p:extLst>
      <p:ext uri="{BB962C8B-B14F-4D97-AF65-F5344CB8AC3E}">
        <p14:creationId xmlns:p14="http://schemas.microsoft.com/office/powerpoint/2010/main" val="207429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3" Type="http://schemas.openxmlformats.org/officeDocument/2006/relationships/slideLayout" Target="../slideLayouts/slideLayout14.xml"/><Relationship Id="rId7" Type="http://schemas.openxmlformats.org/officeDocument/2006/relationships/theme" Target="../theme/theme2.xml"/><Relationship Id="rId12" Type="http://schemas.openxmlformats.org/officeDocument/2006/relationships/tags" Target="../tags/tag5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56.xml"/><Relationship Id="rId5" Type="http://schemas.openxmlformats.org/officeDocument/2006/relationships/slideLayout" Target="../slideLayouts/slideLayout16.xml"/><Relationship Id="rId10" Type="http://schemas.openxmlformats.org/officeDocument/2006/relationships/tags" Target="../tags/tag55.xml"/><Relationship Id="rId4" Type="http://schemas.openxmlformats.org/officeDocument/2006/relationships/slideLayout" Target="../slideLayouts/slideLayout15.xml"/><Relationship Id="rId9" Type="http://schemas.openxmlformats.org/officeDocument/2006/relationships/tags" Target="../tags/tag5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5F1CB29-3420-C059-FE00-7F309C560352}"/>
              </a:ext>
            </a:extLst>
          </p:cNvPr>
          <p:cNvSpPr>
            <a:spLocks noGrp="1"/>
          </p:cNvSpPr>
          <p:nvPr>
            <p:ph type="title"/>
            <p:custDataLst>
              <p:tags r:id="rId15"/>
            </p:custDataLst>
          </p:nvPr>
        </p:nvSpPr>
        <p:spPr>
          <a:xfrm>
            <a:off x="838200" y="365125"/>
            <a:ext cx="10515600" cy="1325563"/>
          </a:xfrm>
          <a:prstGeom prst="rect">
            <a:avLst/>
          </a:prstGeom>
        </p:spPr>
        <p:txBody>
          <a:bodyPr vert="horz" lIns="91440" tIns="45720" rIns="91440" bIns="45720" rtlCol="0" anchor="ctr">
            <a:normAutofit/>
          </a:bodyPr>
          <a:lstStyle/>
          <a:p>
            <a:r>
              <a:rPr lang="de-CH" dirty="0"/>
              <a:t>Mastertitelformat bearbeiten</a:t>
            </a:r>
          </a:p>
        </p:txBody>
      </p:sp>
      <p:sp>
        <p:nvSpPr>
          <p:cNvPr id="3" name="Textplatzhalter 2">
            <a:extLst>
              <a:ext uri="{FF2B5EF4-FFF2-40B4-BE49-F238E27FC236}">
                <a16:creationId xmlns:a16="http://schemas.microsoft.com/office/drawing/2014/main" id="{9E4E26CD-8E0F-582B-0D07-6B76B7DC1807}"/>
              </a:ext>
            </a:extLst>
          </p:cNvPr>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4" name="Datumsplatzhalter 3">
            <a:extLst>
              <a:ext uri="{FF2B5EF4-FFF2-40B4-BE49-F238E27FC236}">
                <a16:creationId xmlns:a16="http://schemas.microsoft.com/office/drawing/2014/main" id="{9425E42A-11F4-99BE-9B5A-390ECA00CDAA}"/>
              </a:ext>
            </a:extLst>
          </p:cNvPr>
          <p:cNvSpPr>
            <a:spLocks noGrp="1"/>
          </p:cNvSpPr>
          <p:nvPr>
            <p:ph type="dt" sz="half" idx="2"/>
            <p:custDataLst>
              <p:tags r:id="rId17"/>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74BA7-931B-4CDF-9941-B71C6671F786}" type="datetimeFigureOut">
              <a:rPr lang="de-CH" smtClean="0"/>
              <a:t>25.09.2024</a:t>
            </a:fld>
            <a:endParaRPr lang="de-CH" dirty="0"/>
          </a:p>
        </p:txBody>
      </p:sp>
      <p:sp>
        <p:nvSpPr>
          <p:cNvPr id="5" name="Fußzeilenplatzhalter 4">
            <a:extLst>
              <a:ext uri="{FF2B5EF4-FFF2-40B4-BE49-F238E27FC236}">
                <a16:creationId xmlns:a16="http://schemas.microsoft.com/office/drawing/2014/main" id="{CCCF0F5E-8036-267F-8235-B6017DB4AB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FA08C672-F47F-5580-FEAD-E20B38136351}"/>
              </a:ext>
            </a:extLst>
          </p:cNvPr>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C51C9-B510-4827-A961-503875BA7486}" type="slidenum">
              <a:rPr lang="de-CH" smtClean="0"/>
              <a:t>‹Nr.›</a:t>
            </a:fld>
            <a:endParaRPr lang="de-CH" dirty="0"/>
          </a:p>
        </p:txBody>
      </p:sp>
    </p:spTree>
    <p:custDataLst>
      <p:custData r:id="rId13"/>
      <p:tags r:id="rId14"/>
    </p:custDataLst>
    <p:extLst>
      <p:ext uri="{BB962C8B-B14F-4D97-AF65-F5344CB8AC3E}">
        <p14:creationId xmlns:p14="http://schemas.microsoft.com/office/powerpoint/2010/main" val="4138558238"/>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custDataLst>
              <p:tags r:id="rId8"/>
            </p:custDataLst>
          </p:nvPr>
        </p:nvSpPr>
        <p:spPr>
          <a:xfrm>
            <a:off x="539999" y="1440000"/>
            <a:ext cx="11124000" cy="288000"/>
          </a:xfrm>
          <a:prstGeom prst="rect">
            <a:avLst/>
          </a:prstGeom>
        </p:spPr>
        <p:txBody>
          <a:bodyPr vert="horz" lIns="0" tIns="0" rIns="0" bIns="0" rtlCol="0" anchor="ctr">
            <a:noAutofit/>
          </a:bodyPr>
          <a:lstStyle/>
          <a:p>
            <a:r>
              <a:rPr lang="de-DE" dirty="0"/>
              <a:t>Seite mit TextTitelmasterformat durch Klicken bearbeiten</a:t>
            </a:r>
            <a:endParaRPr lang="de-CH" dirty="0"/>
          </a:p>
        </p:txBody>
      </p:sp>
      <p:sp>
        <p:nvSpPr>
          <p:cNvPr id="3" name="Textplatzhalter 2"/>
          <p:cNvSpPr>
            <a:spLocks noGrp="1"/>
          </p:cNvSpPr>
          <p:nvPr>
            <p:ph type="body" idx="1"/>
            <p:custDataLst>
              <p:tags r:id="rId9"/>
            </p:custDataLst>
          </p:nvPr>
        </p:nvSpPr>
        <p:spPr>
          <a:xfrm>
            <a:off x="540000" y="2012655"/>
            <a:ext cx="11124000" cy="4296665"/>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feld 6"/>
          <p:cNvSpPr txBox="1"/>
          <p:nvPr>
            <p:custDataLst>
              <p:tags r:id="rId10"/>
            </p:custDataLst>
          </p:nvPr>
        </p:nvSpPr>
        <p:spPr>
          <a:xfrm>
            <a:off x="2988000" y="6625367"/>
            <a:ext cx="7621200" cy="153888"/>
          </a:xfrm>
          <a:prstGeom prst="rect">
            <a:avLst/>
          </a:prstGeom>
          <a:noFill/>
        </p:spPr>
        <p:txBody>
          <a:bodyPr wrap="square" lIns="0" tIns="0" rIns="0" bIns="0" rtlCol="0">
            <a:spAutoFit/>
          </a:bodyPr>
          <a:lstStyle/>
          <a:p>
            <a:pPr>
              <a:lnSpc>
                <a:spcPts val="1200"/>
              </a:lnSpc>
            </a:pPr>
            <a:r>
              <a:rPr lang="de-CH" sz="1100" b="1"/>
              <a:t>Finanzdirektion</a:t>
            </a:r>
            <a:endParaRPr lang="de-CH" sz="1100" b="1" dirty="0"/>
          </a:p>
        </p:txBody>
      </p:sp>
      <p:sp>
        <p:nvSpPr>
          <p:cNvPr id="8" name="Textfeld 7"/>
          <p:cNvSpPr txBox="1"/>
          <p:nvPr>
            <p:custDataLst>
              <p:tags r:id="rId11"/>
            </p:custDataLst>
          </p:nvPr>
        </p:nvSpPr>
        <p:spPr>
          <a:xfrm>
            <a:off x="540000" y="6624000"/>
            <a:ext cx="1920000" cy="162000"/>
          </a:xfrm>
          <a:prstGeom prst="rect">
            <a:avLst/>
          </a:prstGeom>
          <a:noFill/>
        </p:spPr>
        <p:txBody>
          <a:bodyPr wrap="square" lIns="0" tIns="0" rIns="0" bIns="0" rtlCol="0">
            <a:noAutofit/>
          </a:bodyPr>
          <a:lstStyle/>
          <a:p>
            <a:pPr>
              <a:lnSpc>
                <a:spcPts val="1200"/>
              </a:lnSpc>
            </a:pPr>
            <a:r>
              <a:rPr lang="de-CH" sz="1100"/>
              <a:t>25. September 2024</a:t>
            </a:r>
            <a:endParaRPr lang="de-CH" sz="1100" dirty="0"/>
          </a:p>
        </p:txBody>
      </p:sp>
      <p:pic>
        <p:nvPicPr>
          <p:cNvPr id="5" name="Grafik 4">
            <a:extLst>
              <a:ext uri="{FF2B5EF4-FFF2-40B4-BE49-F238E27FC236}">
                <a16:creationId xmlns:a16="http://schemas.microsoft.com/office/drawing/2014/main" id="{D4F167D9-6744-2444-0568-316390182E25}"/>
              </a:ext>
            </a:extLst>
          </p:cNvPr>
          <p:cNvPicPr>
            <a:picLocks noChangeAspect="1"/>
          </p:cNvPicPr>
          <p:nvPr userDrawn="1">
            <p:custDataLst>
              <p:tags r:id="rId12"/>
            </p:custDataLst>
          </p:nvPr>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feld 9"/>
          <p:cNvSpPr txBox="1"/>
          <p:nvPr>
            <p:custDataLst>
              <p:tags r:id="rId13"/>
            </p:custDataLst>
          </p:nvPr>
        </p:nvSpPr>
        <p:spPr>
          <a:xfrm>
            <a:off x="11403141" y="6614020"/>
            <a:ext cx="280526" cy="169277"/>
          </a:xfrm>
          <a:prstGeom prst="rect">
            <a:avLst/>
          </a:prstGeom>
          <a:noFill/>
        </p:spPr>
        <p:txBody>
          <a:bodyPr wrap="none" lIns="0" tIns="0" rIns="0" bIns="0" rtlCol="0">
            <a:spAutoFit/>
          </a:bodyPr>
          <a:lstStyle/>
          <a:p>
            <a:pPr algn="r"/>
            <a:fld id="{0D59CD18-B848-4685-A15C-338BE109E890}" type="slidenum">
              <a:rPr lang="de-CH" sz="1100" kern="1200" smtClean="0">
                <a:solidFill>
                  <a:schemeClr val="tx1"/>
                </a:solidFill>
                <a:latin typeface="+mn-lt"/>
                <a:ea typeface="+mn-ea"/>
                <a:cs typeface="+mn-cs"/>
              </a:rPr>
              <a:pPr algn="r"/>
              <a:t>‹Nr.›</a:t>
            </a:fld>
            <a:endParaRPr lang="de-CH" sz="1100" kern="1200" dirty="0">
              <a:solidFill>
                <a:schemeClr val="tx1"/>
              </a:solidFill>
              <a:latin typeface="+mn-lt"/>
              <a:ea typeface="+mn-ea"/>
              <a:cs typeface="+mn-cs"/>
            </a:endParaRPr>
          </a:p>
        </p:txBody>
      </p:sp>
    </p:spTree>
    <p:extLst>
      <p:ext uri="{BB962C8B-B14F-4D97-AF65-F5344CB8AC3E}">
        <p14:creationId xmlns:p14="http://schemas.microsoft.com/office/powerpoint/2010/main" val="1947312026"/>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Lst>
  <p:txStyles>
    <p:titleStyle>
      <a:lvl1pPr algn="l" defTabSz="914400" rtl="0" eaLnBrk="1" latinLnBrk="0" hangingPunct="1">
        <a:lnSpc>
          <a:spcPts val="2200"/>
        </a:lnSpc>
        <a:spcBef>
          <a:spcPct val="0"/>
        </a:spcBef>
        <a:buNone/>
        <a:defRPr sz="2200" b="1" kern="1200">
          <a:solidFill>
            <a:schemeClr val="tx1"/>
          </a:solidFill>
          <a:latin typeface="+mj-lt"/>
          <a:ea typeface="+mj-ea"/>
          <a:cs typeface="+mj-cs"/>
        </a:defRPr>
      </a:lvl1pPr>
    </p:titleStyle>
    <p:bodyStyle>
      <a:lvl1pPr marL="215900" indent="-2159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1pPr>
      <a:lvl2pPr marL="432000" indent="-2160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2pPr>
      <a:lvl3pPr marL="648000" indent="-2160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3pPr>
      <a:lvl4pPr marL="863600" indent="-2159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4pPr>
      <a:lvl5pPr marL="1080000" indent="-2160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nw.ch/exekutivgeschaefte/118789"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nw.ch/exekutivgeschaefte/118822"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8.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7.png"/><Relationship Id="rId5" Type="http://schemas.openxmlformats.org/officeDocument/2006/relationships/hyperlink" Target="https://www.inside-it.ch/nidwalden-an-bund-e-id-her%2C-bitte-20240920" TargetMode="Externa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9"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gesetze.nw.ch/app/de/texts_of_law/511.12"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nw.iks.ilz.info/anmelden" TargetMode="External"/><Relationship Id="rId2" Type="http://schemas.openxmlformats.org/officeDocument/2006/relationships/hyperlink" Target="https://swissaxis.ch/"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3.emf"/><Relationship Id="rId4" Type="http://schemas.openxmlformats.org/officeDocument/2006/relationships/oleObject" Target="file:///\\ilz.local\dfs\grp\RMS_DOK_NW\1FD\FV\Budget%202025\NW-%231032316-v1-Jet_Budget_Bericht_Tabellen_2025.xlsx!Folien%207!Z4S2:Z23S8"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4.emf"/><Relationship Id="rId4" Type="http://schemas.openxmlformats.org/officeDocument/2006/relationships/oleObject" Target="file:///\\ilz.local\dfs\grp\RMS_DOK_NW\1FD\FV\Budget%202025\NW-%231032316-v1-Jet_Budget_Bericht_Tabellen_2025.xlsx!Folien%207!Z47S2:Z66S8"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5.emf"/><Relationship Id="rId4" Type="http://schemas.openxmlformats.org/officeDocument/2006/relationships/oleObject" Target="file:///\\ilz.local\dfs\grp\RMS_DOK_NW\1FD\FV\Budget%202025\NW-%231032316-v1-Jet_Budget_Bericht_Tabellen_2025.xlsx!Folien%207!Z69S2:Z88S8"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bolzpartner.ch/"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2C275-45E7-476E-A3FA-246EADD7C7BA}"/>
              </a:ext>
            </a:extLst>
          </p:cNvPr>
          <p:cNvSpPr>
            <a:spLocks noGrp="1"/>
          </p:cNvSpPr>
          <p:nvPr>
            <p:ph type="ctrTitle"/>
            <p:custDataLst>
              <p:tags r:id="rId2"/>
            </p:custDataLst>
          </p:nvPr>
        </p:nvSpPr>
        <p:spPr/>
        <p:txBody>
          <a:bodyPr/>
          <a:lstStyle/>
          <a:p>
            <a:r>
              <a:rPr lang="de-CH" dirty="0"/>
              <a:t>Aus- und Weiterbildung für Mitglieder der Fiko</a:t>
            </a:r>
          </a:p>
        </p:txBody>
      </p:sp>
      <p:sp>
        <p:nvSpPr>
          <p:cNvPr id="3" name="Untertitel 2">
            <a:extLst>
              <a:ext uri="{FF2B5EF4-FFF2-40B4-BE49-F238E27FC236}">
                <a16:creationId xmlns:a16="http://schemas.microsoft.com/office/drawing/2014/main" id="{1661277C-59E7-40B6-A240-9321E17647FA}"/>
              </a:ext>
            </a:extLst>
          </p:cNvPr>
          <p:cNvSpPr>
            <a:spLocks noGrp="1"/>
          </p:cNvSpPr>
          <p:nvPr>
            <p:ph type="subTitle" idx="1"/>
            <p:custDataLst>
              <p:tags r:id="rId3"/>
            </p:custDataLst>
          </p:nvPr>
        </p:nvSpPr>
        <p:spPr/>
        <p:txBody>
          <a:bodyPr/>
          <a:lstStyle/>
          <a:p>
            <a:r>
              <a:rPr lang="de-CH" dirty="0"/>
              <a:t>Modul 3 </a:t>
            </a:r>
          </a:p>
          <a:p>
            <a:endParaRPr lang="de-CH" dirty="0"/>
          </a:p>
          <a:p>
            <a:r>
              <a:rPr lang="de-CH" dirty="0"/>
              <a:t>Mittwoch, 25. September 2024</a:t>
            </a:r>
          </a:p>
        </p:txBody>
      </p:sp>
    </p:spTree>
    <p:custDataLst>
      <p:tags r:id="rId1"/>
    </p:custDataLst>
    <p:extLst>
      <p:ext uri="{BB962C8B-B14F-4D97-AF65-F5344CB8AC3E}">
        <p14:creationId xmlns:p14="http://schemas.microsoft.com/office/powerpoint/2010/main" val="2567502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r>
              <a:rPr lang="de-CH" dirty="0">
                <a:solidFill>
                  <a:srgbClr val="0070C0"/>
                </a:solidFill>
              </a:rPr>
              <a:t>d) Vernehmlassung StG-Revision 2026</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lvl="1" eaLnBrk="1" hangingPunct="1"/>
            <a:r>
              <a:rPr lang="de-CH" altLang="de-DE" sz="2000" dirty="0">
                <a:sym typeface="Wingdings" panose="05000000000000000000" pitchFamily="2" charset="2"/>
              </a:rPr>
              <a:t>VL startete am 18. September und dauert bis 18. Dezember 2024 </a:t>
            </a:r>
          </a:p>
          <a:p>
            <a:pPr lvl="1" eaLnBrk="1" hangingPunct="1"/>
            <a:r>
              <a:rPr lang="de-CH" altLang="de-DE" sz="2000" dirty="0">
                <a:sym typeface="Wingdings" panose="05000000000000000000" pitchFamily="2" charset="2"/>
              </a:rPr>
              <a:t>Unterlagen unter: </a:t>
            </a:r>
            <a:r>
              <a:rPr lang="de-CH" altLang="de-DE" sz="2000" dirty="0">
                <a:sym typeface="Wingdings" panose="05000000000000000000" pitchFamily="2" charset="2"/>
                <a:hlinkClick r:id="rId2">
                  <a:extLst>
                    <a:ext uri="{A12FA001-AC4F-418D-AE19-62706E023703}">
                      <ahyp:hlinkClr xmlns:ahyp="http://schemas.microsoft.com/office/drawing/2018/hyperlinkcolor" val="tx"/>
                    </a:ext>
                  </a:extLst>
                </a:hlinkClick>
              </a:rPr>
              <a:t>https://www.nw.ch/exekutivgeschaefte/118789</a:t>
            </a:r>
            <a:endParaRPr lang="de-CH" altLang="de-DE" sz="2000" dirty="0">
              <a:sym typeface="Wingdings" panose="05000000000000000000" pitchFamily="2" charset="2"/>
            </a:endParaRPr>
          </a:p>
          <a:p>
            <a:pPr lvl="1" eaLnBrk="1" hangingPunct="1"/>
            <a:endParaRPr lang="de-CH" altLang="de-DE" sz="2000" dirty="0">
              <a:sym typeface="Wingdings" panose="05000000000000000000" pitchFamily="2" charset="2"/>
            </a:endParaRPr>
          </a:p>
          <a:p>
            <a:pPr marL="0" indent="0" eaLnBrk="1" hangingPunct="1">
              <a:buNone/>
            </a:pPr>
            <a:r>
              <a:rPr lang="de-CH" altLang="de-DE" sz="2000" dirty="0">
                <a:sym typeface="Wingdings" panose="05000000000000000000" pitchFamily="2" charset="2"/>
              </a:rPr>
              <a:t>Massnahmen </a:t>
            </a:r>
          </a:p>
          <a:p>
            <a:pPr marL="342900" indent="-342900">
              <a:lnSpc>
                <a:spcPct val="100000"/>
              </a:lnSpc>
              <a:buFont typeface="Arial" panose="020B0604020202020204" pitchFamily="34" charset="0"/>
              <a:buChar char="-"/>
            </a:pPr>
            <a:r>
              <a:rPr lang="de-CH" sz="2000" dirty="0">
                <a:cs typeface="Times New Roman" panose="02020603050405020304" pitchFamily="18" charset="0"/>
              </a:rPr>
              <a:t>Entlastung von Familien / Entlastung des Mittelstandes</a:t>
            </a:r>
          </a:p>
          <a:p>
            <a:pPr marL="342900" indent="-342900">
              <a:lnSpc>
                <a:spcPct val="100000"/>
              </a:lnSpc>
              <a:buFont typeface="Arial" panose="020B0604020202020204" pitchFamily="34" charset="0"/>
              <a:buChar char="-"/>
            </a:pPr>
            <a:r>
              <a:rPr lang="de-CH" sz="2000" dirty="0">
                <a:cs typeface="Times New Roman" panose="02020603050405020304" pitchFamily="18" charset="0"/>
              </a:rPr>
              <a:t>Standortförderungsmassnahmen</a:t>
            </a:r>
          </a:p>
          <a:p>
            <a:pPr marL="342900" indent="-342900">
              <a:lnSpc>
                <a:spcPct val="100000"/>
              </a:lnSpc>
              <a:buFont typeface="Arial" panose="020B0604020202020204" pitchFamily="34" charset="0"/>
              <a:buChar char="-"/>
            </a:pPr>
            <a:r>
              <a:rPr lang="de-CH" sz="2000" dirty="0">
                <a:cs typeface="Times New Roman" panose="02020603050405020304" pitchFamily="18" charset="0"/>
              </a:rPr>
              <a:t>Vereinfachungen im Steuersystem / Umsetzung bundesrechtlicher Vorgaben</a:t>
            </a:r>
          </a:p>
          <a:p>
            <a:pPr marL="342900" indent="-342900">
              <a:lnSpc>
                <a:spcPct val="100000"/>
              </a:lnSpc>
              <a:buFont typeface="Arial" panose="020B0604020202020204" pitchFamily="34" charset="0"/>
              <a:buChar char="-"/>
            </a:pPr>
            <a:r>
              <a:rPr lang="de-CH" altLang="de-DE" sz="2000" dirty="0">
                <a:cs typeface="Times New Roman" panose="02020603050405020304" pitchFamily="18" charset="0"/>
                <a:sym typeface="Wingdings" panose="05000000000000000000" pitchFamily="2" charset="2"/>
              </a:rPr>
              <a:t>Beitrag an Landeskirchen (fix anstelle von 7%)</a:t>
            </a:r>
            <a:endParaRPr lang="de-CH" altLang="de-DE" sz="2000" dirty="0">
              <a:sym typeface="Wingdings" panose="05000000000000000000" pitchFamily="2" charset="2"/>
            </a:endParaRPr>
          </a:p>
          <a:p>
            <a:pPr lvl="1" eaLnBrk="1" hangingPunct="1"/>
            <a:endParaRPr lang="de-CH" altLang="de-DE" sz="2000" dirty="0">
              <a:sym typeface="Wingdings" panose="05000000000000000000" pitchFamily="2" charset="2"/>
            </a:endParaRPr>
          </a:p>
          <a:p>
            <a:pPr marL="0" indent="0" eaLnBrk="1" hangingPunct="1">
              <a:buNone/>
            </a:pPr>
            <a:r>
              <a:rPr lang="de-CH" altLang="de-DE" sz="2000" dirty="0">
                <a:sym typeface="Wingdings" panose="05000000000000000000" pitchFamily="2" charset="2"/>
              </a:rPr>
              <a:t>Finanzielle Auswirkungen</a:t>
            </a:r>
          </a:p>
          <a:p>
            <a:pPr lvl="1" eaLnBrk="1" hangingPunct="1"/>
            <a:r>
              <a:rPr lang="de-CH" altLang="de-DE" sz="2000" dirty="0">
                <a:sym typeface="Wingdings" panose="05000000000000000000" pitchFamily="2" charset="2"/>
              </a:rPr>
              <a:t>Erwartete Belastung Kanton 3.0 Mio. Franken</a:t>
            </a:r>
          </a:p>
          <a:p>
            <a:pPr lvl="1" eaLnBrk="1" hangingPunct="1"/>
            <a:r>
              <a:rPr lang="de-CH" altLang="de-DE" sz="2000" dirty="0">
                <a:sym typeface="Wingdings" panose="05000000000000000000" pitchFamily="2" charset="2"/>
              </a:rPr>
              <a:t>Erwartete Belastung Gemeinden fällt unterschiedlich aus (HER: keine, Rest: Belastung)</a:t>
            </a:r>
          </a:p>
          <a:p>
            <a:pPr lvl="1" eaLnBrk="1" hangingPunct="1"/>
            <a:r>
              <a:rPr lang="de-CH" altLang="de-DE" sz="2000" dirty="0">
                <a:sym typeface="Wingdings" panose="05000000000000000000" pitchFamily="2" charset="2"/>
              </a:rPr>
              <a:t>Kurzfristig Reduktion, langfristig Kompensation (Attraktivität steigern)</a:t>
            </a:r>
          </a:p>
          <a:p>
            <a:pPr lvl="1" eaLnBrk="1" hangingPunct="1"/>
            <a:endParaRPr lang="de-CH" altLang="de-DE" sz="2000" dirty="0">
              <a:sym typeface="Wingdings" panose="05000000000000000000" pitchFamily="2" charset="2"/>
            </a:endParaRPr>
          </a:p>
        </p:txBody>
      </p:sp>
    </p:spTree>
    <p:extLst>
      <p:ext uri="{BB962C8B-B14F-4D97-AF65-F5344CB8AC3E}">
        <p14:creationId xmlns:p14="http://schemas.microsoft.com/office/powerpoint/2010/main" val="77799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r>
              <a:rPr lang="de-CH" dirty="0">
                <a:solidFill>
                  <a:srgbClr val="0070C0"/>
                </a:solidFill>
              </a:rPr>
              <a:t>d) Vernehmlassung StG-Revision 2026</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5" name="Inhaltsplatzhalter 4">
            <a:extLst>
              <a:ext uri="{FF2B5EF4-FFF2-40B4-BE49-F238E27FC236}">
                <a16:creationId xmlns:a16="http://schemas.microsoft.com/office/drawing/2014/main" id="{646CB7C5-4ED0-ED8A-B7C2-3813D2DB7FA5}"/>
              </a:ext>
            </a:extLst>
          </p:cNvPr>
          <p:cNvSpPr>
            <a:spLocks noGrp="1"/>
          </p:cNvSpPr>
          <p:nvPr>
            <p:ph idx="1"/>
          </p:nvPr>
        </p:nvSpPr>
        <p:spPr>
          <a:xfrm>
            <a:off x="7800184" y="2132856"/>
            <a:ext cx="3911816" cy="864096"/>
          </a:xfrm>
        </p:spPr>
        <p:txBody>
          <a:bodyPr/>
          <a:lstStyle/>
          <a:p>
            <a:pPr marL="0" indent="0">
              <a:buNone/>
            </a:pPr>
            <a:r>
              <a:rPr lang="de-CH" dirty="0"/>
              <a:t>Auszug aus Bericht externe VL</a:t>
            </a:r>
          </a:p>
        </p:txBody>
      </p:sp>
      <p:pic>
        <p:nvPicPr>
          <p:cNvPr id="7" name="Grafik 6">
            <a:extLst>
              <a:ext uri="{FF2B5EF4-FFF2-40B4-BE49-F238E27FC236}">
                <a16:creationId xmlns:a16="http://schemas.microsoft.com/office/drawing/2014/main" id="{9491226C-9EE6-4345-6773-1EC44D406A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294" y="1844823"/>
            <a:ext cx="6888858" cy="4444571"/>
          </a:xfrm>
          <a:prstGeom prst="rect">
            <a:avLst/>
          </a:prstGeom>
          <a:noFill/>
        </p:spPr>
      </p:pic>
    </p:spTree>
    <p:extLst>
      <p:ext uri="{BB962C8B-B14F-4D97-AF65-F5344CB8AC3E}">
        <p14:creationId xmlns:p14="http://schemas.microsoft.com/office/powerpoint/2010/main" val="242231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r>
              <a:rPr lang="de-CH" dirty="0">
                <a:solidFill>
                  <a:srgbClr val="00B050"/>
                </a:solidFill>
              </a:rPr>
              <a:t>e) Vernehmlassung VRG-Revision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lvl="1" eaLnBrk="1" hangingPunct="1"/>
            <a:r>
              <a:rPr lang="de-CH" altLang="de-DE" sz="2000" dirty="0">
                <a:sym typeface="Wingdings" panose="05000000000000000000" pitchFamily="2" charset="2"/>
              </a:rPr>
              <a:t>VL startete am 17. September und dauert bis 20. Dezember 2024 </a:t>
            </a:r>
          </a:p>
          <a:p>
            <a:pPr lvl="1" eaLnBrk="1" hangingPunct="1"/>
            <a:r>
              <a:rPr lang="de-CH" altLang="de-DE" sz="2000" dirty="0">
                <a:sym typeface="Wingdings" panose="05000000000000000000" pitchFamily="2" charset="2"/>
              </a:rPr>
              <a:t>Unterlagen unter: </a:t>
            </a:r>
            <a:r>
              <a:rPr lang="de-CH" altLang="de-DE" sz="2000" dirty="0">
                <a:sym typeface="Wingdings" panose="05000000000000000000" pitchFamily="2" charset="2"/>
                <a:hlinkClick r:id="rId2">
                  <a:extLst>
                    <a:ext uri="{A12FA001-AC4F-418D-AE19-62706E023703}">
                      <ahyp:hlinkClr xmlns:ahyp="http://schemas.microsoft.com/office/drawing/2018/hyperlinkcolor" val="tx"/>
                    </a:ext>
                  </a:extLst>
                </a:hlinkClick>
              </a:rPr>
              <a:t>https://www.nw.ch/exekutivgeschaefte/118822</a:t>
            </a:r>
            <a:endParaRPr lang="de-CH" altLang="de-DE" sz="2000" dirty="0">
              <a:sym typeface="Wingdings" panose="05000000000000000000" pitchFamily="2" charset="2"/>
            </a:endParaRPr>
          </a:p>
          <a:p>
            <a:pPr lvl="1" eaLnBrk="1" hangingPunct="1"/>
            <a:endParaRPr lang="de-CH" altLang="de-DE" sz="2000" dirty="0">
              <a:sym typeface="Wingdings" panose="05000000000000000000" pitchFamily="2" charset="2"/>
            </a:endParaRPr>
          </a:p>
          <a:p>
            <a:pPr lvl="1" eaLnBrk="1" hangingPunct="1"/>
            <a:endParaRPr lang="de-CH" altLang="de-DE" sz="2000" dirty="0">
              <a:sym typeface="Wingdings" panose="05000000000000000000" pitchFamily="2" charset="2"/>
            </a:endParaRPr>
          </a:p>
        </p:txBody>
      </p:sp>
    </p:spTree>
    <p:extLst>
      <p:ext uri="{BB962C8B-B14F-4D97-AF65-F5344CB8AC3E}">
        <p14:creationId xmlns:p14="http://schemas.microsoft.com/office/powerpoint/2010/main" val="22059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F24848B-8C0B-5409-01D4-408D5BEF7F78}"/>
              </a:ext>
            </a:extLst>
          </p:cNvPr>
          <p:cNvSpPr>
            <a:spLocks noGrp="1"/>
          </p:cNvSpPr>
          <p:nvPr>
            <p:ph idx="1"/>
            <p:custDataLst>
              <p:tags r:id="rId1"/>
            </p:custDataLst>
          </p:nvPr>
        </p:nvSpPr>
        <p:spPr>
          <a:xfrm>
            <a:off x="540000" y="2012655"/>
            <a:ext cx="11388648" cy="4296665"/>
          </a:xfrm>
        </p:spPr>
        <p:txBody>
          <a:bodyPr/>
          <a:lstStyle/>
          <a:p>
            <a:pPr marL="0" indent="0">
              <a:buNone/>
            </a:pPr>
            <a:r>
              <a:rPr lang="de-CH" sz="1800" b="1" dirty="0"/>
              <a:t>Informatikstrategie 2022 &amp; Informatik-Vereinbarung </a:t>
            </a:r>
            <a:r>
              <a:rPr lang="de-CH" sz="1200" dirty="0"/>
              <a:t>(in Kraft seit März 2023)</a:t>
            </a:r>
          </a:p>
          <a:p>
            <a:pPr marL="0" indent="0">
              <a:buNone/>
            </a:pPr>
            <a:endParaRPr lang="de-CH" sz="1800" b="1" dirty="0"/>
          </a:p>
          <a:p>
            <a:pPr marL="0" indent="0">
              <a:buNone/>
            </a:pPr>
            <a:r>
              <a:rPr lang="de-CH" sz="1800" b="1" dirty="0"/>
              <a:t>Vision 2027</a:t>
            </a:r>
          </a:p>
          <a:p>
            <a:pPr>
              <a:lnSpc>
                <a:spcPct val="100000"/>
              </a:lnSpc>
            </a:pPr>
            <a:r>
              <a:rPr lang="de-CH" sz="1800" dirty="0"/>
              <a:t>Auf kantonaler und kommunaler Ebene werden </a:t>
            </a:r>
            <a:r>
              <a:rPr lang="de-CH" sz="1800" b="1" dirty="0">
                <a:solidFill>
                  <a:schemeClr val="accent6">
                    <a:lumMod val="75000"/>
                  </a:schemeClr>
                </a:solidFill>
              </a:rPr>
              <a:t>alle wichtigen Verwaltungsprozesse</a:t>
            </a:r>
            <a:r>
              <a:rPr lang="de-CH" sz="1800" dirty="0"/>
              <a:t> optimal mit Informatikmitteln unterstützt und </a:t>
            </a:r>
            <a:r>
              <a:rPr lang="de-CH" sz="1800" b="1" dirty="0">
                <a:solidFill>
                  <a:schemeClr val="accent6">
                    <a:lumMod val="75000"/>
                  </a:schemeClr>
                </a:solidFill>
              </a:rPr>
              <a:t>weitgehend digital </a:t>
            </a:r>
            <a:r>
              <a:rPr lang="de-CH" sz="1800" dirty="0"/>
              <a:t>abgewickelt. </a:t>
            </a:r>
          </a:p>
          <a:p>
            <a:pPr>
              <a:lnSpc>
                <a:spcPct val="100000"/>
              </a:lnSpc>
            </a:pPr>
            <a:r>
              <a:rPr lang="de-CH" sz="1800" dirty="0"/>
              <a:t>Die drei Staatsebenen Bund, Kantone und Gemeinden sowie die Rechtspflege tauschen </a:t>
            </a:r>
            <a:r>
              <a:rPr lang="de-CH" sz="1800" b="1" dirty="0">
                <a:solidFill>
                  <a:schemeClr val="accent6">
                    <a:lumMod val="75000"/>
                  </a:schemeClr>
                </a:solidFill>
              </a:rPr>
              <a:t>Daten- und Informationen </a:t>
            </a:r>
            <a:r>
              <a:rPr lang="de-CH" sz="1800" dirty="0"/>
              <a:t>untereinander </a:t>
            </a:r>
            <a:r>
              <a:rPr lang="de-CH" sz="1800" b="1" dirty="0">
                <a:solidFill>
                  <a:schemeClr val="accent6">
                    <a:lumMod val="75000"/>
                  </a:schemeClr>
                </a:solidFill>
              </a:rPr>
              <a:t>weitgehend in digitaler Form </a:t>
            </a:r>
            <a:r>
              <a:rPr lang="de-CH" sz="1800" dirty="0"/>
              <a:t>aus. </a:t>
            </a:r>
          </a:p>
          <a:p>
            <a:pPr>
              <a:lnSpc>
                <a:spcPct val="100000"/>
              </a:lnSpc>
            </a:pPr>
            <a:r>
              <a:rPr lang="de-CH" sz="1800" dirty="0"/>
              <a:t>Bevölkerung und Wirtschaft nutzen die E-Government-Services der Kantone und Gemeinden sowie der Rechtspflege für </a:t>
            </a:r>
            <a:r>
              <a:rPr lang="de-CH" sz="1800" b="1" dirty="0">
                <a:solidFill>
                  <a:schemeClr val="accent6">
                    <a:lumMod val="75000"/>
                  </a:schemeClr>
                </a:solidFill>
              </a:rPr>
              <a:t>alle wichtigen Geschäfte</a:t>
            </a:r>
            <a:r>
              <a:rPr lang="de-CH" sz="1800" dirty="0"/>
              <a:t>. Dabei können alle relevanten Daten </a:t>
            </a:r>
            <a:r>
              <a:rPr lang="de-CH" sz="1800" b="1" dirty="0">
                <a:solidFill>
                  <a:schemeClr val="accent6">
                    <a:lumMod val="75000"/>
                  </a:schemeClr>
                </a:solidFill>
              </a:rPr>
              <a:t>ohne Mehrfach-erfassungen und Medienbrüche </a:t>
            </a:r>
            <a:r>
              <a:rPr lang="de-CH" sz="1800" dirty="0"/>
              <a:t>erhoben und genutzt werden.</a:t>
            </a:r>
          </a:p>
          <a:p>
            <a:pPr marL="0" indent="0">
              <a:lnSpc>
                <a:spcPct val="100000"/>
              </a:lnSpc>
              <a:buNone/>
            </a:pPr>
            <a:endParaRPr lang="de-CH" sz="1800" dirty="0"/>
          </a:p>
        </p:txBody>
      </p:sp>
      <p:sp>
        <p:nvSpPr>
          <p:cNvPr id="3" name="Titel 2">
            <a:extLst>
              <a:ext uri="{FF2B5EF4-FFF2-40B4-BE49-F238E27FC236}">
                <a16:creationId xmlns:a16="http://schemas.microsoft.com/office/drawing/2014/main" id="{426F0CD4-93F8-65C6-C9BF-BB5AEC2DE743}"/>
              </a:ext>
            </a:extLst>
          </p:cNvPr>
          <p:cNvSpPr>
            <a:spLocks noGrp="1"/>
          </p:cNvSpPr>
          <p:nvPr>
            <p:ph type="title"/>
            <p:custDataLst>
              <p:tags r:id="rId2"/>
            </p:custDataLst>
          </p:nvPr>
        </p:nvSpPr>
        <p:spPr/>
        <p:txBody>
          <a:bodyPr/>
          <a:lstStyle/>
          <a:p>
            <a:r>
              <a:rPr lang="de-CH" dirty="0"/>
              <a:t>Rahmenbedingungen</a:t>
            </a:r>
          </a:p>
        </p:txBody>
      </p:sp>
      <p:sp>
        <p:nvSpPr>
          <p:cNvPr id="4" name="Textplatzhalter 3">
            <a:extLst>
              <a:ext uri="{FF2B5EF4-FFF2-40B4-BE49-F238E27FC236}">
                <a16:creationId xmlns:a16="http://schemas.microsoft.com/office/drawing/2014/main" id="{D714A07D-033E-F63D-B09A-0ACDB235B859}"/>
              </a:ext>
            </a:extLst>
          </p:cNvPr>
          <p:cNvSpPr>
            <a:spLocks noGrp="1"/>
          </p:cNvSpPr>
          <p:nvPr>
            <p:ph type="body" sz="quarter" idx="11"/>
            <p:custDataLst>
              <p:tags r:id="rId3"/>
            </p:custDataLst>
          </p:nvPr>
        </p:nvSpPr>
        <p:spPr/>
        <p:txBody>
          <a:bodyPr/>
          <a:lstStyle/>
          <a:p>
            <a:endParaRPr lang="de-CH" dirty="0"/>
          </a:p>
        </p:txBody>
      </p:sp>
      <p:sp>
        <p:nvSpPr>
          <p:cNvPr id="5" name="Pfeil: nach rechts 4">
            <a:extLst>
              <a:ext uri="{FF2B5EF4-FFF2-40B4-BE49-F238E27FC236}">
                <a16:creationId xmlns:a16="http://schemas.microsoft.com/office/drawing/2014/main" id="{E9FF45E7-AA26-91FB-BAD0-E471EC196805}"/>
              </a:ext>
            </a:extLst>
          </p:cNvPr>
          <p:cNvSpPr/>
          <p:nvPr/>
        </p:nvSpPr>
        <p:spPr>
          <a:xfrm>
            <a:off x="904615" y="5377862"/>
            <a:ext cx="1224136"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5A62C26C-0017-5394-0AE9-947883497020}"/>
              </a:ext>
            </a:extLst>
          </p:cNvPr>
          <p:cNvSpPr txBox="1"/>
          <p:nvPr/>
        </p:nvSpPr>
        <p:spPr>
          <a:xfrm>
            <a:off x="2351584" y="5373216"/>
            <a:ext cx="8784976" cy="461665"/>
          </a:xfrm>
          <a:prstGeom prst="rect">
            <a:avLst/>
          </a:prstGeom>
          <a:noFill/>
        </p:spPr>
        <p:txBody>
          <a:bodyPr wrap="square" rtlCol="0">
            <a:spAutoFit/>
          </a:bodyPr>
          <a:lstStyle/>
          <a:p>
            <a:r>
              <a:rPr lang="de-CH" sz="2400" b="1" dirty="0">
                <a:solidFill>
                  <a:schemeClr val="accent1">
                    <a:lumMod val="75000"/>
                  </a:schemeClr>
                </a:solidFill>
              </a:rPr>
              <a:t>Revision des Verwaltungsrechtspflegegesetzes notwendig!</a:t>
            </a:r>
          </a:p>
        </p:txBody>
      </p:sp>
    </p:spTree>
    <p:extLst>
      <p:ext uri="{BB962C8B-B14F-4D97-AF65-F5344CB8AC3E}">
        <p14:creationId xmlns:p14="http://schemas.microsoft.com/office/powerpoint/2010/main" val="296054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F24848B-8C0B-5409-01D4-408D5BEF7F78}"/>
              </a:ext>
            </a:extLst>
          </p:cNvPr>
          <p:cNvSpPr>
            <a:spLocks noGrp="1"/>
          </p:cNvSpPr>
          <p:nvPr>
            <p:ph idx="1"/>
            <p:custDataLst>
              <p:tags r:id="rId1"/>
            </p:custDataLst>
          </p:nvPr>
        </p:nvSpPr>
        <p:spPr>
          <a:xfrm>
            <a:off x="540000" y="2012655"/>
            <a:ext cx="11388648" cy="4296665"/>
          </a:xfrm>
        </p:spPr>
        <p:txBody>
          <a:bodyPr/>
          <a:lstStyle/>
          <a:p>
            <a:pPr marL="0" indent="0">
              <a:lnSpc>
                <a:spcPct val="100000"/>
              </a:lnSpc>
              <a:buNone/>
            </a:pPr>
            <a:r>
              <a:rPr lang="de-CH" sz="1800" dirty="0">
                <a:hlinkClick r:id="rId5"/>
              </a:rPr>
              <a:t>Nidwalden an Bund: E-ID her, bitte! (inside-it.ch)</a:t>
            </a:r>
            <a:endParaRPr lang="de-CH" sz="1800" dirty="0"/>
          </a:p>
          <a:p>
            <a:pPr marL="0" indent="0">
              <a:lnSpc>
                <a:spcPct val="100000"/>
              </a:lnSpc>
              <a:buNone/>
            </a:pPr>
            <a:endParaRPr lang="de-CH" sz="1800" dirty="0"/>
          </a:p>
          <a:p>
            <a:pPr marL="0" indent="0">
              <a:lnSpc>
                <a:spcPct val="100000"/>
              </a:lnSpc>
              <a:buNone/>
            </a:pPr>
            <a:endParaRPr lang="de-CH" sz="1800" dirty="0"/>
          </a:p>
        </p:txBody>
      </p:sp>
      <p:sp>
        <p:nvSpPr>
          <p:cNvPr id="3" name="Titel 2">
            <a:extLst>
              <a:ext uri="{FF2B5EF4-FFF2-40B4-BE49-F238E27FC236}">
                <a16:creationId xmlns:a16="http://schemas.microsoft.com/office/drawing/2014/main" id="{426F0CD4-93F8-65C6-C9BF-BB5AEC2DE743}"/>
              </a:ext>
            </a:extLst>
          </p:cNvPr>
          <p:cNvSpPr>
            <a:spLocks noGrp="1"/>
          </p:cNvSpPr>
          <p:nvPr>
            <p:ph type="title"/>
            <p:custDataLst>
              <p:tags r:id="rId2"/>
            </p:custDataLst>
          </p:nvPr>
        </p:nvSpPr>
        <p:spPr/>
        <p:txBody>
          <a:bodyPr/>
          <a:lstStyle/>
          <a:p>
            <a:r>
              <a:rPr lang="de-CH" dirty="0"/>
              <a:t>Auszug Inside-IT vom 24.09.2024</a:t>
            </a:r>
          </a:p>
        </p:txBody>
      </p:sp>
      <p:sp>
        <p:nvSpPr>
          <p:cNvPr id="4" name="Textplatzhalter 3">
            <a:extLst>
              <a:ext uri="{FF2B5EF4-FFF2-40B4-BE49-F238E27FC236}">
                <a16:creationId xmlns:a16="http://schemas.microsoft.com/office/drawing/2014/main" id="{D714A07D-033E-F63D-B09A-0ACDB235B859}"/>
              </a:ext>
            </a:extLst>
          </p:cNvPr>
          <p:cNvSpPr>
            <a:spLocks noGrp="1"/>
          </p:cNvSpPr>
          <p:nvPr>
            <p:ph type="body" sz="quarter" idx="11"/>
            <p:custDataLst>
              <p:tags r:id="rId3"/>
            </p:custDataLst>
          </p:nvPr>
        </p:nvSpPr>
        <p:spPr/>
        <p:txBody>
          <a:bodyPr/>
          <a:lstStyle/>
          <a:p>
            <a:endParaRPr lang="de-CH" dirty="0"/>
          </a:p>
        </p:txBody>
      </p:sp>
      <p:pic>
        <p:nvPicPr>
          <p:cNvPr id="16" name="Grafik 15">
            <a:extLst>
              <a:ext uri="{FF2B5EF4-FFF2-40B4-BE49-F238E27FC236}">
                <a16:creationId xmlns:a16="http://schemas.microsoft.com/office/drawing/2014/main" id="{560CA2AC-EEF8-5CF5-B44B-FCB927A03D5E}"/>
              </a:ext>
            </a:extLst>
          </p:cNvPr>
          <p:cNvPicPr>
            <a:picLocks noChangeAspect="1"/>
          </p:cNvPicPr>
          <p:nvPr/>
        </p:nvPicPr>
        <p:blipFill>
          <a:blip r:embed="rId6"/>
          <a:stretch>
            <a:fillRect/>
          </a:stretch>
        </p:blipFill>
        <p:spPr>
          <a:xfrm>
            <a:off x="534578" y="2492896"/>
            <a:ext cx="5437092" cy="3753104"/>
          </a:xfrm>
          <a:prstGeom prst="rect">
            <a:avLst/>
          </a:prstGeom>
        </p:spPr>
      </p:pic>
      <p:pic>
        <p:nvPicPr>
          <p:cNvPr id="18" name="Grafik 17">
            <a:extLst>
              <a:ext uri="{FF2B5EF4-FFF2-40B4-BE49-F238E27FC236}">
                <a16:creationId xmlns:a16="http://schemas.microsoft.com/office/drawing/2014/main" id="{BCA00D67-DF32-1DEC-23B2-926FEFDB9086}"/>
              </a:ext>
            </a:extLst>
          </p:cNvPr>
          <p:cNvPicPr>
            <a:picLocks noChangeAspect="1"/>
          </p:cNvPicPr>
          <p:nvPr/>
        </p:nvPicPr>
        <p:blipFill>
          <a:blip r:embed="rId7"/>
          <a:stretch>
            <a:fillRect/>
          </a:stretch>
        </p:blipFill>
        <p:spPr>
          <a:xfrm>
            <a:off x="6091913" y="2967157"/>
            <a:ext cx="5620087" cy="2478521"/>
          </a:xfrm>
          <a:prstGeom prst="rect">
            <a:avLst/>
          </a:prstGeom>
        </p:spPr>
      </p:pic>
    </p:spTree>
    <p:extLst>
      <p:ext uri="{BB962C8B-B14F-4D97-AF65-F5344CB8AC3E}">
        <p14:creationId xmlns:p14="http://schemas.microsoft.com/office/powerpoint/2010/main" val="78133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1E22FD-FD28-7C33-7191-9B8D2C1994EF}"/>
              </a:ext>
            </a:extLst>
          </p:cNvPr>
          <p:cNvSpPr>
            <a:spLocks noGrp="1"/>
          </p:cNvSpPr>
          <p:nvPr>
            <p:ph type="title"/>
            <p:custDataLst>
              <p:tags r:id="rId1"/>
            </p:custDataLst>
          </p:nvPr>
        </p:nvSpPr>
        <p:spPr/>
        <p:txBody>
          <a:bodyPr/>
          <a:lstStyle/>
          <a:p>
            <a:r>
              <a:rPr lang="de-CH" dirty="0"/>
              <a:t>Anwendbarkeit des elektronischen Rechtsverkehrs</a:t>
            </a:r>
          </a:p>
        </p:txBody>
      </p:sp>
      <p:sp>
        <p:nvSpPr>
          <p:cNvPr id="4" name="Textplatzhalter 3">
            <a:extLst>
              <a:ext uri="{FF2B5EF4-FFF2-40B4-BE49-F238E27FC236}">
                <a16:creationId xmlns:a16="http://schemas.microsoft.com/office/drawing/2014/main" id="{9C2006F2-5E7D-8B56-2B65-A244484E18D3}"/>
              </a:ext>
            </a:extLst>
          </p:cNvPr>
          <p:cNvSpPr>
            <a:spLocks noGrp="1"/>
          </p:cNvSpPr>
          <p:nvPr>
            <p:ph type="body" sz="quarter" idx="11"/>
            <p:custDataLst>
              <p:tags r:id="rId2"/>
            </p:custDataLst>
          </p:nvPr>
        </p:nvSpPr>
        <p:spPr/>
        <p:txBody>
          <a:bodyPr/>
          <a:lstStyle/>
          <a:p>
            <a:r>
              <a:rPr lang="de-CH" dirty="0"/>
              <a:t>Teilrevision Verwaltungsrechtspflegegesetz</a:t>
            </a:r>
          </a:p>
        </p:txBody>
      </p:sp>
      <p:sp>
        <p:nvSpPr>
          <p:cNvPr id="5" name="Rechteck 4">
            <a:extLst>
              <a:ext uri="{FF2B5EF4-FFF2-40B4-BE49-F238E27FC236}">
                <a16:creationId xmlns:a16="http://schemas.microsoft.com/office/drawing/2014/main" id="{BD45DF5A-4637-4217-9B33-C129E28ED045}"/>
              </a:ext>
            </a:extLst>
          </p:cNvPr>
          <p:cNvSpPr/>
          <p:nvPr>
            <p:custDataLst>
              <p:tags r:id="rId3"/>
            </p:custDataLst>
          </p:nvPr>
        </p:nvSpPr>
        <p:spPr>
          <a:xfrm>
            <a:off x="539999" y="2420888"/>
            <a:ext cx="11112001" cy="5457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de-CH" b="1" dirty="0"/>
              <a:t>Verwaltungsverfahren</a:t>
            </a:r>
          </a:p>
        </p:txBody>
      </p:sp>
      <p:sp>
        <p:nvSpPr>
          <p:cNvPr id="6" name="Rechteck 5">
            <a:extLst>
              <a:ext uri="{FF2B5EF4-FFF2-40B4-BE49-F238E27FC236}">
                <a16:creationId xmlns:a16="http://schemas.microsoft.com/office/drawing/2014/main" id="{A4B4B039-70A9-AA94-EF38-B0FCA157F26F}"/>
              </a:ext>
            </a:extLst>
          </p:cNvPr>
          <p:cNvSpPr/>
          <p:nvPr>
            <p:custDataLst>
              <p:tags r:id="rId4"/>
            </p:custDataLst>
          </p:nvPr>
        </p:nvSpPr>
        <p:spPr>
          <a:xfrm>
            <a:off x="547563" y="2958452"/>
            <a:ext cx="5568001" cy="1008112"/>
          </a:xfrm>
          <a:prstGeom prst="rect">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de-CH" b="1" dirty="0"/>
              <a:t>Elektronischer Rechtsverkehr </a:t>
            </a:r>
          </a:p>
        </p:txBody>
      </p:sp>
      <p:sp>
        <p:nvSpPr>
          <p:cNvPr id="7" name="Rechteck 6">
            <a:extLst>
              <a:ext uri="{FF2B5EF4-FFF2-40B4-BE49-F238E27FC236}">
                <a16:creationId xmlns:a16="http://schemas.microsoft.com/office/drawing/2014/main" id="{6011954A-E46C-8970-3D57-8AF60B2FDAD7}"/>
              </a:ext>
            </a:extLst>
          </p:cNvPr>
          <p:cNvSpPr/>
          <p:nvPr>
            <p:custDataLst>
              <p:tags r:id="rId5"/>
            </p:custDataLst>
          </p:nvPr>
        </p:nvSpPr>
        <p:spPr>
          <a:xfrm>
            <a:off x="6101537" y="2958586"/>
            <a:ext cx="5568001" cy="1008112"/>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de-CH" b="1" dirty="0">
                <a:solidFill>
                  <a:schemeClr val="tx1"/>
                </a:solidFill>
              </a:rPr>
              <a:t>Verfahren «auf Papier»</a:t>
            </a:r>
          </a:p>
        </p:txBody>
      </p:sp>
      <p:sp>
        <p:nvSpPr>
          <p:cNvPr id="8" name="Rechteck 7">
            <a:extLst>
              <a:ext uri="{FF2B5EF4-FFF2-40B4-BE49-F238E27FC236}">
                <a16:creationId xmlns:a16="http://schemas.microsoft.com/office/drawing/2014/main" id="{226EE78C-0D83-C740-7704-714070810DB1}"/>
              </a:ext>
            </a:extLst>
          </p:cNvPr>
          <p:cNvSpPr/>
          <p:nvPr>
            <p:custDataLst>
              <p:tags r:id="rId6"/>
            </p:custDataLst>
          </p:nvPr>
        </p:nvSpPr>
        <p:spPr>
          <a:xfrm>
            <a:off x="544086" y="3961930"/>
            <a:ext cx="2804537" cy="2347389"/>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b="1" dirty="0"/>
              <a:t>Pflicht zur Nutzung des elektronischen Übermittlungssystems:</a:t>
            </a:r>
          </a:p>
          <a:p>
            <a:pPr algn="ctr"/>
            <a:endParaRPr lang="de-CH" b="1" dirty="0"/>
          </a:p>
          <a:p>
            <a:pPr algn="ctr"/>
            <a:r>
              <a:rPr lang="de-CH" dirty="0"/>
              <a:t>- alle Behörden</a:t>
            </a:r>
          </a:p>
          <a:p>
            <a:pPr algn="ctr"/>
            <a:r>
              <a:rPr lang="de-CH" dirty="0"/>
              <a:t>- alle berufsmässigen Parteivertretungen</a:t>
            </a:r>
          </a:p>
        </p:txBody>
      </p:sp>
      <p:sp>
        <p:nvSpPr>
          <p:cNvPr id="9" name="Rechteck 8">
            <a:extLst>
              <a:ext uri="{FF2B5EF4-FFF2-40B4-BE49-F238E27FC236}">
                <a16:creationId xmlns:a16="http://schemas.microsoft.com/office/drawing/2014/main" id="{E9BB0FE0-1416-B7D4-88CC-A323F2C47A9C}"/>
              </a:ext>
            </a:extLst>
          </p:cNvPr>
          <p:cNvSpPr/>
          <p:nvPr>
            <p:custDataLst>
              <p:tags r:id="rId7"/>
            </p:custDataLst>
          </p:nvPr>
        </p:nvSpPr>
        <p:spPr>
          <a:xfrm>
            <a:off x="3348623" y="3961931"/>
            <a:ext cx="2741841" cy="2347388"/>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b="1" dirty="0"/>
              <a:t>Freiwillige Nutzung des elektronischen Übermittlungssystems:</a:t>
            </a:r>
          </a:p>
          <a:p>
            <a:pPr algn="ctr"/>
            <a:endParaRPr lang="de-CH" b="1" dirty="0"/>
          </a:p>
          <a:p>
            <a:pPr algn="ctr"/>
            <a:r>
              <a:rPr lang="de-CH" dirty="0"/>
              <a:t>- weitere Parteien </a:t>
            </a:r>
          </a:p>
          <a:p>
            <a:pPr algn="ctr"/>
            <a:endParaRPr lang="de-CH" dirty="0"/>
          </a:p>
          <a:p>
            <a:pPr algn="ctr"/>
            <a:endParaRPr lang="de-CH" dirty="0"/>
          </a:p>
        </p:txBody>
      </p:sp>
      <p:sp>
        <p:nvSpPr>
          <p:cNvPr id="10" name="Flussdiagramm: Verbinder 9">
            <a:extLst>
              <a:ext uri="{FF2B5EF4-FFF2-40B4-BE49-F238E27FC236}">
                <a16:creationId xmlns:a16="http://schemas.microsoft.com/office/drawing/2014/main" id="{D17E3F2E-D4E3-DB3C-047A-D2DECE6531A6}"/>
              </a:ext>
            </a:extLst>
          </p:cNvPr>
          <p:cNvSpPr/>
          <p:nvPr>
            <p:custDataLst>
              <p:tags r:id="rId8"/>
            </p:custDataLst>
          </p:nvPr>
        </p:nvSpPr>
        <p:spPr>
          <a:xfrm>
            <a:off x="5619071" y="2966656"/>
            <a:ext cx="1008112" cy="995142"/>
          </a:xfrm>
          <a:prstGeom prst="flowChartConnector">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rPr>
              <a:t>RR</a:t>
            </a:r>
          </a:p>
        </p:txBody>
      </p:sp>
    </p:spTree>
    <p:extLst>
      <p:ext uri="{BB962C8B-B14F-4D97-AF65-F5344CB8AC3E}">
        <p14:creationId xmlns:p14="http://schemas.microsoft.com/office/powerpoint/2010/main" val="23775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49902F-D8B7-0002-D4CD-4881A3B8E7DD}"/>
              </a:ext>
            </a:extLst>
          </p:cNvPr>
          <p:cNvSpPr>
            <a:spLocks noGrp="1"/>
          </p:cNvSpPr>
          <p:nvPr>
            <p:ph type="title"/>
            <p:custDataLst>
              <p:tags r:id="rId1"/>
            </p:custDataLst>
          </p:nvPr>
        </p:nvSpPr>
        <p:spPr/>
        <p:txBody>
          <a:bodyPr/>
          <a:lstStyle/>
          <a:p>
            <a:r>
              <a:rPr lang="de-CH" dirty="0"/>
              <a:t>Grundkonzeption</a:t>
            </a:r>
          </a:p>
        </p:txBody>
      </p:sp>
      <p:sp>
        <p:nvSpPr>
          <p:cNvPr id="4" name="Textplatzhalter 3">
            <a:extLst>
              <a:ext uri="{FF2B5EF4-FFF2-40B4-BE49-F238E27FC236}">
                <a16:creationId xmlns:a16="http://schemas.microsoft.com/office/drawing/2014/main" id="{3B9FE45F-73F0-C8A5-4640-9837666FC9FD}"/>
              </a:ext>
            </a:extLst>
          </p:cNvPr>
          <p:cNvSpPr>
            <a:spLocks noGrp="1"/>
          </p:cNvSpPr>
          <p:nvPr>
            <p:ph type="body" sz="quarter" idx="11"/>
            <p:custDataLst>
              <p:tags r:id="rId2"/>
            </p:custDataLst>
          </p:nvPr>
        </p:nvSpPr>
        <p:spPr/>
        <p:txBody>
          <a:bodyPr/>
          <a:lstStyle/>
          <a:p>
            <a:r>
              <a:rPr lang="de-CH" dirty="0"/>
              <a:t>Teilrevision Verwaltungsrechtspflegegesetz</a:t>
            </a:r>
          </a:p>
        </p:txBody>
      </p:sp>
      <p:sp>
        <p:nvSpPr>
          <p:cNvPr id="5" name="Rechteck 4">
            <a:extLst>
              <a:ext uri="{FF2B5EF4-FFF2-40B4-BE49-F238E27FC236}">
                <a16:creationId xmlns:a16="http://schemas.microsoft.com/office/drawing/2014/main" id="{54B4A646-2479-26E5-3522-E315E716F5B2}"/>
              </a:ext>
            </a:extLst>
          </p:cNvPr>
          <p:cNvSpPr/>
          <p:nvPr>
            <p:custDataLst>
              <p:tags r:id="rId3"/>
            </p:custDataLst>
          </p:nvPr>
        </p:nvSpPr>
        <p:spPr>
          <a:xfrm>
            <a:off x="983432" y="2276872"/>
            <a:ext cx="10153128" cy="201622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b="1" dirty="0">
                <a:solidFill>
                  <a:schemeClr val="tx1"/>
                </a:solidFill>
              </a:rPr>
              <a:t>E-</a:t>
            </a:r>
            <a:r>
              <a:rPr lang="de-CH" b="1" dirty="0" err="1">
                <a:solidFill>
                  <a:schemeClr val="tx1"/>
                </a:solidFill>
              </a:rPr>
              <a:t>Gov</a:t>
            </a:r>
            <a:r>
              <a:rPr lang="de-CH" b="1" dirty="0">
                <a:solidFill>
                  <a:schemeClr val="tx1"/>
                </a:solidFill>
              </a:rPr>
              <a:t>-Portal</a:t>
            </a:r>
          </a:p>
        </p:txBody>
      </p:sp>
      <p:sp>
        <p:nvSpPr>
          <p:cNvPr id="6" name="Rechteck 5">
            <a:extLst>
              <a:ext uri="{FF2B5EF4-FFF2-40B4-BE49-F238E27FC236}">
                <a16:creationId xmlns:a16="http://schemas.microsoft.com/office/drawing/2014/main" id="{8712292F-7D07-E3FD-4E2A-FDCAD0A1C016}"/>
              </a:ext>
            </a:extLst>
          </p:cNvPr>
          <p:cNvSpPr/>
          <p:nvPr>
            <p:custDataLst>
              <p:tags r:id="rId4"/>
            </p:custDataLst>
          </p:nvPr>
        </p:nvSpPr>
        <p:spPr>
          <a:xfrm>
            <a:off x="2376824" y="2852936"/>
            <a:ext cx="1944216" cy="1008112"/>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rPr>
              <a:t>Steuerportal</a:t>
            </a:r>
          </a:p>
        </p:txBody>
      </p:sp>
      <p:sp>
        <p:nvSpPr>
          <p:cNvPr id="7" name="Rechteck 6">
            <a:extLst>
              <a:ext uri="{FF2B5EF4-FFF2-40B4-BE49-F238E27FC236}">
                <a16:creationId xmlns:a16="http://schemas.microsoft.com/office/drawing/2014/main" id="{64421A98-71FE-57FE-8DD8-06F56B6A5F53}"/>
              </a:ext>
            </a:extLst>
          </p:cNvPr>
          <p:cNvSpPr/>
          <p:nvPr>
            <p:custDataLst>
              <p:tags r:id="rId5"/>
            </p:custDataLst>
          </p:nvPr>
        </p:nvSpPr>
        <p:spPr>
          <a:xfrm>
            <a:off x="4992496" y="2852936"/>
            <a:ext cx="1944216" cy="1008112"/>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rPr>
              <a:t>Baugesuchs-portal</a:t>
            </a:r>
          </a:p>
        </p:txBody>
      </p:sp>
      <p:sp>
        <p:nvSpPr>
          <p:cNvPr id="8" name="Rechteck 7">
            <a:extLst>
              <a:ext uri="{FF2B5EF4-FFF2-40B4-BE49-F238E27FC236}">
                <a16:creationId xmlns:a16="http://schemas.microsoft.com/office/drawing/2014/main" id="{D42E224D-B37D-1834-FF63-83962300E6E0}"/>
              </a:ext>
            </a:extLst>
          </p:cNvPr>
          <p:cNvSpPr/>
          <p:nvPr>
            <p:custDataLst>
              <p:tags r:id="rId6"/>
            </p:custDataLst>
          </p:nvPr>
        </p:nvSpPr>
        <p:spPr>
          <a:xfrm>
            <a:off x="7608168" y="2852936"/>
            <a:ext cx="1944216" cy="1008112"/>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rPr>
              <a:t>…</a:t>
            </a:r>
          </a:p>
        </p:txBody>
      </p:sp>
      <p:sp>
        <p:nvSpPr>
          <p:cNvPr id="9" name="Rechteck 8">
            <a:extLst>
              <a:ext uri="{FF2B5EF4-FFF2-40B4-BE49-F238E27FC236}">
                <a16:creationId xmlns:a16="http://schemas.microsoft.com/office/drawing/2014/main" id="{5E00A13B-1245-C77C-5A70-7E625011E534}"/>
              </a:ext>
            </a:extLst>
          </p:cNvPr>
          <p:cNvSpPr/>
          <p:nvPr>
            <p:custDataLst>
              <p:tags r:id="rId7"/>
            </p:custDataLst>
          </p:nvPr>
        </p:nvSpPr>
        <p:spPr>
          <a:xfrm>
            <a:off x="983432" y="4437112"/>
            <a:ext cx="10153128" cy="158417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de-CH" b="1" dirty="0">
                <a:solidFill>
                  <a:schemeClr val="tx1"/>
                </a:solidFill>
              </a:rPr>
              <a:t>Fachanwendungen</a:t>
            </a:r>
          </a:p>
        </p:txBody>
      </p:sp>
    </p:spTree>
    <p:extLst>
      <p:ext uri="{BB962C8B-B14F-4D97-AF65-F5344CB8AC3E}">
        <p14:creationId xmlns:p14="http://schemas.microsoft.com/office/powerpoint/2010/main" val="26264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br>
              <a:rPr lang="de-CH" dirty="0"/>
            </a:br>
            <a:r>
              <a:rPr lang="de-CH" dirty="0">
                <a:solidFill>
                  <a:srgbClr val="0070C0"/>
                </a:solidFill>
              </a:rPr>
              <a:t>f) Volksinitiative «Für eine soziale Klimapolitik – steuerlich gerecht finanziert»</a:t>
            </a:r>
            <a:br>
              <a:rPr lang="de-CH" dirty="0">
                <a:solidFill>
                  <a:srgbClr val="0070C0"/>
                </a:solidFill>
              </a:rPr>
            </a:br>
            <a:endParaRPr lang="de-CH" dirty="0">
              <a:solidFill>
                <a:srgbClr val="0070C0"/>
              </a:solidFill>
            </a:endParaRP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Um was geht es: </a:t>
            </a:r>
          </a:p>
          <a:p>
            <a:pPr lvl="1" eaLnBrk="1" hangingPunct="1"/>
            <a:r>
              <a:rPr lang="de-CH" altLang="de-DE" sz="2000" dirty="0">
                <a:sym typeface="Wingdings" panose="05000000000000000000" pitchFamily="2" charset="2"/>
              </a:rPr>
              <a:t>Volksinitiative der JUSO</a:t>
            </a:r>
          </a:p>
          <a:p>
            <a:pPr lvl="1" eaLnBrk="1" hangingPunct="1"/>
            <a:r>
              <a:rPr lang="de-CH" altLang="de-DE" sz="2000" dirty="0">
                <a:sym typeface="Wingdings" panose="05000000000000000000" pitchFamily="2" charset="2"/>
              </a:rPr>
              <a:t>Bezweckt die Einführung einer Bundessteuer von 50% auf Nachlässe von über 50 Mio. Franken</a:t>
            </a:r>
          </a:p>
          <a:p>
            <a:pPr lvl="1" eaLnBrk="1" hangingPunct="1"/>
            <a:r>
              <a:rPr lang="de-CH" altLang="de-DE" sz="2000" dirty="0">
                <a:sym typeface="Wingdings" panose="05000000000000000000" pitchFamily="2" charset="2"/>
              </a:rPr>
              <a:t>Ertrag würde zu zwei Dritteln auf den Bund und zu einem Drittel auf die Kantone aufgeteilt</a:t>
            </a:r>
          </a:p>
          <a:p>
            <a:pPr lvl="1" eaLnBrk="1" hangingPunct="1"/>
            <a:r>
              <a:rPr lang="de-CH" altLang="de-DE" sz="2000" dirty="0">
                <a:sym typeface="Wingdings" panose="05000000000000000000" pitchFamily="2" charset="2"/>
              </a:rPr>
              <a:t>Er soll zur sozial gerechten Bekämpfung der Klimakrise sowie für den dafür notwendigen Umbau der Gesamtwirtschaft verwendet werden</a:t>
            </a:r>
          </a:p>
          <a:p>
            <a:pPr lvl="1" eaLnBrk="1" hangingPunct="1"/>
            <a:endParaRPr lang="de-CH" altLang="de-DE" sz="2000" dirty="0">
              <a:sym typeface="Wingdings" panose="05000000000000000000" pitchFamily="2" charset="2"/>
            </a:endParaRPr>
          </a:p>
          <a:p>
            <a:pPr marL="0" indent="0" eaLnBrk="1" hangingPunct="1">
              <a:buNone/>
            </a:pPr>
            <a:r>
              <a:rPr lang="de-CH" altLang="de-DE" sz="2000" dirty="0">
                <a:sym typeface="Wingdings" panose="05000000000000000000" pitchFamily="2" charset="2"/>
              </a:rPr>
              <a:t>Stellungnahme Bundesrat vom 21.08.2024</a:t>
            </a:r>
          </a:p>
          <a:p>
            <a:pPr lvl="1" eaLnBrk="1" hangingPunct="1"/>
            <a:r>
              <a:rPr lang="de-CH" altLang="de-DE" sz="2000" dirty="0">
                <a:sym typeface="Wingdings" panose="05000000000000000000" pitchFamily="2" charset="2"/>
              </a:rPr>
              <a:t>BR lehnt diese aus zahlreichen Gründen ab</a:t>
            </a:r>
          </a:p>
          <a:p>
            <a:pPr lvl="1" eaLnBrk="1" hangingPunct="1"/>
            <a:r>
              <a:rPr lang="de-CH" altLang="de-DE" sz="2000" dirty="0">
                <a:sym typeface="Wingdings" panose="05000000000000000000" pitchFamily="2" charset="2"/>
              </a:rPr>
              <a:t>Gefährdet die Attraktivität des Standortes Schweiz und damit die heutigen Steuereinnahmen</a:t>
            </a:r>
          </a:p>
          <a:p>
            <a:pPr lvl="1" eaLnBrk="1" hangingPunct="1"/>
            <a:r>
              <a:rPr lang="de-CH" altLang="de-DE" sz="2000" dirty="0">
                <a:sym typeface="Wingdings" panose="05000000000000000000" pitchFamily="2" charset="2"/>
              </a:rPr>
              <a:t>Verlangte rückwirkende Besteuerung von Nachlässen und Schenkungen staatspolitisch höchst problematisch</a:t>
            </a:r>
          </a:p>
          <a:p>
            <a:pPr lvl="1" eaLnBrk="1" hangingPunct="1"/>
            <a:r>
              <a:rPr lang="de-CH" altLang="de-DE" sz="2000" dirty="0">
                <a:sym typeface="Wingdings" panose="05000000000000000000" pitchFamily="2" charset="2"/>
              </a:rPr>
              <a:t>Grundlegende Verfassungsprinzipien werden in der Initiative nicht respektiert</a:t>
            </a:r>
          </a:p>
          <a:p>
            <a:pPr lvl="1" eaLnBrk="1" hangingPunct="1"/>
            <a:endParaRPr lang="de-CH" altLang="de-DE" sz="2000" dirty="0">
              <a:sym typeface="Wingdings" panose="05000000000000000000" pitchFamily="2" charset="2"/>
            </a:endParaRPr>
          </a:p>
        </p:txBody>
      </p:sp>
    </p:spTree>
    <p:extLst>
      <p:ext uri="{BB962C8B-B14F-4D97-AF65-F5344CB8AC3E}">
        <p14:creationId xmlns:p14="http://schemas.microsoft.com/office/powerpoint/2010/main" val="401832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br>
              <a:rPr lang="de-CH" dirty="0"/>
            </a:br>
            <a:r>
              <a:rPr lang="de-CH" dirty="0">
                <a:solidFill>
                  <a:srgbClr val="0070C0"/>
                </a:solidFill>
              </a:rPr>
              <a:t>f) Volksinitiative «Für eine soziale Klimapolitik – steuerlich gerecht finanziert»</a:t>
            </a:r>
            <a:br>
              <a:rPr lang="de-CH" dirty="0">
                <a:solidFill>
                  <a:srgbClr val="0070C0"/>
                </a:solidFill>
              </a:rPr>
            </a:br>
            <a:endParaRPr lang="de-CH" dirty="0">
              <a:solidFill>
                <a:srgbClr val="0070C0"/>
              </a:solidFill>
            </a:endParaRP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Was heisst das für Nidwalden? </a:t>
            </a:r>
          </a:p>
          <a:p>
            <a:pPr lvl="1" eaLnBrk="1" hangingPunct="1"/>
            <a:r>
              <a:rPr lang="de-CH" altLang="de-DE" sz="2000" dirty="0">
                <a:sym typeface="Wingdings" panose="05000000000000000000" pitchFamily="2" charset="2"/>
              </a:rPr>
              <a:t>NW hat einen grossen Anteil an vermögenden Personen</a:t>
            </a:r>
          </a:p>
          <a:p>
            <a:pPr lvl="1" eaLnBrk="1" hangingPunct="1"/>
            <a:r>
              <a:rPr lang="de-CH" altLang="de-DE" sz="2000" dirty="0">
                <a:sym typeface="Wingdings" panose="05000000000000000000" pitchFamily="2" charset="2"/>
              </a:rPr>
              <a:t>Interpellation von LR Dominik Steiner und LR Roland Käslin im August 2024 eingereicht</a:t>
            </a:r>
            <a:br>
              <a:rPr lang="de-CH" altLang="de-DE" sz="2000" dirty="0">
                <a:sym typeface="Wingdings" panose="05000000000000000000" pitchFamily="2" charset="2"/>
              </a:rPr>
            </a:br>
            <a:r>
              <a:rPr lang="de-CH" altLang="de-DE" sz="2000" dirty="0">
                <a:sym typeface="Wingdings" panose="05000000000000000000" pitchFamily="2" charset="2"/>
              </a:rPr>
              <a:t>(u.a. Wie viele betroffen? Welche Steuerbeiträge? Auswirkungen bei Wegfall auf Steuereinheiten? Auswirkungen innerkantonaler Finanzausgleich? Rückwirkung? Rechtsunsicherheit?)</a:t>
            </a:r>
          </a:p>
          <a:p>
            <a:pPr lvl="1" eaLnBrk="1" hangingPunct="1"/>
            <a:r>
              <a:rPr lang="de-CH" altLang="de-DE" sz="2000" dirty="0">
                <a:sym typeface="Wingdings" panose="05000000000000000000" pitchFamily="2" charset="2"/>
              </a:rPr>
              <a:t>FDK berät dies an seiner Konferenz vom 27. September 2024</a:t>
            </a:r>
          </a:p>
          <a:p>
            <a:pPr lvl="1" eaLnBrk="1" hangingPunct="1"/>
            <a:r>
              <a:rPr lang="de-CH" altLang="de-DE" sz="2000" dirty="0">
                <a:sym typeface="Wingdings" panose="05000000000000000000" pitchFamily="2" charset="2"/>
              </a:rPr>
              <a:t>Botschaft Bundesrat spätestens anfangs Februar 2025</a:t>
            </a:r>
          </a:p>
          <a:p>
            <a:pPr lvl="1" eaLnBrk="1" hangingPunct="1"/>
            <a:r>
              <a:rPr lang="de-CH" altLang="de-DE" sz="2000" dirty="0">
                <a:sym typeface="Wingdings" panose="05000000000000000000" pitchFamily="2" charset="2"/>
              </a:rPr>
              <a:t>&gt;&gt; Finanzielle Bedeutung sehr hoch</a:t>
            </a:r>
          </a:p>
          <a:p>
            <a:pPr lvl="1" eaLnBrk="1" hangingPunct="1"/>
            <a:r>
              <a:rPr lang="de-CH" altLang="de-DE" sz="2000" dirty="0">
                <a:sym typeface="Wingdings" panose="05000000000000000000" pitchFamily="2" charset="2"/>
              </a:rPr>
              <a:t>&gt;&gt; wirtschaftlicher Schaden bereits durch die Verunsicherung angerichtet</a:t>
            </a:r>
          </a:p>
        </p:txBody>
      </p:sp>
    </p:spTree>
    <p:extLst>
      <p:ext uri="{BB962C8B-B14F-4D97-AF65-F5344CB8AC3E}">
        <p14:creationId xmlns:p14="http://schemas.microsoft.com/office/powerpoint/2010/main" val="31710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B050"/>
                </a:solidFill>
              </a:rPr>
              <a:t>a) Kurze Erklärung von IKS</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a:buNone/>
            </a:pPr>
            <a:r>
              <a:rPr lang="de-CH" sz="1600" b="1" i="0" dirty="0">
                <a:effectLst/>
                <a:latin typeface="Proxima Nova"/>
              </a:rPr>
              <a:t>Internes Kontrollsystem (IKS) </a:t>
            </a:r>
            <a:r>
              <a:rPr lang="de-CH" sz="1600" i="0" dirty="0">
                <a:effectLst/>
                <a:latin typeface="Proxima Nova"/>
              </a:rPr>
              <a:t>(Quelle Homepage BDO Schweiz)</a:t>
            </a:r>
          </a:p>
          <a:p>
            <a:pPr marL="0" indent="0" eaLnBrk="1" hangingPunct="1">
              <a:buNone/>
            </a:pPr>
            <a:endParaRPr lang="de-CH" altLang="de-DE" sz="2000" dirty="0">
              <a:sym typeface="Wingdings" panose="05000000000000000000" pitchFamily="2" charset="2"/>
            </a:endParaRPr>
          </a:p>
          <a:p>
            <a:pPr marL="0" indent="0" algn="l">
              <a:buNone/>
            </a:pPr>
            <a:r>
              <a:rPr lang="de-CH" sz="1800" b="0" i="0" dirty="0">
                <a:solidFill>
                  <a:srgbClr val="333333"/>
                </a:solidFill>
                <a:effectLst/>
              </a:rPr>
              <a:t>Unter IKS versteht man die Gesamtheit der internen Kontrollmassnahmen, die zur Überwachung wichtiger betrieblicher Abläufe im Unternehmen beitragen. Im Vordergrund stehen dabei die Erreichung der Unternehmensziele, die Gewährleistung sicherer Prozesse sowie die Aufdeckung oder Verhinderung von Fehlern und Unregelmässigkeiten.</a:t>
            </a:r>
          </a:p>
          <a:p>
            <a:pPr marL="0" indent="0" algn="l">
              <a:buNone/>
            </a:pPr>
            <a:endParaRPr lang="de-CH" sz="1800" b="0" i="0" dirty="0">
              <a:solidFill>
                <a:srgbClr val="333333"/>
              </a:solidFill>
              <a:effectLst/>
            </a:endParaRPr>
          </a:p>
          <a:p>
            <a:pPr marL="0" indent="0" algn="l">
              <a:buNone/>
            </a:pPr>
            <a:r>
              <a:rPr lang="de-CH" sz="1800" b="0" i="0" dirty="0">
                <a:solidFill>
                  <a:srgbClr val="333333"/>
                </a:solidFill>
                <a:effectLst/>
              </a:rPr>
              <a:t>Grosse Unternehmen verfügen in der Regel über ein gut ausgebautes IKS. Das Revisionsrecht verlangt, dass bei Publikumsgesellschaften und volkswirtschaftlich bedeutenden Unternehmen die Existenz des Internen Kontrollsystems (IKS) durch die Revisionsstelle geprüft und bestätigt wird. Dabei gilt der Grundsatz, dass das IKS den spezifischen Gegebenheiten des Unternehmens angepasst sein muss. Als Mindestanforderung muss die Unternehmensleitung sicherstellen, dass diejenigen Prozesse dokumentiert und im Unternehmen umgesetzt sind, die letztlich in die finanzielle Berichterstattung einfliessen.</a:t>
            </a:r>
          </a:p>
          <a:p>
            <a:pPr marL="216000" lvl="1" indent="0">
              <a:buNone/>
            </a:pPr>
            <a:endParaRPr lang="de-CH" altLang="de-DE" sz="1800" dirty="0">
              <a:sym typeface="Wingdings" panose="05000000000000000000" pitchFamily="2" charset="2"/>
            </a:endParaRPr>
          </a:p>
          <a:p>
            <a:endParaRPr lang="de-CH" dirty="0"/>
          </a:p>
        </p:txBody>
      </p:sp>
    </p:spTree>
    <p:extLst>
      <p:ext uri="{BB962C8B-B14F-4D97-AF65-F5344CB8AC3E}">
        <p14:creationId xmlns:p14="http://schemas.microsoft.com/office/powerpoint/2010/main" val="400371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EA5B302-768A-D2F4-5123-BAAB268EB34F}"/>
              </a:ext>
            </a:extLst>
          </p:cNvPr>
          <p:cNvSpPr>
            <a:spLocks noGrp="1"/>
          </p:cNvSpPr>
          <p:nvPr>
            <p:ph idx="1"/>
          </p:nvPr>
        </p:nvSpPr>
        <p:spPr/>
        <p:txBody>
          <a:bodyPr/>
          <a:lstStyle/>
          <a:p>
            <a:pPr marL="457200" indent="-457200">
              <a:spcBef>
                <a:spcPts val="600"/>
              </a:spcBef>
              <a:buFont typeface="+mj-lt"/>
              <a:buAutoNum type="arabicPeriod"/>
            </a:pPr>
            <a:r>
              <a:rPr lang="de-CH" dirty="0"/>
              <a:t>Begrüssung</a:t>
            </a:r>
          </a:p>
          <a:p>
            <a:pPr marL="457200" indent="-457200">
              <a:spcBef>
                <a:spcPts val="600"/>
              </a:spcBef>
              <a:buFont typeface="+mj-lt"/>
              <a:buAutoNum type="arabicPeriod"/>
            </a:pPr>
            <a:r>
              <a:rPr lang="de-CH" dirty="0"/>
              <a:t>Vorstellen Ablauf Modul 3</a:t>
            </a:r>
          </a:p>
          <a:p>
            <a:pPr marL="457200" indent="-457200">
              <a:spcBef>
                <a:spcPts val="600"/>
              </a:spcBef>
              <a:buFont typeface="+mj-lt"/>
              <a:buAutoNum type="arabicPeriod"/>
            </a:pPr>
            <a:r>
              <a:rPr lang="de-CH" dirty="0"/>
              <a:t>Kurzinfos Finanzdirektion (10’)</a:t>
            </a:r>
            <a:br>
              <a:rPr lang="de-CH" dirty="0"/>
            </a:br>
            <a:r>
              <a:rPr lang="de-CH" dirty="0"/>
              <a:t>a) 	Budget / Finanzpläne Kanton</a:t>
            </a:r>
            <a:br>
              <a:rPr lang="de-CH" dirty="0"/>
            </a:br>
            <a:r>
              <a:rPr lang="de-CH" dirty="0"/>
              <a:t>b) 	Aufgabenüberprüfung Kanton</a:t>
            </a:r>
            <a:br>
              <a:rPr lang="de-CH" dirty="0"/>
            </a:br>
            <a:r>
              <a:rPr lang="de-CH" dirty="0"/>
              <a:t>c) 	Teilrevision Finanzausgleich (sistiert)</a:t>
            </a:r>
            <a:br>
              <a:rPr lang="de-CH" dirty="0"/>
            </a:br>
            <a:r>
              <a:rPr lang="de-CH" dirty="0"/>
              <a:t>d) 	Vernehmlassung StG-Revision</a:t>
            </a:r>
            <a:br>
              <a:rPr lang="de-CH" dirty="0"/>
            </a:br>
            <a:r>
              <a:rPr lang="de-CH" dirty="0"/>
              <a:t>e) 	Vernehmlassung VRG-Revision</a:t>
            </a:r>
            <a:br>
              <a:rPr lang="de-CH" dirty="0"/>
            </a:br>
            <a:r>
              <a:rPr lang="de-CH" dirty="0"/>
              <a:t>f)	Volksinitiative «Für eine soziale Klimapolitik – steuerlich gerecht finanziert»</a:t>
            </a:r>
          </a:p>
          <a:p>
            <a:pPr marL="457200" indent="-457200">
              <a:spcBef>
                <a:spcPts val="600"/>
              </a:spcBef>
              <a:buFont typeface="+mj-lt"/>
              <a:buAutoNum type="arabicPeriod"/>
            </a:pPr>
            <a:r>
              <a:rPr lang="de-CH" dirty="0"/>
              <a:t>Internes Kontrollsystem IKS (20’)</a:t>
            </a:r>
            <a:br>
              <a:rPr lang="de-CH" dirty="0"/>
            </a:br>
            <a:r>
              <a:rPr lang="de-CH" dirty="0"/>
              <a:t>a)	Kurze Erklärung von IKS</a:t>
            </a:r>
            <a:br>
              <a:rPr lang="de-CH" dirty="0"/>
            </a:br>
            <a:r>
              <a:rPr lang="de-CH" dirty="0"/>
              <a:t>b) 	Gesetzliche Grundlagen von Kanton und Gemeinden</a:t>
            </a:r>
            <a:br>
              <a:rPr lang="de-CH" dirty="0"/>
            </a:br>
            <a:r>
              <a:rPr lang="de-CH" dirty="0"/>
              <a:t>c)	Vorstellung IKS-Tool Kanton</a:t>
            </a:r>
          </a:p>
          <a:p>
            <a:endParaRPr lang="de-CH" dirty="0"/>
          </a:p>
          <a:p>
            <a:endParaRPr lang="de-CH" dirty="0"/>
          </a:p>
        </p:txBody>
      </p:sp>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Ablauf</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Tree>
    <p:extLst>
      <p:ext uri="{BB962C8B-B14F-4D97-AF65-F5344CB8AC3E}">
        <p14:creationId xmlns:p14="http://schemas.microsoft.com/office/powerpoint/2010/main" val="346955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B050"/>
                </a:solidFill>
              </a:rPr>
              <a:t>a) Kurze Erklärung von IKS</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Allgemein</a:t>
            </a:r>
          </a:p>
          <a:p>
            <a:pPr lvl="1" eaLnBrk="1" hangingPunct="1"/>
            <a:r>
              <a:rPr lang="de-CH" altLang="de-DE" sz="2000" dirty="0">
                <a:sym typeface="Wingdings" panose="05000000000000000000" pitchFamily="2" charset="2"/>
              </a:rPr>
              <a:t>IKS = Internes Kontrollsystem</a:t>
            </a:r>
          </a:p>
          <a:p>
            <a:pPr lvl="1" eaLnBrk="1" hangingPunct="1"/>
            <a:r>
              <a:rPr lang="de-CH" altLang="de-DE" sz="2000" dirty="0">
                <a:sym typeface="Wingdings" panose="05000000000000000000" pitchFamily="2" charset="2"/>
              </a:rPr>
              <a:t>Bestandteil im Musterfinanzhaushaltgesetz nach HRM2</a:t>
            </a:r>
          </a:p>
          <a:p>
            <a:pPr lvl="1" eaLnBrk="1" hangingPunct="1"/>
            <a:r>
              <a:rPr lang="de-CH" altLang="de-DE" sz="2000" dirty="0">
                <a:sym typeface="Wingdings" panose="05000000000000000000" pitchFamily="2" charset="2"/>
              </a:rPr>
              <a:t>Kanton und Gemeinden haben die Artikel zum internen Kontrollsystem seit 1. Januar 2010 im Gesetz</a:t>
            </a:r>
          </a:p>
          <a:p>
            <a:pPr lvl="1"/>
            <a:r>
              <a:rPr lang="de-CH" altLang="de-DE" sz="2000" dirty="0">
                <a:sym typeface="Wingdings" panose="05000000000000000000" pitchFamily="2" charset="2"/>
              </a:rPr>
              <a:t>Der Regierungsrat hat die IKS-Verordnung auf den 1. Januar 2021 in Kraft gesetzt</a:t>
            </a:r>
          </a:p>
          <a:p>
            <a:pPr lvl="1"/>
            <a:r>
              <a:rPr lang="de-CH" altLang="de-DE" sz="2000" dirty="0">
                <a:sym typeface="Wingdings" panose="05000000000000000000" pitchFamily="2" charset="2"/>
              </a:rPr>
              <a:t>Finanzkontrolle prüft das IKS in den kantonalen Verwaltungseinheiten (Nachvollziehbarkeit und Wirksamkeit)</a:t>
            </a:r>
          </a:p>
          <a:p>
            <a:pPr lvl="1"/>
            <a:r>
              <a:rPr lang="de-CH" altLang="de-DE" sz="2000" dirty="0">
                <a:sym typeface="Wingdings" panose="05000000000000000000" pitchFamily="2" charset="2"/>
              </a:rPr>
              <a:t>Kanton macht den Gemeinden keine Vorschriften zum IKS</a:t>
            </a:r>
          </a:p>
          <a:p>
            <a:pPr lvl="1" eaLnBrk="1" hangingPunct="1"/>
            <a:endParaRPr lang="de-CH" altLang="de-DE" sz="2000" dirty="0">
              <a:sym typeface="Wingdings" panose="05000000000000000000" pitchFamily="2" charset="2"/>
            </a:endParaRPr>
          </a:p>
          <a:p>
            <a:pPr marL="0" lvl="1" indent="0">
              <a:buNone/>
            </a:pPr>
            <a:r>
              <a:rPr lang="de-CH" sz="2000" dirty="0">
                <a:sym typeface="Wingdings" panose="05000000000000000000" pitchFamily="2" charset="2"/>
              </a:rPr>
              <a:t>Wichtig</a:t>
            </a:r>
            <a:endParaRPr lang="de-CH" sz="2000" dirty="0"/>
          </a:p>
          <a:p>
            <a:pPr lvl="1"/>
            <a:r>
              <a:rPr lang="de-CH" sz="2000" dirty="0"/>
              <a:t>Es gibt kein allgemeingültiges IKS-Konzept, das sich für alle Unternehmen gleichermaßen anwenden liesse. Abhängig von Größe, Branche und Rechtsform des Unternehmens muss ein individuelles IKS entwickelt werden.</a:t>
            </a:r>
          </a:p>
          <a:p>
            <a:pPr lvl="1"/>
            <a:endParaRPr lang="de-CH" altLang="de-DE" sz="2000" dirty="0">
              <a:sym typeface="Wingdings" panose="05000000000000000000" pitchFamily="2" charset="2"/>
            </a:endParaRPr>
          </a:p>
          <a:p>
            <a:endParaRPr lang="de-CH" dirty="0"/>
          </a:p>
        </p:txBody>
      </p:sp>
    </p:spTree>
    <p:extLst>
      <p:ext uri="{BB962C8B-B14F-4D97-AF65-F5344CB8AC3E}">
        <p14:creationId xmlns:p14="http://schemas.microsoft.com/office/powerpoint/2010/main" val="62767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70C0"/>
                </a:solidFill>
              </a:rPr>
              <a:t>b) Gesetzliche Grundlagen von Kanton und Gemeinden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a:spcAft>
                <a:spcPts val="600"/>
              </a:spcAft>
              <a:buNone/>
            </a:pPr>
            <a:r>
              <a:rPr lang="de-CH" altLang="de-DE" sz="1800" u="sng" dirty="0">
                <a:sym typeface="Wingdings" panose="05000000000000000000" pitchFamily="2" charset="2"/>
              </a:rPr>
              <a:t>NG 171.2 Gesetz über den Finanzhaushalt der Gemeinden (GemFHG)</a:t>
            </a:r>
            <a:endParaRPr lang="de-CH" sz="2000" u="sng" dirty="0"/>
          </a:p>
          <a:p>
            <a:pPr marL="0" indent="0" algn="l">
              <a:buNone/>
            </a:pPr>
            <a:r>
              <a:rPr lang="de-CH" sz="1800" b="1" i="1" dirty="0">
                <a:solidFill>
                  <a:srgbClr val="333333"/>
                </a:solidFill>
                <a:effectLst/>
                <a:latin typeface="Arial Unicode MS" panose="020B0604020202020204" pitchFamily="34" charset="-128"/>
                <a:ea typeface="Arial Unicode MS" panose="020B0604020202020204" pitchFamily="34" charset="-128"/>
              </a:rPr>
              <a:t>5.4</a:t>
            </a:r>
            <a:r>
              <a:rPr lang="de-CH" sz="1800" b="0" i="0" dirty="0">
                <a:solidFill>
                  <a:srgbClr val="333333"/>
                </a:solidFill>
                <a:effectLst/>
                <a:latin typeface="Arial Unicode MS" panose="020B0604020202020204" pitchFamily="34" charset="-128"/>
                <a:ea typeface="Arial Unicode MS" panose="020B0604020202020204" pitchFamily="34" charset="-128"/>
              </a:rPr>
              <a:t> </a:t>
            </a:r>
            <a:r>
              <a:rPr lang="de-CH" sz="1800" b="1" i="1" dirty="0">
                <a:solidFill>
                  <a:srgbClr val="333333"/>
                </a:solidFill>
                <a:effectLst/>
                <a:latin typeface="Arial Unicode MS" panose="020B0604020202020204" pitchFamily="34" charset="-128"/>
                <a:ea typeface="Arial Unicode MS" panose="020B0604020202020204" pitchFamily="34" charset="-128"/>
              </a:rPr>
              <a:t>Internes Kontrollsystem</a:t>
            </a:r>
            <a:endParaRPr lang="de-CH" sz="1800" b="0" i="0" dirty="0">
              <a:solidFill>
                <a:srgbClr val="333333"/>
              </a:solidFill>
              <a:effectLst/>
              <a:latin typeface="Arial Unicode MS" panose="020B0604020202020204" pitchFamily="34" charset="-128"/>
              <a:ea typeface="Arial Unicode MS" panose="020B0604020202020204" pitchFamily="34" charset="-128"/>
            </a:endParaRPr>
          </a:p>
          <a:p>
            <a:pPr marL="0" indent="0" algn="l">
              <a:buNone/>
            </a:pPr>
            <a:r>
              <a:rPr lang="de-CH" sz="1800" b="1" i="0" dirty="0">
                <a:solidFill>
                  <a:srgbClr val="333333"/>
                </a:solidFill>
                <a:effectLst/>
                <a:latin typeface="Arial Unicode MS" panose="020B0604020202020204" pitchFamily="34" charset="-128"/>
                <a:ea typeface="Arial Unicode MS" panose="020B0604020202020204" pitchFamily="34" charset="-128"/>
              </a:rPr>
              <a:t>Art. 69 </a:t>
            </a:r>
            <a:r>
              <a:rPr lang="de-CH" sz="1800" b="0" i="0" dirty="0">
                <a:solidFill>
                  <a:srgbClr val="333333"/>
                </a:solidFill>
                <a:effectLst/>
                <a:latin typeface="Arial Unicode MS" panose="020B0604020202020204" pitchFamily="34" charset="-128"/>
                <a:ea typeface="Arial Unicode MS" panose="020B0604020202020204" pitchFamily="34" charset="-128"/>
              </a:rPr>
              <a:t>Massnahmen</a:t>
            </a:r>
          </a:p>
          <a:p>
            <a:pPr marL="0" indent="0" algn="l">
              <a:lnSpc>
                <a:spcPct val="100000"/>
              </a:lnSpc>
              <a:buNone/>
            </a:pPr>
            <a:r>
              <a:rPr lang="de-CH" sz="1800" b="0" i="0" baseline="30000" dirty="0">
                <a:solidFill>
                  <a:srgbClr val="333333"/>
                </a:solidFill>
                <a:effectLst/>
                <a:latin typeface="Arial Unicode MS" panose="020B0604020202020204" pitchFamily="34" charset="-128"/>
                <a:ea typeface="Arial Unicode MS" panose="020B0604020202020204" pitchFamily="34" charset="-128"/>
              </a:rPr>
              <a:t>1 </a:t>
            </a:r>
            <a:r>
              <a:rPr lang="de-CH" sz="1800" b="0" i="0" dirty="0">
                <a:solidFill>
                  <a:srgbClr val="333333"/>
                </a:solidFill>
                <a:effectLst/>
                <a:latin typeface="Arial Unicode MS" panose="020B0604020202020204" pitchFamily="34" charset="-128"/>
                <a:ea typeface="Arial Unicode MS" panose="020B0604020202020204" pitchFamily="34" charset="-128"/>
              </a:rPr>
              <a:t>Das interne Kontrollsystem umfasst regulatorische, organisatorische und technische Massnahmen. </a:t>
            </a:r>
            <a:r>
              <a:rPr lang="de-CH" sz="1800" b="0" i="0" dirty="0">
                <a:solidFill>
                  <a:srgbClr val="00B050"/>
                </a:solidFill>
                <a:effectLst/>
                <a:latin typeface="Arial Unicode MS" panose="020B0604020202020204" pitchFamily="34" charset="-128"/>
                <a:ea typeface="Arial Unicode MS" panose="020B0604020202020204" pitchFamily="34" charset="-128"/>
              </a:rPr>
              <a:t>Der </a:t>
            </a:r>
            <a:r>
              <a:rPr lang="de-CH" sz="1800" b="0" i="0" dirty="0">
                <a:solidFill>
                  <a:srgbClr val="00B050"/>
                </a:solidFill>
                <a:effectLst/>
                <a:highlight>
                  <a:srgbClr val="FFFF00"/>
                </a:highlight>
                <a:latin typeface="Arial Unicode MS" panose="020B0604020202020204" pitchFamily="34" charset="-128"/>
                <a:ea typeface="Arial Unicode MS" panose="020B0604020202020204" pitchFamily="34" charset="-128"/>
              </a:rPr>
              <a:t>administrative Rat </a:t>
            </a:r>
            <a:r>
              <a:rPr lang="de-CH" sz="1800" b="0" i="0" dirty="0">
                <a:solidFill>
                  <a:srgbClr val="00B050"/>
                </a:solidFill>
                <a:effectLst/>
                <a:latin typeface="Arial Unicode MS" panose="020B0604020202020204" pitchFamily="34" charset="-128"/>
                <a:ea typeface="Arial Unicode MS" panose="020B0604020202020204" pitchFamily="34" charset="-128"/>
              </a:rPr>
              <a:t>erlässt nach Rücksprache mit der </a:t>
            </a:r>
            <a:r>
              <a:rPr lang="de-CH" sz="1800" b="0" i="0" dirty="0">
                <a:solidFill>
                  <a:srgbClr val="00B050"/>
                </a:solidFill>
                <a:effectLst/>
                <a:highlight>
                  <a:srgbClr val="FFFF00"/>
                </a:highlight>
                <a:latin typeface="Arial Unicode MS" panose="020B0604020202020204" pitchFamily="34" charset="-128"/>
                <a:ea typeface="Arial Unicode MS" panose="020B0604020202020204" pitchFamily="34" charset="-128"/>
              </a:rPr>
              <a:t>Finanzkommission die erforderlichen Weisungen</a:t>
            </a:r>
            <a:r>
              <a:rPr lang="de-CH" sz="1800" b="0" i="0" dirty="0">
                <a:solidFill>
                  <a:srgbClr val="00B050"/>
                </a:solidFill>
                <a:effectLst/>
                <a:latin typeface="Arial Unicode MS" panose="020B0604020202020204" pitchFamily="34" charset="-128"/>
                <a:ea typeface="Arial Unicode MS" panose="020B0604020202020204" pitchFamily="34" charset="-128"/>
              </a:rPr>
              <a:t>.</a:t>
            </a:r>
          </a:p>
          <a:p>
            <a:pPr marL="0" indent="0" algn="l">
              <a:lnSpc>
                <a:spcPct val="100000"/>
              </a:lnSpc>
              <a:spcBef>
                <a:spcPts val="600"/>
              </a:spcBef>
              <a:buNone/>
            </a:pPr>
            <a:r>
              <a:rPr lang="de-CH" sz="1800" b="0" i="0" baseline="30000" dirty="0">
                <a:solidFill>
                  <a:srgbClr val="333333"/>
                </a:solidFill>
                <a:effectLst/>
                <a:latin typeface="Arial Unicode MS" panose="020B0604020202020204" pitchFamily="34" charset="-128"/>
                <a:ea typeface="Arial Unicode MS" panose="020B0604020202020204" pitchFamily="34" charset="-128"/>
              </a:rPr>
              <a:t>2 </a:t>
            </a:r>
            <a:r>
              <a:rPr lang="de-CH" sz="1800" b="0" i="0" dirty="0">
                <a:solidFill>
                  <a:srgbClr val="333333"/>
                </a:solidFill>
                <a:effectLst/>
                <a:latin typeface="Arial Unicode MS" panose="020B0604020202020204" pitchFamily="34" charset="-128"/>
                <a:ea typeface="Arial Unicode MS" panose="020B0604020202020204" pitchFamily="34" charset="-128"/>
              </a:rPr>
              <a:t>Die Leitungen der Verwaltungseinheiten sind verantwortlich für die Einführung, den Einsatz und die Überwachung des Kontrollsystems in ihrem Zuständigkeitsbereich.</a:t>
            </a:r>
          </a:p>
          <a:p>
            <a:pPr marL="0" indent="0" algn="l">
              <a:lnSpc>
                <a:spcPct val="100000"/>
              </a:lnSpc>
              <a:buNone/>
            </a:pPr>
            <a:endParaRPr lang="de-CH" sz="1800" b="0" i="0" dirty="0">
              <a:solidFill>
                <a:srgbClr val="333333"/>
              </a:solidFill>
              <a:effectLst/>
              <a:latin typeface="Arial Unicode MS" panose="020B0604020202020204" pitchFamily="34" charset="-128"/>
              <a:ea typeface="Arial Unicode MS" panose="020B0604020202020204" pitchFamily="34" charset="-128"/>
            </a:endParaRPr>
          </a:p>
          <a:p>
            <a:pPr marL="0" indent="0" algn="l">
              <a:buNone/>
            </a:pPr>
            <a:r>
              <a:rPr lang="de-CH" sz="1800" b="1" i="0" dirty="0">
                <a:solidFill>
                  <a:srgbClr val="333333"/>
                </a:solidFill>
                <a:effectLst/>
                <a:latin typeface="Arial Unicode MS" panose="020B0604020202020204" pitchFamily="34" charset="-128"/>
                <a:ea typeface="Arial Unicode MS" panose="020B0604020202020204" pitchFamily="34" charset="-128"/>
              </a:rPr>
              <a:t>Art. 70 </a:t>
            </a:r>
            <a:r>
              <a:rPr lang="de-CH" sz="1800" b="0" i="0" dirty="0">
                <a:solidFill>
                  <a:srgbClr val="333333"/>
                </a:solidFill>
                <a:effectLst/>
                <a:latin typeface="Arial Unicode MS" panose="020B0604020202020204" pitchFamily="34" charset="-128"/>
                <a:ea typeface="Arial Unicode MS" panose="020B0604020202020204" pitchFamily="34" charset="-128"/>
              </a:rPr>
              <a:t>Ziele</a:t>
            </a:r>
          </a:p>
          <a:p>
            <a:pPr marL="0" indent="0" algn="l">
              <a:lnSpc>
                <a:spcPct val="100000"/>
              </a:lnSpc>
              <a:buNone/>
            </a:pPr>
            <a:r>
              <a:rPr lang="de-CH" sz="1800" b="0" i="0" baseline="30000" dirty="0">
                <a:solidFill>
                  <a:srgbClr val="333333"/>
                </a:solidFill>
                <a:effectLst/>
                <a:latin typeface="Arial Unicode MS" panose="020B0604020202020204" pitchFamily="34" charset="-128"/>
                <a:ea typeface="Arial Unicode MS" panose="020B0604020202020204" pitchFamily="34" charset="-128"/>
              </a:rPr>
              <a:t>1 </a:t>
            </a:r>
            <a:r>
              <a:rPr lang="de-CH" sz="1800" b="0" i="0" dirty="0">
                <a:solidFill>
                  <a:srgbClr val="333333"/>
                </a:solidFill>
                <a:effectLst/>
                <a:latin typeface="Arial Unicode MS" panose="020B0604020202020204" pitchFamily="34" charset="-128"/>
                <a:ea typeface="Arial Unicode MS" panose="020B0604020202020204" pitchFamily="34" charset="-128"/>
              </a:rPr>
              <a:t>Der administrative Rat trifft die notwendigen Massnahmen, um das Vermögen zu schützen, die zweckmässige Verwendung der Mittel sicherzustellen, Fehler und Unregelmässigkeiten bei der Buchführung zu verhindern oder aufzudecken sowie die Ordnungsmässigkeit der Rechnungslegung und die verlässliche Berichterstattung zu gewährleisten.</a:t>
            </a:r>
          </a:p>
          <a:p>
            <a:pPr marL="0" indent="0" algn="l">
              <a:lnSpc>
                <a:spcPct val="100000"/>
              </a:lnSpc>
              <a:spcBef>
                <a:spcPts val="600"/>
              </a:spcBef>
              <a:buNone/>
            </a:pPr>
            <a:r>
              <a:rPr lang="de-CH" sz="1800" b="0" i="0" baseline="30000" dirty="0">
                <a:solidFill>
                  <a:srgbClr val="333333"/>
                </a:solidFill>
                <a:effectLst/>
                <a:latin typeface="Arial Unicode MS" panose="020B0604020202020204" pitchFamily="34" charset="-128"/>
                <a:ea typeface="Arial Unicode MS" panose="020B0604020202020204" pitchFamily="34" charset="-128"/>
              </a:rPr>
              <a:t>2 </a:t>
            </a:r>
            <a:r>
              <a:rPr lang="de-CH" sz="1800" b="0" i="0" dirty="0">
                <a:solidFill>
                  <a:srgbClr val="333333"/>
                </a:solidFill>
                <a:effectLst/>
                <a:latin typeface="Arial Unicode MS" panose="020B0604020202020204" pitchFamily="34" charset="-128"/>
                <a:ea typeface="Arial Unicode MS" panose="020B0604020202020204" pitchFamily="34" charset="-128"/>
              </a:rPr>
              <a:t>Er berücksichtigt dabei die Risikolage und das Kosten-Nutzen-Verhältnis.</a:t>
            </a:r>
          </a:p>
          <a:p>
            <a:pPr marL="0" indent="0">
              <a:buNone/>
            </a:pPr>
            <a:endParaRPr lang="de-CH" sz="1800" dirty="0"/>
          </a:p>
        </p:txBody>
      </p:sp>
    </p:spTree>
    <p:extLst>
      <p:ext uri="{BB962C8B-B14F-4D97-AF65-F5344CB8AC3E}">
        <p14:creationId xmlns:p14="http://schemas.microsoft.com/office/powerpoint/2010/main" val="3197511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70C0"/>
                </a:solidFill>
              </a:rPr>
              <a:t>b) Gesetzliche Grundlagen von Kanton und Gemeinden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a:spcAft>
                <a:spcPts val="600"/>
              </a:spcAft>
              <a:buNone/>
            </a:pPr>
            <a:r>
              <a:rPr lang="de-CH" altLang="de-DE" sz="1800" u="sng" dirty="0">
                <a:sym typeface="Wingdings" panose="05000000000000000000" pitchFamily="2" charset="2"/>
              </a:rPr>
              <a:t>NG 511.1 Gesetz über den Finanzhaushalt des Kantons (</a:t>
            </a:r>
            <a:r>
              <a:rPr lang="de-CH" altLang="de-DE" sz="1800" u="sng" dirty="0" err="1">
                <a:sym typeface="Wingdings" panose="05000000000000000000" pitchFamily="2" charset="2"/>
              </a:rPr>
              <a:t>kFHG</a:t>
            </a:r>
            <a:r>
              <a:rPr lang="de-CH" altLang="de-DE" sz="1800" u="sng" dirty="0">
                <a:sym typeface="Wingdings" panose="05000000000000000000" pitchFamily="2" charset="2"/>
              </a:rPr>
              <a:t> )</a:t>
            </a:r>
            <a:endParaRPr lang="de-CH" sz="2000" u="sng" dirty="0"/>
          </a:p>
          <a:p>
            <a:pPr marL="0" indent="0" algn="l">
              <a:buNone/>
            </a:pPr>
            <a:r>
              <a:rPr lang="de-CH" sz="1800" b="1" i="1" dirty="0">
                <a:solidFill>
                  <a:srgbClr val="333333"/>
                </a:solidFill>
                <a:effectLst/>
                <a:latin typeface="Arial Unicode MS" panose="020B0604020202020204" pitchFamily="34" charset="-128"/>
                <a:ea typeface="Arial Unicode MS" panose="020B0604020202020204" pitchFamily="34" charset="-128"/>
              </a:rPr>
              <a:t>5.4</a:t>
            </a:r>
            <a:r>
              <a:rPr lang="de-CH" sz="1800" b="0" i="0" dirty="0">
                <a:solidFill>
                  <a:srgbClr val="333333"/>
                </a:solidFill>
                <a:effectLst/>
                <a:latin typeface="Arial Unicode MS" panose="020B0604020202020204" pitchFamily="34" charset="-128"/>
                <a:ea typeface="Arial Unicode MS" panose="020B0604020202020204" pitchFamily="34" charset="-128"/>
              </a:rPr>
              <a:t> </a:t>
            </a:r>
            <a:r>
              <a:rPr lang="de-CH" sz="1800" b="1" i="1" dirty="0">
                <a:solidFill>
                  <a:srgbClr val="333333"/>
                </a:solidFill>
                <a:effectLst/>
                <a:latin typeface="Arial Unicode MS" panose="020B0604020202020204" pitchFamily="34" charset="-128"/>
                <a:ea typeface="Arial Unicode MS" panose="020B0604020202020204" pitchFamily="34" charset="-128"/>
              </a:rPr>
              <a:t>Internes Kontrollsystem</a:t>
            </a:r>
            <a:endParaRPr lang="de-CH" sz="1800" b="0" i="0" dirty="0">
              <a:solidFill>
                <a:srgbClr val="333333"/>
              </a:solidFill>
              <a:effectLst/>
              <a:latin typeface="Arial Unicode MS" panose="020B0604020202020204" pitchFamily="34" charset="-128"/>
              <a:ea typeface="Arial Unicode MS" panose="020B0604020202020204" pitchFamily="34" charset="-128"/>
            </a:endParaRPr>
          </a:p>
          <a:p>
            <a:pPr marL="0" indent="0" algn="l">
              <a:buNone/>
            </a:pPr>
            <a:r>
              <a:rPr lang="de-CH" sz="1800" b="1" i="0" dirty="0">
                <a:solidFill>
                  <a:srgbClr val="333333"/>
                </a:solidFill>
                <a:effectLst/>
                <a:latin typeface="Arial Unicode MS" panose="020B0604020202020204" pitchFamily="34" charset="-128"/>
                <a:ea typeface="Arial Unicode MS" panose="020B0604020202020204" pitchFamily="34" charset="-128"/>
              </a:rPr>
              <a:t>Art. 71 </a:t>
            </a:r>
            <a:r>
              <a:rPr lang="de-CH" sz="1800" b="0" i="0" dirty="0">
                <a:solidFill>
                  <a:srgbClr val="333333"/>
                </a:solidFill>
                <a:effectLst/>
                <a:latin typeface="Arial Unicode MS" panose="020B0604020202020204" pitchFamily="34" charset="-128"/>
                <a:ea typeface="Arial Unicode MS" panose="020B0604020202020204" pitchFamily="34" charset="-128"/>
              </a:rPr>
              <a:t>Massnahmen</a:t>
            </a:r>
          </a:p>
          <a:p>
            <a:pPr marL="0" indent="0" algn="l">
              <a:lnSpc>
                <a:spcPct val="100000"/>
              </a:lnSpc>
              <a:buNone/>
            </a:pPr>
            <a:r>
              <a:rPr lang="de-CH" sz="1800" b="0" i="0" baseline="30000" dirty="0">
                <a:solidFill>
                  <a:srgbClr val="333333"/>
                </a:solidFill>
                <a:effectLst/>
                <a:latin typeface="Arial Unicode MS" panose="020B0604020202020204" pitchFamily="34" charset="-128"/>
                <a:ea typeface="Arial Unicode MS" panose="020B0604020202020204" pitchFamily="34" charset="-128"/>
              </a:rPr>
              <a:t>1 </a:t>
            </a:r>
            <a:r>
              <a:rPr lang="de-CH" sz="1800" b="0" i="0" dirty="0">
                <a:solidFill>
                  <a:srgbClr val="333333"/>
                </a:solidFill>
                <a:effectLst/>
                <a:latin typeface="Arial Unicode MS" panose="020B0604020202020204" pitchFamily="34" charset="-128"/>
                <a:ea typeface="Arial Unicode MS" panose="020B0604020202020204" pitchFamily="34" charset="-128"/>
              </a:rPr>
              <a:t>Das interne Kontrollsystem umfasst regulatorische, organisatorische und technische Massnahmen. </a:t>
            </a:r>
            <a:r>
              <a:rPr lang="de-CH" sz="1800" b="0" i="0" dirty="0">
                <a:solidFill>
                  <a:srgbClr val="00B050"/>
                </a:solidFill>
                <a:effectLst/>
                <a:latin typeface="Arial Unicode MS" panose="020B0604020202020204" pitchFamily="34" charset="-128"/>
                <a:ea typeface="Arial Unicode MS" panose="020B0604020202020204" pitchFamily="34" charset="-128"/>
              </a:rPr>
              <a:t>Der </a:t>
            </a:r>
            <a:r>
              <a:rPr lang="de-CH" sz="1800" b="0" i="0" dirty="0">
                <a:solidFill>
                  <a:srgbClr val="00B050"/>
                </a:solidFill>
                <a:effectLst/>
                <a:highlight>
                  <a:srgbClr val="FFFF00"/>
                </a:highlight>
                <a:latin typeface="Arial Unicode MS" panose="020B0604020202020204" pitchFamily="34" charset="-128"/>
                <a:ea typeface="Arial Unicode MS" panose="020B0604020202020204" pitchFamily="34" charset="-128"/>
              </a:rPr>
              <a:t>Regierungsrat</a:t>
            </a:r>
            <a:r>
              <a:rPr lang="de-CH" sz="1800" b="0" i="0" dirty="0">
                <a:solidFill>
                  <a:srgbClr val="00B050"/>
                </a:solidFill>
                <a:effectLst/>
                <a:latin typeface="Arial Unicode MS" panose="020B0604020202020204" pitchFamily="34" charset="-128"/>
                <a:ea typeface="Arial Unicode MS" panose="020B0604020202020204" pitchFamily="34" charset="-128"/>
              </a:rPr>
              <a:t> erlässt nach Rücksprache mit der </a:t>
            </a:r>
            <a:r>
              <a:rPr lang="de-CH" sz="1800" b="0" i="0" dirty="0">
                <a:solidFill>
                  <a:srgbClr val="00B050"/>
                </a:solidFill>
                <a:effectLst/>
                <a:highlight>
                  <a:srgbClr val="FFFF00"/>
                </a:highlight>
                <a:latin typeface="Arial Unicode MS" panose="020B0604020202020204" pitchFamily="34" charset="-128"/>
                <a:ea typeface="Arial Unicode MS" panose="020B0604020202020204" pitchFamily="34" charset="-128"/>
              </a:rPr>
              <a:t>Finanzkontrolle die erforderlichen </a:t>
            </a:r>
            <a:r>
              <a:rPr lang="de-CH" sz="1800" dirty="0">
                <a:solidFill>
                  <a:srgbClr val="00B050"/>
                </a:solidFill>
                <a:highlight>
                  <a:srgbClr val="FFFF00"/>
                </a:highlight>
                <a:latin typeface="Arial Unicode MS" panose="020B0604020202020204" pitchFamily="34" charset="-128"/>
                <a:ea typeface="Arial Unicode MS" panose="020B0604020202020204" pitchFamily="34" charset="-128"/>
              </a:rPr>
              <a:t>Vorschriften</a:t>
            </a:r>
            <a:r>
              <a:rPr lang="de-CH" sz="1800" b="0" i="0" dirty="0">
                <a:solidFill>
                  <a:srgbClr val="00B050"/>
                </a:solidFill>
                <a:effectLst/>
                <a:latin typeface="Arial Unicode MS" panose="020B0604020202020204" pitchFamily="34" charset="-128"/>
                <a:ea typeface="Arial Unicode MS" panose="020B0604020202020204" pitchFamily="34" charset="-128"/>
              </a:rPr>
              <a:t>.</a:t>
            </a:r>
          </a:p>
          <a:p>
            <a:pPr marL="0" indent="0" algn="l">
              <a:lnSpc>
                <a:spcPct val="100000"/>
              </a:lnSpc>
              <a:spcBef>
                <a:spcPts val="600"/>
              </a:spcBef>
              <a:buNone/>
            </a:pPr>
            <a:r>
              <a:rPr lang="de-CH" sz="1800" b="0" i="0" baseline="30000" dirty="0">
                <a:solidFill>
                  <a:srgbClr val="333333"/>
                </a:solidFill>
                <a:effectLst/>
                <a:latin typeface="Arial Unicode MS" panose="020B0604020202020204" pitchFamily="34" charset="-128"/>
                <a:ea typeface="Arial Unicode MS" panose="020B0604020202020204" pitchFamily="34" charset="-128"/>
              </a:rPr>
              <a:t>2 </a:t>
            </a:r>
            <a:r>
              <a:rPr lang="de-CH" sz="1800" b="0" i="0" dirty="0">
                <a:solidFill>
                  <a:srgbClr val="333333"/>
                </a:solidFill>
                <a:effectLst/>
                <a:latin typeface="Arial Unicode MS" panose="020B0604020202020204" pitchFamily="34" charset="-128"/>
                <a:ea typeface="Arial Unicode MS" panose="020B0604020202020204" pitchFamily="34" charset="-128"/>
              </a:rPr>
              <a:t>Die Leitungen der Verwaltungseinheiten sind verantwortlich für die Einführung, den Einsatz und die Überwachung des Kontrollsystems in ihrem Zuständigkeitsbereich.</a:t>
            </a:r>
          </a:p>
          <a:p>
            <a:pPr marL="0" indent="0" algn="l">
              <a:lnSpc>
                <a:spcPct val="100000"/>
              </a:lnSpc>
              <a:buNone/>
            </a:pPr>
            <a:endParaRPr lang="de-CH" sz="1800" b="0" i="0" dirty="0">
              <a:solidFill>
                <a:srgbClr val="333333"/>
              </a:solidFill>
              <a:effectLst/>
              <a:latin typeface="Arial Unicode MS" panose="020B0604020202020204" pitchFamily="34" charset="-128"/>
              <a:ea typeface="Arial Unicode MS" panose="020B0604020202020204" pitchFamily="34" charset="-128"/>
            </a:endParaRPr>
          </a:p>
          <a:p>
            <a:pPr marL="0" indent="0" algn="l">
              <a:buNone/>
            </a:pPr>
            <a:r>
              <a:rPr lang="de-CH" sz="1800" b="1" i="0" dirty="0">
                <a:solidFill>
                  <a:srgbClr val="333333"/>
                </a:solidFill>
                <a:effectLst/>
                <a:latin typeface="Arial Unicode MS" panose="020B0604020202020204" pitchFamily="34" charset="-128"/>
                <a:ea typeface="Arial Unicode MS" panose="020B0604020202020204" pitchFamily="34" charset="-128"/>
              </a:rPr>
              <a:t>Art. 72 </a:t>
            </a:r>
            <a:r>
              <a:rPr lang="de-CH" sz="1800" b="0" i="0" dirty="0">
                <a:solidFill>
                  <a:srgbClr val="333333"/>
                </a:solidFill>
                <a:effectLst/>
                <a:latin typeface="Arial Unicode MS" panose="020B0604020202020204" pitchFamily="34" charset="-128"/>
                <a:ea typeface="Arial Unicode MS" panose="020B0604020202020204" pitchFamily="34" charset="-128"/>
              </a:rPr>
              <a:t>Ziele</a:t>
            </a:r>
          </a:p>
          <a:p>
            <a:pPr marL="0" indent="0" algn="l">
              <a:lnSpc>
                <a:spcPct val="100000"/>
              </a:lnSpc>
              <a:buNone/>
            </a:pPr>
            <a:r>
              <a:rPr lang="de-CH" sz="1800" b="0" i="0" baseline="30000" dirty="0">
                <a:solidFill>
                  <a:srgbClr val="333333"/>
                </a:solidFill>
                <a:effectLst/>
                <a:latin typeface="Arial Unicode MS" panose="020B0604020202020204" pitchFamily="34" charset="-128"/>
                <a:ea typeface="Arial Unicode MS" panose="020B0604020202020204" pitchFamily="34" charset="-128"/>
              </a:rPr>
              <a:t>1 </a:t>
            </a:r>
            <a:r>
              <a:rPr lang="de-CH" sz="1800" b="0" i="0" dirty="0">
                <a:solidFill>
                  <a:srgbClr val="333333"/>
                </a:solidFill>
                <a:effectLst/>
                <a:latin typeface="Arial Unicode MS" panose="020B0604020202020204" pitchFamily="34" charset="-128"/>
                <a:ea typeface="Arial Unicode MS" panose="020B0604020202020204" pitchFamily="34" charset="-128"/>
              </a:rPr>
              <a:t>Der administrative Rat trifft die notwendigen Massnahmen, um das Vermögen zu schützen, die zweckmässige Verwendung der Mittel sicherzustellen, Fehler und Unregelmässigkeiten bei der Buchführung zu verhindern oder aufzudecken sowie die Ordnungsmässigkeit der Rechnungslegung und die verlässliche Berichterstattung zu gewährleisten.</a:t>
            </a:r>
          </a:p>
          <a:p>
            <a:pPr marL="0" indent="0" algn="l">
              <a:lnSpc>
                <a:spcPct val="100000"/>
              </a:lnSpc>
              <a:spcBef>
                <a:spcPts val="600"/>
              </a:spcBef>
              <a:buNone/>
            </a:pPr>
            <a:r>
              <a:rPr lang="de-CH" sz="1800" b="0" i="0" baseline="30000" dirty="0">
                <a:solidFill>
                  <a:srgbClr val="333333"/>
                </a:solidFill>
                <a:effectLst/>
                <a:latin typeface="Arial Unicode MS" panose="020B0604020202020204" pitchFamily="34" charset="-128"/>
                <a:ea typeface="Arial Unicode MS" panose="020B0604020202020204" pitchFamily="34" charset="-128"/>
              </a:rPr>
              <a:t>2 </a:t>
            </a:r>
            <a:r>
              <a:rPr lang="de-CH" sz="1800" b="0" i="0" dirty="0">
                <a:solidFill>
                  <a:srgbClr val="333333"/>
                </a:solidFill>
                <a:effectLst/>
                <a:latin typeface="Arial Unicode MS" panose="020B0604020202020204" pitchFamily="34" charset="-128"/>
                <a:ea typeface="Arial Unicode MS" panose="020B0604020202020204" pitchFamily="34" charset="-128"/>
              </a:rPr>
              <a:t>Er berücksichtigt dabei die Risikolage und das Kosten-Nutzen-Verhältnis.</a:t>
            </a:r>
          </a:p>
          <a:p>
            <a:pPr marL="0" indent="0">
              <a:buNone/>
            </a:pPr>
            <a:endParaRPr lang="de-CH" sz="1800" dirty="0"/>
          </a:p>
        </p:txBody>
      </p:sp>
    </p:spTree>
    <p:extLst>
      <p:ext uri="{BB962C8B-B14F-4D97-AF65-F5344CB8AC3E}">
        <p14:creationId xmlns:p14="http://schemas.microsoft.com/office/powerpoint/2010/main" val="352532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70C0"/>
                </a:solidFill>
              </a:rPr>
              <a:t>b) Gesetzliche Grundlagen von Kanton und Gemeinden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a:spcAft>
                <a:spcPts val="600"/>
              </a:spcAft>
              <a:buNone/>
            </a:pPr>
            <a:r>
              <a:rPr lang="de-CH" altLang="de-DE" sz="1800" u="sng" dirty="0">
                <a:sym typeface="Wingdings" panose="05000000000000000000" pitchFamily="2" charset="2"/>
              </a:rPr>
              <a:t>NG 511.12 Verordnung über das interne Kontrollsystem (IKS-Verordnung, IKSV)</a:t>
            </a:r>
            <a:endParaRPr lang="de-CH" sz="2000" u="sng" dirty="0"/>
          </a:p>
          <a:p>
            <a:pPr marL="0" indent="0" algn="l">
              <a:buNone/>
            </a:pPr>
            <a:endParaRPr lang="de-CH" sz="2000" b="0" i="0" dirty="0">
              <a:solidFill>
                <a:srgbClr val="333333"/>
              </a:solidFill>
              <a:effectLst/>
              <a:latin typeface="Arial Unicode MS" panose="020B0604020202020204" pitchFamily="34" charset="-128"/>
              <a:ea typeface="Arial Unicode MS" panose="020B0604020202020204" pitchFamily="34" charset="-128"/>
            </a:endParaRPr>
          </a:p>
          <a:p>
            <a:pPr marL="0" indent="0" algn="l">
              <a:buNone/>
            </a:pPr>
            <a:r>
              <a:rPr lang="de-CH" sz="2000" dirty="0">
                <a:solidFill>
                  <a:srgbClr val="333333"/>
                </a:solidFill>
                <a:latin typeface="Arial Unicode MS" panose="020B0604020202020204" pitchFamily="34" charset="-128"/>
                <a:ea typeface="Arial Unicode MS" panose="020B0604020202020204" pitchFamily="34" charset="-128"/>
                <a:hlinkClick r:id="rId2"/>
              </a:rPr>
              <a:t>https://gesetze.nw.ch/app/de/texts_of_law/511.12</a:t>
            </a:r>
            <a:endParaRPr lang="de-CH" sz="2000" dirty="0">
              <a:solidFill>
                <a:srgbClr val="333333"/>
              </a:solidFill>
              <a:latin typeface="Arial Unicode MS" panose="020B0604020202020204" pitchFamily="34" charset="-128"/>
              <a:ea typeface="Arial Unicode MS" panose="020B0604020202020204" pitchFamily="34" charset="-128"/>
            </a:endParaRPr>
          </a:p>
          <a:p>
            <a:pPr marL="0" indent="0" algn="l">
              <a:buNone/>
            </a:pPr>
            <a:endParaRPr lang="de-CH" sz="2000" b="0" i="0" dirty="0">
              <a:solidFill>
                <a:srgbClr val="333333"/>
              </a:solidFill>
              <a:effectLst/>
              <a:latin typeface="Arial Unicode MS" panose="020B0604020202020204" pitchFamily="34" charset="-128"/>
              <a:ea typeface="Arial Unicode MS" panose="020B0604020202020204" pitchFamily="34" charset="-128"/>
            </a:endParaRPr>
          </a:p>
          <a:p>
            <a:pPr marL="0" indent="0" algn="l">
              <a:buNone/>
            </a:pPr>
            <a:r>
              <a:rPr lang="de-CH" sz="2000" b="0" i="0" dirty="0">
                <a:solidFill>
                  <a:srgbClr val="333333"/>
                </a:solidFill>
                <a:effectLst/>
                <a:latin typeface="Arial Unicode MS" panose="020B0604020202020204" pitchFamily="34" charset="-128"/>
                <a:ea typeface="Arial Unicode MS" panose="020B0604020202020204" pitchFamily="34" charset="-128"/>
              </a:rPr>
              <a:t>vom 25.08.2020 (Stand 01.01.2021)</a:t>
            </a:r>
          </a:p>
          <a:p>
            <a:pPr marL="0" indent="0" algn="l">
              <a:buNone/>
            </a:pPr>
            <a:endParaRPr lang="de-CH" sz="2000" b="0" i="0" dirty="0">
              <a:solidFill>
                <a:srgbClr val="333333"/>
              </a:solidFill>
              <a:effectLst/>
              <a:latin typeface="Arial Unicode MS" panose="020B0604020202020204" pitchFamily="34" charset="-128"/>
              <a:ea typeface="Arial Unicode MS" panose="020B0604020202020204" pitchFamily="34" charset="-128"/>
            </a:endParaRPr>
          </a:p>
          <a:p>
            <a:pPr marL="0" indent="0" algn="l">
              <a:buNone/>
            </a:pPr>
            <a:r>
              <a:rPr lang="de-CH" sz="2000" b="0" i="1" dirty="0">
                <a:solidFill>
                  <a:srgbClr val="333333"/>
                </a:solidFill>
                <a:effectLst/>
                <a:latin typeface="Arial Unicode MS" panose="020B0604020202020204" pitchFamily="34" charset="-128"/>
                <a:ea typeface="Arial Unicode MS" panose="020B0604020202020204" pitchFamily="34" charset="-128"/>
              </a:rPr>
              <a:t>Der Regierungsrat von Nidwalden,</a:t>
            </a:r>
          </a:p>
          <a:p>
            <a:pPr marL="0" indent="0" algn="l">
              <a:buNone/>
            </a:pPr>
            <a:endParaRPr lang="de-CH" sz="2000" b="0" i="1" dirty="0">
              <a:solidFill>
                <a:srgbClr val="333333"/>
              </a:solidFill>
              <a:effectLst/>
              <a:latin typeface="Arial Unicode MS" panose="020B0604020202020204" pitchFamily="34" charset="-128"/>
              <a:ea typeface="Arial Unicode MS" panose="020B0604020202020204" pitchFamily="34" charset="-128"/>
            </a:endParaRPr>
          </a:p>
          <a:p>
            <a:pPr marL="0" indent="0" algn="l">
              <a:buNone/>
            </a:pPr>
            <a:r>
              <a:rPr lang="de-CH" sz="2000" b="0" i="0" dirty="0">
                <a:solidFill>
                  <a:srgbClr val="333333"/>
                </a:solidFill>
                <a:effectLst/>
                <a:latin typeface="Arial Unicode MS" panose="020B0604020202020204" pitchFamily="34" charset="-128"/>
                <a:ea typeface="Arial Unicode MS" panose="020B0604020202020204" pitchFamily="34" charset="-128"/>
              </a:rPr>
              <a:t>gestützt auf Art. 64 der Kantonsverfassung, in Ausführung von Art. 71 und Art. 72 des Gesetzes vom 21. Oktober 2009 über den Finanzhaushalt des Kantons (Finanzhaushaltgesetz, </a:t>
            </a:r>
            <a:r>
              <a:rPr lang="de-CH" sz="2000" b="0" i="0" dirty="0" err="1">
                <a:solidFill>
                  <a:srgbClr val="333333"/>
                </a:solidFill>
                <a:effectLst/>
                <a:latin typeface="Arial Unicode MS" panose="020B0604020202020204" pitchFamily="34" charset="-128"/>
                <a:ea typeface="Arial Unicode MS" panose="020B0604020202020204" pitchFamily="34" charset="-128"/>
              </a:rPr>
              <a:t>kFHG</a:t>
            </a:r>
            <a:r>
              <a:rPr lang="de-CH" sz="2000" b="0" i="0" dirty="0">
                <a:solidFill>
                  <a:srgbClr val="333333"/>
                </a:solidFill>
                <a:effectLst/>
                <a:latin typeface="Arial Unicode MS" panose="020B0604020202020204" pitchFamily="34" charset="-128"/>
                <a:ea typeface="Arial Unicode MS" panose="020B0604020202020204" pitchFamily="34" charset="-128"/>
              </a:rPr>
              <a:t>),</a:t>
            </a:r>
          </a:p>
          <a:p>
            <a:pPr marL="0" indent="0" algn="l">
              <a:buNone/>
            </a:pPr>
            <a:r>
              <a:rPr lang="de-CH" sz="2000" b="0" i="1" dirty="0">
                <a:solidFill>
                  <a:srgbClr val="333333"/>
                </a:solidFill>
                <a:effectLst/>
                <a:latin typeface="Arial Unicode MS" panose="020B0604020202020204" pitchFamily="34" charset="-128"/>
                <a:ea typeface="Arial Unicode MS" panose="020B0604020202020204" pitchFamily="34" charset="-128"/>
              </a:rPr>
              <a:t>beschliesst:</a:t>
            </a:r>
          </a:p>
          <a:p>
            <a:pPr marL="0" indent="0">
              <a:buNone/>
            </a:pPr>
            <a:endParaRPr lang="de-CH" sz="1800" dirty="0"/>
          </a:p>
        </p:txBody>
      </p:sp>
    </p:spTree>
    <p:extLst>
      <p:ext uri="{BB962C8B-B14F-4D97-AF65-F5344CB8AC3E}">
        <p14:creationId xmlns:p14="http://schemas.microsoft.com/office/powerpoint/2010/main" val="147534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70C0"/>
                </a:solidFill>
              </a:rPr>
              <a:t>b) Gesetzliche Grundlagen von Kanton und Gemeinden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a:spcAft>
                <a:spcPts val="600"/>
              </a:spcAft>
              <a:buNone/>
            </a:pPr>
            <a:r>
              <a:rPr lang="de-CH" altLang="de-DE" sz="1800" u="sng" dirty="0">
                <a:sym typeface="Wingdings" panose="05000000000000000000" pitchFamily="2" charset="2"/>
              </a:rPr>
              <a:t>NG 511.12 Verordnung über das interne Kontrollsystem (IKS-Verordnung, IKSV)</a:t>
            </a:r>
            <a:endParaRPr lang="de-CH" sz="2000" u="sng" dirty="0"/>
          </a:p>
          <a:p>
            <a:pPr marL="0" indent="0">
              <a:lnSpc>
                <a:spcPct val="107000"/>
              </a:lnSpc>
              <a:spcAft>
                <a:spcPts val="800"/>
              </a:spcAft>
              <a:buNone/>
            </a:pPr>
            <a:r>
              <a:rPr lang="de-CH" sz="18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 2 Definition, Zielsetzung</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de-CH" sz="1800" baseline="30000" dirty="0">
                <a:solidFill>
                  <a:srgbClr val="333333"/>
                </a:solidFill>
                <a:effectLst/>
                <a:latin typeface="Arial" panose="020B0604020202020204" pitchFamily="34" charset="0"/>
                <a:ea typeface="Arial Unicode MS" panose="020B0604020202020204" pitchFamily="34" charset="-128"/>
              </a:rPr>
              <a:t>1</a:t>
            </a:r>
            <a:r>
              <a:rPr lang="de-CH" sz="1800" dirty="0">
                <a:solidFill>
                  <a:srgbClr val="333333"/>
                </a:solidFill>
                <a:effectLst/>
                <a:latin typeface="Arial" panose="020B0604020202020204" pitchFamily="34" charset="0"/>
                <a:ea typeface="Arial Unicode MS" panose="020B0604020202020204" pitchFamily="34" charset="-128"/>
              </a:rPr>
              <a:t> …</a:t>
            </a:r>
          </a:p>
          <a:p>
            <a:pPr marL="0" indent="0">
              <a:lnSpc>
                <a:spcPct val="100000"/>
              </a:lnSpc>
              <a:buNone/>
            </a:pPr>
            <a:r>
              <a:rPr lang="de-CH" sz="1800" baseline="300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2 </a:t>
            </a:r>
            <a:r>
              <a:rPr lang="de-CH" sz="1800" b="1" dirty="0">
                <a:solidFill>
                  <a:srgbClr val="00B050"/>
                </a:solidFill>
                <a:effectLst/>
                <a:latin typeface="Arial" panose="020B0604020202020204" pitchFamily="34" charset="0"/>
                <a:ea typeface="Arial Unicode MS" panose="020B0604020202020204" pitchFamily="34" charset="-128"/>
                <a:cs typeface="Times New Roman" panose="02020603050405020304" pitchFamily="18" charset="0"/>
              </a:rPr>
              <a:t>Ziel des IKS</a:t>
            </a:r>
            <a:r>
              <a:rPr lang="de-CH" sz="18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 ist, bestehende Risiken zu erfassen und zu steuern, um mit ausreichender Gewähr sicherstellen zu können, dass die betreffende kantonale Verwaltungseinheit im Rahmen der Erfüllung ihrer Aufgabenstellung die folgenden allgemeinen Ziele erreicht: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eriod"/>
            </a:pP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das Vermögen des Kantons zu schützen sowie die zweckmässige Verwendung der Mittel sicherzustellen (</a:t>
            </a:r>
            <a:r>
              <a:rPr lang="de-CH"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Vermögensschutz</a:t>
            </a: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eriod"/>
            </a:pP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finanziell relevante Prozesse ordnungsgemäss abzuwickeln und zu optimieren (</a:t>
            </a:r>
            <a:r>
              <a:rPr lang="de-CH"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operative Geschäftstätigkeit</a:t>
            </a: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eriod"/>
            </a:pP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die Zuverlässigkeit der Finanz- und Führungsinformationen sicherzustellen (</a:t>
            </a:r>
            <a:r>
              <a:rPr lang="de-CH"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Rechnungslegung, Reporting</a:t>
            </a: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eriod"/>
            </a:pP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Gesetze, Verordnungen und Reglemente in Bezug auf Ziff. 1–3 einzuhalten (</a:t>
            </a:r>
            <a:r>
              <a:rPr lang="de-CH"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Compliance</a:t>
            </a: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eriod"/>
            </a:pP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ein </a:t>
            </a:r>
            <a:r>
              <a:rPr lang="de-CH" sz="1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internes Umfeld </a:t>
            </a:r>
            <a:r>
              <a:rPr lang="de-CH"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zur Verminderung von unbeabsichtigten Fehlern und betrügerischem Verhalten zu schaffen.</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CH" sz="2000" b="0" i="0" dirty="0">
              <a:solidFill>
                <a:srgbClr val="333333"/>
              </a:solidFill>
              <a:effectLst/>
              <a:latin typeface="Arial Unicode MS" panose="020B0604020202020204" pitchFamily="34" charset="-128"/>
              <a:ea typeface="Arial Unicode MS" panose="020B0604020202020204" pitchFamily="34" charset="-128"/>
            </a:endParaRPr>
          </a:p>
          <a:p>
            <a:pPr marL="0" indent="0">
              <a:buNone/>
            </a:pPr>
            <a:endParaRPr lang="de-CH" sz="1800" dirty="0"/>
          </a:p>
        </p:txBody>
      </p:sp>
    </p:spTree>
    <p:extLst>
      <p:ext uri="{BB962C8B-B14F-4D97-AF65-F5344CB8AC3E}">
        <p14:creationId xmlns:p14="http://schemas.microsoft.com/office/powerpoint/2010/main" val="411338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70C0"/>
                </a:solidFill>
              </a:rPr>
              <a:t>b) Gesetzliche Grundlagen von Kanton und Gemeinden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a:spcAft>
                <a:spcPts val="600"/>
              </a:spcAft>
              <a:buNone/>
            </a:pPr>
            <a:r>
              <a:rPr lang="de-CH" altLang="de-DE" sz="1800" u="sng" dirty="0">
                <a:sym typeface="Wingdings" panose="05000000000000000000" pitchFamily="2" charset="2"/>
              </a:rPr>
              <a:t>NG 511.12 Verordnung über das interne Kontrollsystem (IKS-Verordnung, IKSV)</a:t>
            </a:r>
            <a:endParaRPr lang="de-CH" sz="2000" u="sng" dirty="0"/>
          </a:p>
          <a:p>
            <a:pPr marL="0" indent="0">
              <a:lnSpc>
                <a:spcPct val="107000"/>
              </a:lnSpc>
              <a:spcAft>
                <a:spcPts val="800"/>
              </a:spcAft>
              <a:buNone/>
            </a:pPr>
            <a:r>
              <a:rPr lang="de-CH" sz="18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 3 Abgrenzung</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de-CH" sz="1800" baseline="300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1 </a:t>
            </a:r>
            <a:r>
              <a:rPr lang="de-CH" sz="18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Das IKS und das Risikomanagement werden als zwei gesonderte Instrumente betrachtet.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de-CH" sz="1800" baseline="300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2 </a:t>
            </a:r>
            <a:r>
              <a:rPr lang="de-CH" sz="18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Das </a:t>
            </a:r>
            <a:r>
              <a:rPr lang="de-CH" sz="1800" dirty="0">
                <a:solidFill>
                  <a:srgbClr val="00B050"/>
                </a:solidFill>
                <a:effectLst/>
                <a:latin typeface="Arial" panose="020B0604020202020204" pitchFamily="34" charset="0"/>
                <a:ea typeface="Arial Unicode MS" panose="020B0604020202020204" pitchFamily="34" charset="-128"/>
                <a:cs typeface="Times New Roman" panose="02020603050405020304" pitchFamily="18" charset="0"/>
              </a:rPr>
              <a:t>IKS fokussiert </a:t>
            </a:r>
            <a:r>
              <a:rPr lang="de-CH" sz="18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sich auf die Steuerungs- und Kontrollaktivitäten der </a:t>
            </a:r>
            <a:r>
              <a:rPr lang="de-CH" sz="1800" dirty="0">
                <a:solidFill>
                  <a:srgbClr val="00B050"/>
                </a:solidFill>
                <a:effectLst/>
                <a:latin typeface="Arial" panose="020B0604020202020204" pitchFamily="34" charset="0"/>
                <a:ea typeface="Arial Unicode MS" panose="020B0604020202020204" pitchFamily="34" charset="-128"/>
                <a:cs typeface="Times New Roman" panose="02020603050405020304" pitchFamily="18" charset="0"/>
              </a:rPr>
              <a:t>finanziell relevanten Geschäftsprozesse und ‑</a:t>
            </a:r>
            <a:r>
              <a:rPr lang="de-CH" sz="1800" dirty="0" err="1">
                <a:solidFill>
                  <a:srgbClr val="00B050"/>
                </a:solidFill>
                <a:effectLst/>
                <a:latin typeface="Arial" panose="020B0604020202020204" pitchFamily="34" charset="0"/>
                <a:ea typeface="Arial Unicode MS" panose="020B0604020202020204" pitchFamily="34" charset="-128"/>
                <a:cs typeface="Times New Roman" panose="02020603050405020304" pitchFamily="18" charset="0"/>
              </a:rPr>
              <a:t>risiken</a:t>
            </a:r>
            <a:r>
              <a:rPr lang="de-CH" sz="1800" dirty="0">
                <a:solidFill>
                  <a:srgbClr val="333333"/>
                </a:solidFill>
                <a:effectLst/>
                <a:latin typeface="Arial" panose="020B0604020202020204" pitchFamily="34" charset="0"/>
                <a:ea typeface="Arial Unicode MS" panose="020B0604020202020204" pitchFamily="34" charset="-128"/>
                <a:cs typeface="Times New Roman" panose="02020603050405020304" pitchFamily="18" charset="0"/>
              </a:rPr>
              <a:t>.</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CH" sz="2000" b="0" i="0" dirty="0">
              <a:solidFill>
                <a:srgbClr val="333333"/>
              </a:solidFill>
              <a:effectLst/>
              <a:latin typeface="Arial Unicode MS" panose="020B0604020202020204" pitchFamily="34" charset="-128"/>
              <a:ea typeface="Arial Unicode MS" panose="020B0604020202020204" pitchFamily="34" charset="-128"/>
            </a:endParaRPr>
          </a:p>
          <a:p>
            <a:pPr marL="0" indent="0">
              <a:buNone/>
            </a:pPr>
            <a:endParaRPr lang="de-CH" sz="1800" dirty="0"/>
          </a:p>
        </p:txBody>
      </p:sp>
    </p:spTree>
    <p:extLst>
      <p:ext uri="{BB962C8B-B14F-4D97-AF65-F5344CB8AC3E}">
        <p14:creationId xmlns:p14="http://schemas.microsoft.com/office/powerpoint/2010/main" val="366984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B050"/>
                </a:solidFill>
              </a:rPr>
              <a:t>c) Vorstellung IKS-Tool Kanton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Allgemein</a:t>
            </a:r>
          </a:p>
          <a:p>
            <a:pPr lvl="1" eaLnBrk="1" hangingPunct="1"/>
            <a:r>
              <a:rPr lang="de-CH" altLang="de-DE" sz="2000" dirty="0">
                <a:sym typeface="Wingdings" panose="05000000000000000000" pitchFamily="2" charset="2"/>
              </a:rPr>
              <a:t>Vorstellung Tool, welches der Kanton Nidwalden im Einsatz hat</a:t>
            </a:r>
          </a:p>
          <a:p>
            <a:pPr lvl="1" eaLnBrk="1" hangingPunct="1"/>
            <a:r>
              <a:rPr lang="de-CH" altLang="de-DE" sz="2000" dirty="0">
                <a:sym typeface="Wingdings" panose="05000000000000000000" pitchFamily="2" charset="2"/>
              </a:rPr>
              <a:t>Die Finanzdirektion erlässt keine Vorgaben und gibt keine Empfehlung für die Gemeinden ab</a:t>
            </a:r>
          </a:p>
          <a:p>
            <a:pPr lvl="1" eaLnBrk="1" hangingPunct="1"/>
            <a:r>
              <a:rPr lang="de-CH" altLang="de-DE" sz="2000" dirty="0">
                <a:sym typeface="Wingdings" panose="05000000000000000000" pitchFamily="2" charset="2"/>
              </a:rPr>
              <a:t>Den Finanzverwalterinnen und Finanzverwalter wurde das Tool des Kantons im Juni vorgestellt</a:t>
            </a:r>
          </a:p>
          <a:p>
            <a:pPr lvl="1" eaLnBrk="1" hangingPunct="1"/>
            <a:r>
              <a:rPr lang="de-CH" altLang="de-DE" sz="2000" dirty="0">
                <a:sym typeface="Wingdings" panose="05000000000000000000" pitchFamily="2" charset="2"/>
              </a:rPr>
              <a:t>Kanton Obwalden hat das gleiche Tool im Einsatz</a:t>
            </a:r>
          </a:p>
          <a:p>
            <a:pPr lvl="1" eaLnBrk="1" hangingPunct="1"/>
            <a:r>
              <a:rPr lang="de-CH" altLang="de-DE" sz="2000" dirty="0">
                <a:sym typeface="Wingdings" panose="05000000000000000000" pitchFamily="2" charset="2"/>
              </a:rPr>
              <a:t>Kooperation bei der Einführung mit der BDO, Pirmin Marbacher</a:t>
            </a:r>
          </a:p>
          <a:p>
            <a:pPr lvl="1" eaLnBrk="1" hangingPunct="1"/>
            <a:r>
              <a:rPr lang="de-CH" altLang="de-DE" sz="2000" dirty="0">
                <a:sym typeface="Wingdings" panose="05000000000000000000" pitchFamily="2" charset="2"/>
              </a:rPr>
              <a:t>Bestätigung durch Finanzkontrolle mit Jahresrechnung  siehe nächste Folie</a:t>
            </a:r>
          </a:p>
          <a:p>
            <a:pPr lvl="1" eaLnBrk="1" hangingPunct="1"/>
            <a:endParaRPr lang="de-CH" altLang="de-DE" sz="2000" dirty="0">
              <a:sym typeface="Wingdings" panose="05000000000000000000" pitchFamily="2" charset="2"/>
            </a:endParaRPr>
          </a:p>
          <a:p>
            <a:endParaRPr lang="de-CH" dirty="0"/>
          </a:p>
        </p:txBody>
      </p:sp>
    </p:spTree>
    <p:extLst>
      <p:ext uri="{BB962C8B-B14F-4D97-AF65-F5344CB8AC3E}">
        <p14:creationId xmlns:p14="http://schemas.microsoft.com/office/powerpoint/2010/main" val="206213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B050"/>
                </a:solidFill>
              </a:rPr>
              <a:t>c) Vorstellung IKS-Tool Kanton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Ablauf mit Direktionen</a:t>
            </a:r>
          </a:p>
          <a:p>
            <a:pPr lvl="1" eaLnBrk="1" hangingPunct="1">
              <a:spcAft>
                <a:spcPts val="600"/>
              </a:spcAft>
            </a:pPr>
            <a:r>
              <a:rPr lang="de-CH" altLang="de-DE" sz="2000" dirty="0">
                <a:sym typeface="Wingdings" panose="05000000000000000000" pitchFamily="2" charset="2"/>
              </a:rPr>
              <a:t>Startsitzung mit Unterstützung BDO, Pirmin Marbacher</a:t>
            </a:r>
            <a:br>
              <a:rPr lang="de-CH" altLang="de-DE" sz="2000" dirty="0">
                <a:sym typeface="Wingdings" panose="05000000000000000000" pitchFamily="2" charset="2"/>
              </a:rPr>
            </a:br>
            <a:r>
              <a:rPr lang="de-CH" altLang="de-DE" sz="2000" dirty="0">
                <a:sym typeface="Wingdings" panose="05000000000000000000" pitchFamily="2" charset="2"/>
              </a:rPr>
              <a:t>Schulung Erhebungsunterlagen und Auftrag</a:t>
            </a:r>
            <a:br>
              <a:rPr lang="de-CH" altLang="de-DE" sz="2000" dirty="0">
                <a:sym typeface="Wingdings" panose="05000000000000000000" pitchFamily="2" charset="2"/>
              </a:rPr>
            </a:br>
            <a:r>
              <a:rPr lang="de-CH" altLang="de-DE" sz="2000" dirty="0">
                <a:sym typeface="Wingdings" panose="05000000000000000000" pitchFamily="2" charset="2"/>
              </a:rPr>
              <a:t>Schlüsselprozesse zentral bei der Finanzverwaltung</a:t>
            </a:r>
          </a:p>
          <a:p>
            <a:pPr lvl="1" eaLnBrk="1" hangingPunct="1">
              <a:spcAft>
                <a:spcPts val="600"/>
              </a:spcAft>
            </a:pPr>
            <a:r>
              <a:rPr lang="de-CH" altLang="de-DE" sz="2000" dirty="0">
                <a:sym typeface="Wingdings" panose="05000000000000000000" pitchFamily="2" charset="2"/>
              </a:rPr>
              <a:t>Besprechung der Excel-Dateien (Erhebungsunterlagen) inklusive Festlegung der aufzunehmenden Prozesse (in Zusammenarbeit mit der Finanzkontrolle)</a:t>
            </a:r>
          </a:p>
          <a:p>
            <a:pPr lvl="1" eaLnBrk="1" hangingPunct="1">
              <a:spcAft>
                <a:spcPts val="600"/>
              </a:spcAft>
            </a:pPr>
            <a:r>
              <a:rPr lang="de-CH" altLang="de-DE" sz="2000" dirty="0">
                <a:sym typeface="Wingdings" panose="05000000000000000000" pitchFamily="2" charset="2"/>
              </a:rPr>
              <a:t>Dateien zur Erfassung an </a:t>
            </a:r>
            <a:r>
              <a:rPr lang="de-CH" altLang="de-DE" sz="2000" dirty="0" err="1">
                <a:sym typeface="Wingdings" panose="05000000000000000000" pitchFamily="2" charset="2"/>
              </a:rPr>
              <a:t>SwissAxis</a:t>
            </a:r>
            <a:r>
              <a:rPr lang="de-CH" altLang="de-DE" sz="2000" dirty="0">
                <a:sym typeface="Wingdings" panose="05000000000000000000" pitchFamily="2" charset="2"/>
              </a:rPr>
              <a:t> zustellen</a:t>
            </a:r>
          </a:p>
          <a:p>
            <a:pPr lvl="1" eaLnBrk="1" hangingPunct="1">
              <a:spcAft>
                <a:spcPts val="600"/>
              </a:spcAft>
            </a:pPr>
            <a:r>
              <a:rPr lang="de-CH" altLang="de-DE" sz="2000" dirty="0">
                <a:sym typeface="Wingdings" panose="05000000000000000000" pitchFamily="2" charset="2"/>
              </a:rPr>
              <a:t>Anschliessend Start produktiv / Schulungen</a:t>
            </a:r>
          </a:p>
          <a:p>
            <a:pPr lvl="1" eaLnBrk="1" hangingPunct="1"/>
            <a:endParaRPr lang="de-CH" altLang="de-DE" sz="2000" dirty="0">
              <a:sym typeface="Wingdings" panose="05000000000000000000" pitchFamily="2" charset="2"/>
            </a:endParaRPr>
          </a:p>
          <a:p>
            <a:pPr marL="216000" lvl="1" indent="0" eaLnBrk="1" hangingPunct="1">
              <a:buNone/>
            </a:pPr>
            <a:r>
              <a:rPr lang="de-CH" altLang="de-DE" sz="2000" dirty="0">
                <a:sym typeface="Wingdings" panose="05000000000000000000" pitchFamily="2" charset="2"/>
              </a:rPr>
              <a:t> Excel-Datei zur Erfassung</a:t>
            </a:r>
          </a:p>
          <a:p>
            <a:pPr lvl="1" eaLnBrk="1" hangingPunct="1"/>
            <a:endParaRPr lang="de-CH" altLang="de-DE" sz="2000" dirty="0">
              <a:sym typeface="Wingdings" panose="05000000000000000000" pitchFamily="2" charset="2"/>
            </a:endParaRPr>
          </a:p>
          <a:p>
            <a:pPr lvl="1" eaLnBrk="1" hangingPunct="1"/>
            <a:endParaRPr lang="de-CH" altLang="de-DE" sz="2000" dirty="0">
              <a:sym typeface="Wingdings" panose="05000000000000000000" pitchFamily="2" charset="2"/>
            </a:endParaRPr>
          </a:p>
          <a:p>
            <a:endParaRPr lang="de-CH" dirty="0"/>
          </a:p>
        </p:txBody>
      </p:sp>
    </p:spTree>
    <p:extLst>
      <p:ext uri="{BB962C8B-B14F-4D97-AF65-F5344CB8AC3E}">
        <p14:creationId xmlns:p14="http://schemas.microsoft.com/office/powerpoint/2010/main" val="294211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B050"/>
                </a:solidFill>
              </a:rPr>
              <a:t>c) Vorstellung IKS-Tool Kanton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r>
              <a:rPr lang="de-CH" dirty="0">
                <a:hlinkClick r:id="rId2"/>
              </a:rPr>
              <a:t>https://swissaxis.ch/</a:t>
            </a:r>
            <a:endParaRPr lang="de-CH" dirty="0"/>
          </a:p>
          <a:p>
            <a:endParaRPr lang="de-CH" dirty="0"/>
          </a:p>
          <a:p>
            <a:r>
              <a:rPr lang="de-CH" dirty="0"/>
              <a:t>Tool NW</a:t>
            </a:r>
            <a:br>
              <a:rPr lang="de-CH" dirty="0"/>
            </a:br>
            <a:r>
              <a:rPr lang="de-CH" dirty="0">
                <a:hlinkClick r:id="rId3"/>
              </a:rPr>
              <a:t>https://nw.iks.ilz.info/anmelden</a:t>
            </a:r>
            <a:endParaRPr lang="de-CH" dirty="0"/>
          </a:p>
          <a:p>
            <a:endParaRPr lang="de-CH" dirty="0"/>
          </a:p>
          <a:p>
            <a:endParaRPr lang="de-CH" dirty="0"/>
          </a:p>
        </p:txBody>
      </p:sp>
      <p:pic>
        <p:nvPicPr>
          <p:cNvPr id="5" name="Grafik 4">
            <a:extLst>
              <a:ext uri="{FF2B5EF4-FFF2-40B4-BE49-F238E27FC236}">
                <a16:creationId xmlns:a16="http://schemas.microsoft.com/office/drawing/2014/main" id="{BD7023BF-0871-F08E-0390-FCE600A2520E}"/>
              </a:ext>
            </a:extLst>
          </p:cNvPr>
          <p:cNvPicPr>
            <a:picLocks noChangeAspect="1"/>
          </p:cNvPicPr>
          <p:nvPr/>
        </p:nvPicPr>
        <p:blipFill>
          <a:blip r:embed="rId4"/>
          <a:stretch>
            <a:fillRect/>
          </a:stretch>
        </p:blipFill>
        <p:spPr>
          <a:xfrm>
            <a:off x="4439816" y="2102164"/>
            <a:ext cx="7128792" cy="4207156"/>
          </a:xfrm>
          <a:prstGeom prst="rect">
            <a:avLst/>
          </a:prstGeom>
        </p:spPr>
      </p:pic>
    </p:spTree>
    <p:extLst>
      <p:ext uri="{BB962C8B-B14F-4D97-AF65-F5344CB8AC3E}">
        <p14:creationId xmlns:p14="http://schemas.microsoft.com/office/powerpoint/2010/main" val="1695272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06D54D1B-5566-9CA7-75E3-14708ED06AAC}"/>
              </a:ext>
            </a:extLst>
          </p:cNvPr>
          <p:cNvPicPr>
            <a:picLocks noGrp="1" noChangeAspect="1"/>
          </p:cNvPicPr>
          <p:nvPr>
            <p:ph idx="1"/>
          </p:nvPr>
        </p:nvPicPr>
        <p:blipFill>
          <a:blip r:embed="rId2"/>
          <a:stretch>
            <a:fillRect/>
          </a:stretch>
        </p:blipFill>
        <p:spPr>
          <a:xfrm>
            <a:off x="983432" y="1844824"/>
            <a:ext cx="9612007" cy="4602014"/>
          </a:xfrm>
        </p:spPr>
      </p:pic>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4. Internes Kontrollsystem / </a:t>
            </a:r>
            <a:r>
              <a:rPr lang="de-CH" dirty="0">
                <a:solidFill>
                  <a:srgbClr val="0070C0"/>
                </a:solidFill>
              </a:rPr>
              <a:t>b) Gesetzliche Grundlagen von Kanton und Gemeinden</a:t>
            </a:r>
            <a:endParaRPr lang="de-CH" dirty="0">
              <a:solidFill>
                <a:srgbClr val="00B050"/>
              </a:solidFill>
            </a:endParaRP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Tree>
    <p:extLst>
      <p:ext uri="{BB962C8B-B14F-4D97-AF65-F5344CB8AC3E}">
        <p14:creationId xmlns:p14="http://schemas.microsoft.com/office/powerpoint/2010/main" val="369848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r>
              <a:rPr lang="de-CH" dirty="0">
                <a:solidFill>
                  <a:srgbClr val="00B050"/>
                </a:solidFill>
              </a:rPr>
              <a:t>a) Budget / Finanzpläne Kanton</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Besonderes</a:t>
            </a:r>
          </a:p>
          <a:p>
            <a:pPr lvl="1" eaLnBrk="1" hangingPunct="1"/>
            <a:r>
              <a:rPr lang="de-CH" altLang="de-DE" sz="2000" dirty="0">
                <a:sym typeface="Wingdings" panose="05000000000000000000" pitchFamily="2" charset="2"/>
              </a:rPr>
              <a:t>Hochrechnung schliesst noch negativ,  aber besser, ab (von -26.8 zu -4.0 Mio.)</a:t>
            </a:r>
          </a:p>
          <a:p>
            <a:pPr lvl="1" eaLnBrk="1" hangingPunct="1"/>
            <a:r>
              <a:rPr lang="de-CH" altLang="de-DE" sz="2000" dirty="0">
                <a:sym typeface="Wingdings" panose="05000000000000000000" pitchFamily="2" charset="2"/>
              </a:rPr>
              <a:t>SNB Ausschüttung B25=1 Mrd., FP26 2 Mrd., FP27 2 Mrd.</a:t>
            </a:r>
          </a:p>
          <a:p>
            <a:pPr lvl="1" eaLnBrk="1" hangingPunct="1"/>
            <a:r>
              <a:rPr lang="de-CH" altLang="de-DE" sz="2000" dirty="0">
                <a:sym typeface="Wingdings" panose="05000000000000000000" pitchFamily="2" charset="2"/>
              </a:rPr>
              <a:t>OECD-Mindestbesteuerung: FP26 +5 Mio. Ertrag (=75%) </a:t>
            </a:r>
            <a:r>
              <a:rPr lang="de-CH" altLang="de-DE" sz="1800" dirty="0">
                <a:sym typeface="Wingdings" panose="05000000000000000000" pitchFamily="2" charset="2"/>
              </a:rPr>
              <a:t>(für Förderbeiträge 2 Mio. eingeplant)</a:t>
            </a:r>
          </a:p>
          <a:p>
            <a:pPr lvl="1" eaLnBrk="1" hangingPunct="1"/>
            <a:r>
              <a:rPr lang="de-CH" altLang="de-DE" sz="2000" dirty="0">
                <a:sym typeface="Wingdings" panose="05000000000000000000" pitchFamily="2" charset="2"/>
              </a:rPr>
              <a:t>StG Revision 1.1.2026, 3 Mio. für Massnahmen bei Einkommen eingeplant</a:t>
            </a:r>
          </a:p>
          <a:p>
            <a:pPr marL="0" indent="0" eaLnBrk="1" hangingPunct="1">
              <a:buNone/>
            </a:pPr>
            <a:endParaRPr lang="de-CH" altLang="de-DE" sz="2000" dirty="0">
              <a:sym typeface="Wingdings" panose="05000000000000000000" pitchFamily="2" charset="2"/>
            </a:endParaRPr>
          </a:p>
          <a:p>
            <a:pPr marL="0" indent="0" eaLnBrk="1" hangingPunct="1">
              <a:buNone/>
            </a:pPr>
            <a:r>
              <a:rPr lang="de-CH" altLang="de-DE" sz="2000" dirty="0">
                <a:sym typeface="Wingdings" panose="05000000000000000000" pitchFamily="2" charset="2"/>
              </a:rPr>
              <a:t>Personal</a:t>
            </a:r>
          </a:p>
          <a:p>
            <a:pPr lvl="1" eaLnBrk="1" hangingPunct="1"/>
            <a:r>
              <a:rPr lang="de-CH" altLang="de-DE" sz="2000" dirty="0">
                <a:sym typeface="Wingdings" panose="05000000000000000000" pitchFamily="2" charset="2"/>
              </a:rPr>
              <a:t>Lohnerhöhung von insgesamt 1.80% </a:t>
            </a:r>
            <a:r>
              <a:rPr lang="de-CH" altLang="de-DE" sz="1600" dirty="0">
                <a:sym typeface="Wingdings" panose="05000000000000000000" pitchFamily="2" charset="2"/>
              </a:rPr>
              <a:t>(1.5% Landrat / 0.3% Planungssaldo)</a:t>
            </a:r>
            <a:r>
              <a:rPr lang="de-CH" altLang="de-DE" sz="2000" dirty="0">
                <a:sym typeface="Wingdings" panose="05000000000000000000" pitchFamily="2" charset="2"/>
              </a:rPr>
              <a:t> tiefer als notwendig angesetzt (Teilrevision Pensionskassengesetz berücksichtigt)</a:t>
            </a:r>
          </a:p>
          <a:p>
            <a:pPr lvl="1" eaLnBrk="1" hangingPunct="1"/>
            <a:r>
              <a:rPr lang="de-CH" altLang="de-DE" sz="2000" dirty="0">
                <a:sym typeface="Wingdings" panose="05000000000000000000" pitchFamily="2" charset="2"/>
              </a:rPr>
              <a:t>FP26+FP27 je 1.5% Lohnanpassung</a:t>
            </a:r>
          </a:p>
          <a:p>
            <a:pPr marL="0" lvl="1" indent="0" eaLnBrk="1" fontAlgn="auto" hangingPunct="1">
              <a:spcBef>
                <a:spcPts val="0"/>
              </a:spcBef>
              <a:spcAft>
                <a:spcPts val="0"/>
              </a:spcAft>
              <a:buNone/>
              <a:defRPr/>
            </a:pPr>
            <a:endParaRPr lang="de-CH" sz="2000" dirty="0"/>
          </a:p>
          <a:p>
            <a:pPr marL="0" lvl="1" indent="0" eaLnBrk="1" fontAlgn="auto" hangingPunct="1">
              <a:spcBef>
                <a:spcPts val="0"/>
              </a:spcBef>
              <a:spcAft>
                <a:spcPts val="0"/>
              </a:spcAft>
              <a:buNone/>
              <a:defRPr/>
            </a:pPr>
            <a:r>
              <a:rPr lang="de-CH" sz="2000" dirty="0"/>
              <a:t>Fazit</a:t>
            </a:r>
          </a:p>
          <a:p>
            <a:pPr marL="432000" lvl="1" indent="-216000" eaLnBrk="1" fontAlgn="auto" hangingPunct="1">
              <a:spcBef>
                <a:spcPts val="0"/>
              </a:spcBef>
              <a:spcAft>
                <a:spcPts val="0"/>
              </a:spcAft>
              <a:defRPr/>
            </a:pPr>
            <a:r>
              <a:rPr lang="de-CH" sz="2000" dirty="0"/>
              <a:t>Ausgeglichene Rechnungen sind möglich</a:t>
            </a:r>
          </a:p>
          <a:p>
            <a:pPr marL="432000" lvl="1" indent="-216000" eaLnBrk="1" fontAlgn="auto" hangingPunct="1">
              <a:spcBef>
                <a:spcPts val="0"/>
              </a:spcBef>
              <a:spcAft>
                <a:spcPts val="0"/>
              </a:spcAft>
              <a:defRPr/>
            </a:pPr>
            <a:r>
              <a:rPr lang="de-CH" sz="2000" dirty="0"/>
              <a:t>Steuererträge und SNB führen zu Verbesserungen</a:t>
            </a:r>
            <a:endParaRPr lang="de-CH" altLang="de-DE" sz="2000" dirty="0">
              <a:sym typeface="Wingdings" panose="05000000000000000000" pitchFamily="2" charset="2"/>
            </a:endParaRPr>
          </a:p>
          <a:p>
            <a:endParaRPr lang="de-CH" dirty="0"/>
          </a:p>
        </p:txBody>
      </p:sp>
    </p:spTree>
    <p:extLst>
      <p:ext uri="{BB962C8B-B14F-4D97-AF65-F5344CB8AC3E}">
        <p14:creationId xmlns:p14="http://schemas.microsoft.com/office/powerpoint/2010/main" val="228118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26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platzhalter 3"/>
          <p:cNvSpPr>
            <a:spLocks noGrp="1"/>
          </p:cNvSpPr>
          <p:nvPr>
            <p:ph type="body" sz="quarter" idx="11"/>
            <p:custDataLst>
              <p:tags r:id="rId1"/>
            </p:custDataLst>
          </p:nvPr>
        </p:nvSpPr>
        <p:spPr/>
        <p:txBody>
          <a:bodyPr/>
          <a:lstStyle/>
          <a:p>
            <a:pPr eaLnBrk="1" hangingPunct="1"/>
            <a:endParaRPr lang="de-CH" altLang="de-DE" dirty="0"/>
          </a:p>
        </p:txBody>
      </p:sp>
      <p:graphicFrame>
        <p:nvGraphicFramePr>
          <p:cNvPr id="3" name="Objekt 2">
            <a:extLst>
              <a:ext uri="{FF2B5EF4-FFF2-40B4-BE49-F238E27FC236}">
                <a16:creationId xmlns:a16="http://schemas.microsoft.com/office/drawing/2014/main" id="{BF315F28-789C-6A70-DF1C-DC24A8888CC3}"/>
              </a:ext>
            </a:extLst>
          </p:cNvPr>
          <p:cNvGraphicFramePr>
            <a:graphicFrameLocks noChangeAspect="1"/>
          </p:cNvGraphicFramePr>
          <p:nvPr>
            <p:custDataLst>
              <p:tags r:id="rId2"/>
            </p:custDataLst>
          </p:nvPr>
        </p:nvGraphicFramePr>
        <p:xfrm>
          <a:off x="1963738" y="1341439"/>
          <a:ext cx="8343900" cy="5153025"/>
        </p:xfrm>
        <a:graphic>
          <a:graphicData uri="http://schemas.openxmlformats.org/presentationml/2006/ole">
            <mc:AlternateContent xmlns:mc="http://schemas.openxmlformats.org/markup-compatibility/2006">
              <mc:Choice xmlns:v="urn:schemas-microsoft-com:vml" Requires="v">
                <p:oleObj name="Worksheet" r:id="rId4" imgW="8343812" imgH="5153129" progId="Excel.Sheet.12">
                  <p:link updateAutomatic="1"/>
                </p:oleObj>
              </mc:Choice>
              <mc:Fallback>
                <p:oleObj name="Worksheet" r:id="rId4" imgW="8343812" imgH="5153129" progId="Excel.Sheet.12">
                  <p:link updateAutomatic="1"/>
                  <p:pic>
                    <p:nvPicPr>
                      <p:cNvPr id="3" name="Objekt 2">
                        <a:extLst>
                          <a:ext uri="{FF2B5EF4-FFF2-40B4-BE49-F238E27FC236}">
                            <a16:creationId xmlns:a16="http://schemas.microsoft.com/office/drawing/2014/main" id="{BF315F28-789C-6A70-DF1C-DC24A8888CC3}"/>
                          </a:ext>
                        </a:extLst>
                      </p:cNvPr>
                      <p:cNvPicPr/>
                      <p:nvPr/>
                    </p:nvPicPr>
                    <p:blipFill>
                      <a:blip r:embed="rId5"/>
                      <a:stretch>
                        <a:fillRect/>
                      </a:stretch>
                    </p:blipFill>
                    <p:spPr>
                      <a:xfrm>
                        <a:off x="1963738" y="1341439"/>
                        <a:ext cx="8343900" cy="5153025"/>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platzhalter 3"/>
          <p:cNvSpPr>
            <a:spLocks noGrp="1"/>
          </p:cNvSpPr>
          <p:nvPr>
            <p:ph type="body" sz="quarter" idx="11"/>
            <p:custDataLst>
              <p:tags r:id="rId1"/>
            </p:custDataLst>
          </p:nvPr>
        </p:nvSpPr>
        <p:spPr/>
        <p:txBody>
          <a:bodyPr/>
          <a:lstStyle/>
          <a:p>
            <a:pPr eaLnBrk="1" hangingPunct="1"/>
            <a:endParaRPr lang="de-CH" altLang="de-DE" dirty="0"/>
          </a:p>
        </p:txBody>
      </p:sp>
      <p:graphicFrame>
        <p:nvGraphicFramePr>
          <p:cNvPr id="3" name="Objekt 2">
            <a:extLst>
              <a:ext uri="{FF2B5EF4-FFF2-40B4-BE49-F238E27FC236}">
                <a16:creationId xmlns:a16="http://schemas.microsoft.com/office/drawing/2014/main" id="{48974F5F-29AE-EEEE-E0AE-C1B1B9DA0FD3}"/>
              </a:ext>
            </a:extLst>
          </p:cNvPr>
          <p:cNvGraphicFramePr>
            <a:graphicFrameLocks noChangeAspect="1"/>
          </p:cNvGraphicFramePr>
          <p:nvPr>
            <p:custDataLst>
              <p:tags r:id="rId2"/>
            </p:custDataLst>
          </p:nvPr>
        </p:nvGraphicFramePr>
        <p:xfrm>
          <a:off x="1963738" y="1196976"/>
          <a:ext cx="8343900" cy="5153025"/>
        </p:xfrm>
        <a:graphic>
          <a:graphicData uri="http://schemas.openxmlformats.org/presentationml/2006/ole">
            <mc:AlternateContent xmlns:mc="http://schemas.openxmlformats.org/markup-compatibility/2006">
              <mc:Choice xmlns:v="urn:schemas-microsoft-com:vml" Requires="v">
                <p:oleObj name="Worksheet" r:id="rId4" imgW="8343812" imgH="5153129" progId="Excel.Sheet.12">
                  <p:link updateAutomatic="1"/>
                </p:oleObj>
              </mc:Choice>
              <mc:Fallback>
                <p:oleObj name="Worksheet" r:id="rId4" imgW="8343812" imgH="5153129" progId="Excel.Sheet.12">
                  <p:link updateAutomatic="1"/>
                  <p:pic>
                    <p:nvPicPr>
                      <p:cNvPr id="3" name="Objekt 2">
                        <a:extLst>
                          <a:ext uri="{FF2B5EF4-FFF2-40B4-BE49-F238E27FC236}">
                            <a16:creationId xmlns:a16="http://schemas.microsoft.com/office/drawing/2014/main" id="{48974F5F-29AE-EEEE-E0AE-C1B1B9DA0FD3}"/>
                          </a:ext>
                        </a:extLst>
                      </p:cNvPr>
                      <p:cNvPicPr/>
                      <p:nvPr/>
                    </p:nvPicPr>
                    <p:blipFill>
                      <a:blip r:embed="rId5"/>
                      <a:stretch>
                        <a:fillRect/>
                      </a:stretch>
                    </p:blipFill>
                    <p:spPr>
                      <a:xfrm>
                        <a:off x="1963738" y="1196976"/>
                        <a:ext cx="8343900" cy="515302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platzhalter 3"/>
          <p:cNvSpPr>
            <a:spLocks noGrp="1"/>
          </p:cNvSpPr>
          <p:nvPr>
            <p:ph type="body" sz="quarter" idx="11"/>
            <p:custDataLst>
              <p:tags r:id="rId1"/>
            </p:custDataLst>
          </p:nvPr>
        </p:nvSpPr>
        <p:spPr/>
        <p:txBody>
          <a:bodyPr/>
          <a:lstStyle/>
          <a:p>
            <a:pPr eaLnBrk="1" hangingPunct="1"/>
            <a:endParaRPr lang="de-CH" altLang="de-DE" dirty="0"/>
          </a:p>
        </p:txBody>
      </p:sp>
      <p:graphicFrame>
        <p:nvGraphicFramePr>
          <p:cNvPr id="3" name="Objekt 2">
            <a:extLst>
              <a:ext uri="{FF2B5EF4-FFF2-40B4-BE49-F238E27FC236}">
                <a16:creationId xmlns:a16="http://schemas.microsoft.com/office/drawing/2014/main" id="{D6F5E3A7-EDB6-0477-8C16-EA15BA2EFB57}"/>
              </a:ext>
            </a:extLst>
          </p:cNvPr>
          <p:cNvGraphicFramePr>
            <a:graphicFrameLocks noChangeAspect="1"/>
          </p:cNvGraphicFramePr>
          <p:nvPr>
            <p:custDataLst>
              <p:tags r:id="rId2"/>
            </p:custDataLst>
          </p:nvPr>
        </p:nvGraphicFramePr>
        <p:xfrm>
          <a:off x="1963738" y="1196976"/>
          <a:ext cx="8343900" cy="5153025"/>
        </p:xfrm>
        <a:graphic>
          <a:graphicData uri="http://schemas.openxmlformats.org/presentationml/2006/ole">
            <mc:AlternateContent xmlns:mc="http://schemas.openxmlformats.org/markup-compatibility/2006">
              <mc:Choice xmlns:v="urn:schemas-microsoft-com:vml" Requires="v">
                <p:oleObj name="Worksheet" r:id="rId4" imgW="8343812" imgH="5153129" progId="Excel.Sheet.12">
                  <p:link updateAutomatic="1"/>
                </p:oleObj>
              </mc:Choice>
              <mc:Fallback>
                <p:oleObj name="Worksheet" r:id="rId4" imgW="8343812" imgH="5153129" progId="Excel.Sheet.12">
                  <p:link updateAutomatic="1"/>
                  <p:pic>
                    <p:nvPicPr>
                      <p:cNvPr id="3" name="Objekt 2">
                        <a:extLst>
                          <a:ext uri="{FF2B5EF4-FFF2-40B4-BE49-F238E27FC236}">
                            <a16:creationId xmlns:a16="http://schemas.microsoft.com/office/drawing/2014/main" id="{D6F5E3A7-EDB6-0477-8C16-EA15BA2EFB57}"/>
                          </a:ext>
                        </a:extLst>
                      </p:cNvPr>
                      <p:cNvPicPr/>
                      <p:nvPr/>
                    </p:nvPicPr>
                    <p:blipFill>
                      <a:blip r:embed="rId5"/>
                      <a:stretch>
                        <a:fillRect/>
                      </a:stretch>
                    </p:blipFill>
                    <p:spPr>
                      <a:xfrm>
                        <a:off x="1963738" y="1196976"/>
                        <a:ext cx="8343900" cy="5153025"/>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r>
              <a:rPr lang="de-CH" dirty="0">
                <a:solidFill>
                  <a:srgbClr val="0070C0"/>
                </a:solidFill>
              </a:rPr>
              <a:t>b) Aufgabenüberprüfung (AÜP)</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Ausgangslage</a:t>
            </a:r>
          </a:p>
          <a:p>
            <a:pPr lvl="1" eaLnBrk="1" hangingPunct="1"/>
            <a:r>
              <a:rPr lang="de-CH" altLang="de-DE" sz="2000" dirty="0">
                <a:sym typeface="Wingdings" panose="05000000000000000000" pitchFamily="2" charset="2"/>
              </a:rPr>
              <a:t>Regierungsrat hat am 26. März 2024 Nachtragskredit für AÜP genehmigt</a:t>
            </a:r>
          </a:p>
          <a:p>
            <a:pPr lvl="1" eaLnBrk="1" hangingPunct="1"/>
            <a:r>
              <a:rPr lang="de-CH" altLang="de-DE" sz="2000" dirty="0">
                <a:sym typeface="Wingdings" panose="05000000000000000000" pitchFamily="2" charset="2"/>
              </a:rPr>
              <a:t>Herausfordernde und angespannte Finanzaussichten (schlechte Budgets 2023 und 2024)</a:t>
            </a:r>
          </a:p>
          <a:p>
            <a:pPr lvl="1" eaLnBrk="1" hangingPunct="1"/>
            <a:r>
              <a:rPr lang="de-CH" altLang="de-DE" sz="2000" dirty="0">
                <a:sym typeface="Wingdings" panose="05000000000000000000" pitchFamily="2" charset="2"/>
              </a:rPr>
              <a:t>Forderung aus VL Revision Finanzausgleich</a:t>
            </a:r>
          </a:p>
          <a:p>
            <a:pPr lvl="1" eaLnBrk="1" hangingPunct="1"/>
            <a:r>
              <a:rPr lang="de-CH" altLang="de-DE" sz="2000" dirty="0">
                <a:sym typeface="Wingdings" panose="05000000000000000000" pitchFamily="2" charset="2"/>
              </a:rPr>
              <a:t>Externe Projektleitung bei «</a:t>
            </a:r>
            <a:r>
              <a:rPr lang="de-CH" altLang="de-DE" sz="2000" dirty="0" err="1">
                <a:sym typeface="Wingdings" panose="05000000000000000000" pitchFamily="2" charset="2"/>
              </a:rPr>
              <a:t>bolz+partner</a:t>
            </a:r>
            <a:r>
              <a:rPr lang="de-CH" altLang="de-DE" sz="2000" dirty="0">
                <a:sym typeface="Wingdings" panose="05000000000000000000" pitchFamily="2" charset="2"/>
              </a:rPr>
              <a:t> </a:t>
            </a:r>
            <a:r>
              <a:rPr lang="de-CH" altLang="de-DE" sz="2000" dirty="0" err="1">
                <a:sym typeface="Wingdings" panose="05000000000000000000" pitchFamily="2" charset="2"/>
              </a:rPr>
              <a:t>consulting</a:t>
            </a:r>
            <a:r>
              <a:rPr lang="de-CH" altLang="de-DE" sz="2000" dirty="0">
                <a:sym typeface="Wingdings" panose="05000000000000000000" pitchFamily="2" charset="2"/>
              </a:rPr>
              <a:t> ag (</a:t>
            </a:r>
            <a:r>
              <a:rPr lang="de-CH" altLang="de-DE" sz="2000" dirty="0" err="1">
                <a:sym typeface="Wingdings" panose="05000000000000000000" pitchFamily="2" charset="2"/>
              </a:rPr>
              <a:t>bpc</a:t>
            </a:r>
            <a:r>
              <a:rPr lang="de-CH" altLang="de-DE" sz="2000" dirty="0">
                <a:sym typeface="Wingdings" panose="05000000000000000000" pitchFamily="2" charset="2"/>
              </a:rPr>
              <a:t>)</a:t>
            </a:r>
            <a:br>
              <a:rPr lang="de-CH" altLang="de-DE" sz="2000" dirty="0">
                <a:sym typeface="Wingdings" panose="05000000000000000000" pitchFamily="2" charset="2"/>
              </a:rPr>
            </a:br>
            <a:r>
              <a:rPr lang="de-CH" altLang="de-DE" sz="2000" dirty="0">
                <a:sym typeface="Wingdings" panose="05000000000000000000" pitchFamily="2" charset="2"/>
              </a:rPr>
              <a:t>(Beat Blaser und Tobias Beljean) / </a:t>
            </a:r>
            <a:r>
              <a:rPr lang="de-CH" altLang="de-DE" sz="2000" dirty="0">
                <a:sym typeface="Wingdings" panose="05000000000000000000" pitchFamily="2" charset="2"/>
                <a:hlinkClick r:id="rId2">
                  <a:extLst>
                    <a:ext uri="{A12FA001-AC4F-418D-AE19-62706E023703}">
                      <ahyp:hlinkClr xmlns:ahyp="http://schemas.microsoft.com/office/drawing/2018/hyperlinkcolor" val="tx"/>
                    </a:ext>
                  </a:extLst>
                </a:hlinkClick>
              </a:rPr>
              <a:t>https://bolzpartner.ch/</a:t>
            </a:r>
            <a:endParaRPr lang="de-CH" altLang="de-DE" sz="2000" dirty="0">
              <a:sym typeface="Wingdings" panose="05000000000000000000" pitchFamily="2" charset="2"/>
            </a:endParaRPr>
          </a:p>
          <a:p>
            <a:pPr lvl="1" eaLnBrk="1" hangingPunct="1"/>
            <a:r>
              <a:rPr lang="de-CH" altLang="de-DE" sz="2000" dirty="0">
                <a:sym typeface="Wingdings" panose="05000000000000000000" pitchFamily="2" charset="2"/>
              </a:rPr>
              <a:t>Interne Projektleitung bei der Finanzverwaltung</a:t>
            </a:r>
          </a:p>
          <a:p>
            <a:pPr marL="0" lvl="1" indent="0" eaLnBrk="1" fontAlgn="auto" hangingPunct="1">
              <a:spcBef>
                <a:spcPts val="0"/>
              </a:spcBef>
              <a:spcAft>
                <a:spcPts val="0"/>
              </a:spcAft>
              <a:buNone/>
              <a:defRPr/>
            </a:pPr>
            <a:endParaRPr lang="de-CH" sz="2000" dirty="0"/>
          </a:p>
          <a:p>
            <a:pPr marL="0" lvl="1" indent="0" eaLnBrk="1" fontAlgn="auto" hangingPunct="1">
              <a:spcBef>
                <a:spcPts val="0"/>
              </a:spcBef>
              <a:spcAft>
                <a:spcPts val="0"/>
              </a:spcAft>
              <a:buNone/>
              <a:defRPr/>
            </a:pPr>
            <a:r>
              <a:rPr lang="de-CH" sz="2000" dirty="0"/>
              <a:t>Rahmenbedingungen / Ziele </a:t>
            </a:r>
          </a:p>
          <a:p>
            <a:pPr marL="432000" lvl="1" indent="-216000" eaLnBrk="1" fontAlgn="auto" hangingPunct="1">
              <a:spcBef>
                <a:spcPts val="0"/>
              </a:spcBef>
              <a:spcAft>
                <a:spcPts val="0"/>
              </a:spcAft>
              <a:defRPr/>
            </a:pPr>
            <a:r>
              <a:rPr lang="de-CH" sz="2000" dirty="0"/>
              <a:t>RR erwartet eine systematische und umfassende Aufgabenüberprüfung</a:t>
            </a:r>
          </a:p>
          <a:p>
            <a:pPr marL="432000" lvl="1" indent="-216000" eaLnBrk="1" fontAlgn="auto" hangingPunct="1">
              <a:spcBef>
                <a:spcPts val="0"/>
              </a:spcBef>
              <a:spcAft>
                <a:spcPts val="0"/>
              </a:spcAft>
              <a:defRPr/>
            </a:pPr>
            <a:r>
              <a:rPr lang="de-CH" sz="2000" dirty="0"/>
              <a:t>Finanziellen Handlungsspielraum sichern und Resilienz stärken</a:t>
            </a:r>
          </a:p>
          <a:p>
            <a:pPr marL="432000" lvl="1" indent="-216000" eaLnBrk="1" fontAlgn="auto" hangingPunct="1">
              <a:spcBef>
                <a:spcPts val="0"/>
              </a:spcBef>
              <a:spcAft>
                <a:spcPts val="0"/>
              </a:spcAft>
              <a:defRPr/>
            </a:pPr>
            <a:r>
              <a:rPr lang="de-CH" sz="2000" dirty="0"/>
              <a:t>Aufgrund der grundsätzlich guten finanzpolitischen Ausgangslage kein klassisches Sparprogramm und keine kurzfristige Entlastungsziele</a:t>
            </a:r>
          </a:p>
          <a:p>
            <a:pPr marL="432000" lvl="1" indent="-216000" eaLnBrk="1" fontAlgn="auto" hangingPunct="1">
              <a:spcBef>
                <a:spcPts val="0"/>
              </a:spcBef>
              <a:spcAft>
                <a:spcPts val="0"/>
              </a:spcAft>
              <a:defRPr/>
            </a:pPr>
            <a:r>
              <a:rPr lang="de-CH" sz="2000" dirty="0"/>
              <a:t>Leadership und Ownership beim Regierungsrat</a:t>
            </a:r>
            <a:endParaRPr lang="de-CH" dirty="0"/>
          </a:p>
        </p:txBody>
      </p:sp>
    </p:spTree>
    <p:extLst>
      <p:ext uri="{BB962C8B-B14F-4D97-AF65-F5344CB8AC3E}">
        <p14:creationId xmlns:p14="http://schemas.microsoft.com/office/powerpoint/2010/main" val="409447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r>
              <a:rPr lang="de-CH" dirty="0">
                <a:solidFill>
                  <a:srgbClr val="0070C0"/>
                </a:solidFill>
              </a:rPr>
              <a:t>b) Aufgabenüberprüfung (AÜP)</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Terminplan</a:t>
            </a:r>
          </a:p>
          <a:p>
            <a:pPr lvl="1" eaLnBrk="1" hangingPunct="1"/>
            <a:r>
              <a:rPr lang="de-CH" altLang="de-DE" sz="2000" dirty="0">
                <a:sym typeface="Wingdings" panose="05000000000000000000" pitchFamily="2" charset="2"/>
              </a:rPr>
              <a:t>Juni 2024: Auftrag an Amts- und Abteilungsleitende</a:t>
            </a:r>
          </a:p>
          <a:p>
            <a:pPr lvl="1" eaLnBrk="1" hangingPunct="1"/>
            <a:r>
              <a:rPr lang="de-CH" altLang="de-DE" sz="2000" dirty="0">
                <a:sym typeface="Wingdings" panose="05000000000000000000" pitchFamily="2" charset="2"/>
              </a:rPr>
              <a:t>Ende Okt. 2024: Beantwortung Fragebogen und Einreichung Unterlagen durch Amtsleitende an die externe Projektleitung</a:t>
            </a:r>
          </a:p>
          <a:p>
            <a:pPr lvl="1" eaLnBrk="1" hangingPunct="1"/>
            <a:r>
              <a:rPr lang="de-CH" altLang="de-DE" sz="2000" dirty="0">
                <a:sym typeface="Wingdings" panose="05000000000000000000" pitchFamily="2" charset="2"/>
              </a:rPr>
              <a:t>Nov. 2024: Auswertung und Vorbereitung Workshops mit RR und Direktionen / Information Finanzkommission Landrat</a:t>
            </a:r>
          </a:p>
          <a:p>
            <a:pPr lvl="1" eaLnBrk="1" hangingPunct="1"/>
            <a:r>
              <a:rPr lang="de-CH" altLang="de-DE" sz="2000" dirty="0">
                <a:sym typeface="Wingdings" panose="05000000000000000000" pitchFamily="2" charset="2"/>
              </a:rPr>
              <a:t>Dez. 2024 / Jan. 2025: Workshops mit Direktionen</a:t>
            </a:r>
          </a:p>
          <a:p>
            <a:pPr lvl="1" eaLnBrk="1" hangingPunct="1"/>
            <a:r>
              <a:rPr lang="de-CH" altLang="de-DE" sz="2000" dirty="0">
                <a:sym typeface="Wingdings" panose="05000000000000000000" pitchFamily="2" charset="2"/>
              </a:rPr>
              <a:t>Ende April 2025: Verabschiedung Schlussbericht durch RR</a:t>
            </a:r>
          </a:p>
          <a:p>
            <a:pPr marL="0" lvl="1" indent="0" eaLnBrk="1" fontAlgn="auto" hangingPunct="1">
              <a:spcBef>
                <a:spcPts val="0"/>
              </a:spcBef>
              <a:spcAft>
                <a:spcPts val="0"/>
              </a:spcAft>
              <a:buNone/>
              <a:defRPr/>
            </a:pPr>
            <a:endParaRPr lang="de-CH" sz="2000" dirty="0"/>
          </a:p>
          <a:p>
            <a:pPr marL="0" lvl="1" indent="0" eaLnBrk="1" fontAlgn="auto" hangingPunct="1">
              <a:spcBef>
                <a:spcPts val="0"/>
              </a:spcBef>
              <a:spcAft>
                <a:spcPts val="0"/>
              </a:spcAft>
              <a:buNone/>
              <a:defRPr/>
            </a:pPr>
            <a:r>
              <a:rPr lang="de-CH" sz="2000" dirty="0"/>
              <a:t>Rolle Gemeinden / Dritte</a:t>
            </a:r>
          </a:p>
          <a:p>
            <a:pPr marL="432000" lvl="1" indent="-216000" eaLnBrk="1" fontAlgn="auto" hangingPunct="1">
              <a:spcBef>
                <a:spcPts val="0"/>
              </a:spcBef>
              <a:spcAft>
                <a:spcPts val="0"/>
              </a:spcAft>
              <a:defRPr/>
            </a:pPr>
            <a:r>
              <a:rPr lang="de-CH" sz="2000" dirty="0"/>
              <a:t>Die AÜP erfolgt auf Stufe Kanton / bewusst keine Einbindung Gemeinden</a:t>
            </a:r>
          </a:p>
          <a:p>
            <a:pPr marL="432000" lvl="1" indent="-216000" eaLnBrk="1" fontAlgn="auto" hangingPunct="1">
              <a:spcBef>
                <a:spcPts val="0"/>
              </a:spcBef>
              <a:spcAft>
                <a:spcPts val="0"/>
              </a:spcAft>
              <a:defRPr/>
            </a:pPr>
            <a:r>
              <a:rPr lang="de-CH" sz="2000" dirty="0"/>
              <a:t>Allfällige Massnahmen führen zu weiteren Projekten mit Einbindung von Betroffenen</a:t>
            </a:r>
          </a:p>
        </p:txBody>
      </p:sp>
    </p:spTree>
    <p:extLst>
      <p:ext uri="{BB962C8B-B14F-4D97-AF65-F5344CB8AC3E}">
        <p14:creationId xmlns:p14="http://schemas.microsoft.com/office/powerpoint/2010/main" val="58404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0C321B9-F31E-5055-A3EC-DFA61F759F75}"/>
              </a:ext>
            </a:extLst>
          </p:cNvPr>
          <p:cNvSpPr>
            <a:spLocks noGrp="1"/>
          </p:cNvSpPr>
          <p:nvPr>
            <p:ph type="title"/>
          </p:nvPr>
        </p:nvSpPr>
        <p:spPr/>
        <p:txBody>
          <a:bodyPr/>
          <a:lstStyle/>
          <a:p>
            <a:r>
              <a:rPr lang="de-CH" dirty="0"/>
              <a:t>3. Kurzinfos Finanzdirektion / </a:t>
            </a:r>
            <a:r>
              <a:rPr lang="de-CH" dirty="0">
                <a:solidFill>
                  <a:srgbClr val="00B050"/>
                </a:solidFill>
              </a:rPr>
              <a:t>c) Teilrevision Finanzausgleich sistiert </a:t>
            </a:r>
          </a:p>
        </p:txBody>
      </p:sp>
      <p:sp>
        <p:nvSpPr>
          <p:cNvPr id="4" name="Textplatzhalter 3">
            <a:extLst>
              <a:ext uri="{FF2B5EF4-FFF2-40B4-BE49-F238E27FC236}">
                <a16:creationId xmlns:a16="http://schemas.microsoft.com/office/drawing/2014/main" id="{D1B72DF8-F1A0-4781-88DB-3C59294D5F4C}"/>
              </a:ext>
            </a:extLst>
          </p:cNvPr>
          <p:cNvSpPr>
            <a:spLocks noGrp="1"/>
          </p:cNvSpPr>
          <p:nvPr>
            <p:ph type="body" sz="quarter" idx="11"/>
          </p:nvPr>
        </p:nvSpPr>
        <p:spPr/>
        <p:txBody>
          <a:bodyPr/>
          <a:lstStyle/>
          <a:p>
            <a:r>
              <a:rPr lang="de-CH" dirty="0"/>
              <a:t>Weiterbildung Finanzkommission 2024 Modul 3</a:t>
            </a:r>
          </a:p>
        </p:txBody>
      </p:sp>
      <p:sp>
        <p:nvSpPr>
          <p:cNvPr id="6" name="Inhaltsplatzhalter 5">
            <a:extLst>
              <a:ext uri="{FF2B5EF4-FFF2-40B4-BE49-F238E27FC236}">
                <a16:creationId xmlns:a16="http://schemas.microsoft.com/office/drawing/2014/main" id="{3A097F33-524F-2518-B90D-D26839526DB5}"/>
              </a:ext>
            </a:extLst>
          </p:cNvPr>
          <p:cNvSpPr>
            <a:spLocks noGrp="1"/>
          </p:cNvSpPr>
          <p:nvPr>
            <p:ph idx="1"/>
          </p:nvPr>
        </p:nvSpPr>
        <p:spPr/>
        <p:txBody>
          <a:bodyPr/>
          <a:lstStyle/>
          <a:p>
            <a:pPr marL="0" indent="0" eaLnBrk="1" hangingPunct="1">
              <a:buNone/>
            </a:pPr>
            <a:r>
              <a:rPr lang="de-CH" altLang="de-DE" sz="2000" dirty="0">
                <a:sym typeface="Wingdings" panose="05000000000000000000" pitchFamily="2" charset="2"/>
              </a:rPr>
              <a:t>Bemerkungen</a:t>
            </a:r>
          </a:p>
          <a:p>
            <a:pPr lvl="1" eaLnBrk="1" hangingPunct="1"/>
            <a:r>
              <a:rPr lang="de-CH" altLang="de-DE" sz="2000" dirty="0">
                <a:sym typeface="Wingdings" panose="05000000000000000000" pitchFamily="2" charset="2"/>
              </a:rPr>
              <a:t>März 2024 kommuniziert, dass aufgrund mangelnder Unterstützung ein Halt eingelegt wird</a:t>
            </a:r>
          </a:p>
          <a:p>
            <a:pPr lvl="1" eaLnBrk="1" hangingPunct="1"/>
            <a:r>
              <a:rPr lang="de-CH" altLang="de-DE" sz="2000" dirty="0">
                <a:sym typeface="Wingdings" panose="05000000000000000000" pitchFamily="2" charset="2"/>
              </a:rPr>
              <a:t>Vernehmlassung hatte zum Ziel, dass der Anteil des Kantons reduziert werden sollte und dies angesichts der erfreulichen Finanzsituation der Gebergemeinden vertretbar sei</a:t>
            </a:r>
          </a:p>
          <a:p>
            <a:pPr lvl="1" eaLnBrk="1" hangingPunct="1"/>
            <a:r>
              <a:rPr lang="de-CH" altLang="de-DE" sz="2000" dirty="0">
                <a:sym typeface="Wingdings" panose="05000000000000000000" pitchFamily="2" charset="2"/>
              </a:rPr>
              <a:t>Dies hätte auch der Einhaltung der grundsätzlichen Ziele des innerkantonalen Finanzausgleichs gedient:</a:t>
            </a:r>
            <a:br>
              <a:rPr lang="de-CH" altLang="de-DE" sz="2000" dirty="0">
                <a:sym typeface="Wingdings" panose="05000000000000000000" pitchFamily="2" charset="2"/>
              </a:rPr>
            </a:br>
            <a:r>
              <a:rPr lang="de-CH" altLang="de-DE" sz="2000" dirty="0">
                <a:sym typeface="Wingdings" panose="05000000000000000000" pitchFamily="2" charset="2"/>
              </a:rPr>
              <a:t>- gegenseitige Annäherung der Finanzkraft</a:t>
            </a:r>
            <a:br>
              <a:rPr lang="de-CH" altLang="de-DE" sz="2000" dirty="0">
                <a:sym typeface="Wingdings" panose="05000000000000000000" pitchFamily="2" charset="2"/>
              </a:rPr>
            </a:br>
            <a:r>
              <a:rPr lang="de-CH" altLang="de-DE" sz="2000" dirty="0">
                <a:sym typeface="Wingdings" panose="05000000000000000000" pitchFamily="2" charset="2"/>
              </a:rPr>
              <a:t>- Verminderung der Steuerfussunterschiede zwischen den Gemeinden</a:t>
            </a:r>
          </a:p>
          <a:p>
            <a:pPr marL="216000" lvl="1" indent="0" eaLnBrk="1" hangingPunct="1">
              <a:buNone/>
            </a:pPr>
            <a:endParaRPr lang="de-CH" altLang="de-DE" sz="2000" dirty="0">
              <a:sym typeface="Wingdings" panose="05000000000000000000" pitchFamily="2" charset="2"/>
            </a:endParaRPr>
          </a:p>
          <a:p>
            <a:pPr marL="0" indent="0" eaLnBrk="1" hangingPunct="1">
              <a:buNone/>
            </a:pPr>
            <a:r>
              <a:rPr lang="de-CH" altLang="de-DE" sz="2000" dirty="0">
                <a:sym typeface="Wingdings" panose="05000000000000000000" pitchFamily="2" charset="2"/>
              </a:rPr>
              <a:t>Weiteres Vorgehen</a:t>
            </a:r>
          </a:p>
          <a:p>
            <a:pPr lvl="1" eaLnBrk="1" hangingPunct="1"/>
            <a:r>
              <a:rPr lang="de-CH" altLang="de-DE" sz="2000" dirty="0">
                <a:sym typeface="Wingdings" panose="05000000000000000000" pitchFamily="2" charset="2"/>
              </a:rPr>
              <a:t>Abwarten Bericht Aufgabenüberprüfung</a:t>
            </a:r>
          </a:p>
          <a:p>
            <a:pPr lvl="1" eaLnBrk="1" hangingPunct="1"/>
            <a:r>
              <a:rPr lang="de-CH" sz="2000" dirty="0">
                <a:sym typeface="Wingdings" panose="05000000000000000000" pitchFamily="2" charset="2"/>
              </a:rPr>
              <a:t>Abwarten Vernehmlassung StG-Revision</a:t>
            </a:r>
          </a:p>
          <a:p>
            <a:pPr lvl="1" eaLnBrk="1" hangingPunct="1"/>
            <a:r>
              <a:rPr lang="de-CH" sz="2000" dirty="0">
                <a:sym typeface="Wingdings" panose="05000000000000000000" pitchFamily="2" charset="2"/>
              </a:rPr>
              <a:t>Anschliessend Auslegeordnung mit finanzstärkster Gemeinde und Einsetzung Projektgruppe mit Gemeinden</a:t>
            </a:r>
            <a:endParaRPr lang="de-CH" sz="2000" dirty="0"/>
          </a:p>
        </p:txBody>
      </p:sp>
    </p:spTree>
    <p:extLst>
      <p:ext uri="{BB962C8B-B14F-4D97-AF65-F5344CB8AC3E}">
        <p14:creationId xmlns:p14="http://schemas.microsoft.com/office/powerpoint/2010/main" val="1006046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 name="ARTICULATE_DESIGN_ID_KANTON NIDWALDEN 16X9" val="nF0uOEwb"/>
  <p:tag name="ARTICULATE_DESIGN_ID_BENUTZERDEFINIERTES DESIGN" val="qXNbLllS"/>
  <p:tag name="OFFICEATWORKPOWERPOINTMASTERTEMPLATECONFIGURATION" val="&lt;!--Created with officeatwork--&gt;&#10;&lt;MasterTemplateConfiguration&gt;&#10;  &lt;TableOfContentsCollection&gt;&#10;    &lt;TableOfContents&gt;&#10;      &lt;Id&gt;58d4d67e-41bf-4cc7-bc73-db0020a061f5&lt;/Id&gt;&#10;      &lt;IdName&gt;TOC&lt;/IdName&gt;&#10;      &lt;Label&gt;&amp;lt;translate&amp;gt;Ribbon.New.TableOfContent&amp;lt;/translate&amp;gt;&lt;/Label&gt;&#10;      &lt;ImageMso&gt;FileNew&lt;/ImageMso&gt;&#10;      &lt;Image&gt;&lt;/Image&gt;&#10;      &lt;ShowToc&gt;true&lt;/ShowToc&gt;&#10;      &lt;Layout&gt;Inhaltsverzeichnis&lt;/Layout&gt;&#10;      &lt;TableOfContentsTitle&gt;[[Translate(&quot;Doc.TOC&quot;)]]&lt;/TableOfContentsTitle&gt;&#10;      &lt;Insert&gt;Titelfolie&lt;/Insert&gt;&#10;      &lt;InsertRelativePosition&gt;After&lt;/InsertRelativePosition&gt;&#10;      &lt;Level1&gt;Kapitelfolie&lt;/Level1&gt;&#10;      &lt;Level2&gt;&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folie&lt;/PositionIndicatorSlidesLevel1&gt;&#10;      &lt;PositionIndicatorSlidesLevel2&gt;&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Collection&gt;&#10;  &lt;ThemeDefinition&gt;&#10;    &lt;DefaultThemeDefinition&gt;%Themes%\Kanton Nidwalden 16x9.thmx&lt;/DefaultThemeDefinition&gt;&#10;    &lt;PresentationThemeDefinition&gt;%Themes%\Kanton Nidwalden 16x9.thmx&lt;/PresentationThemeDefinition&gt;&#10;    &lt;SlideThemeDefinition&gt;%Themes%\Kanton Nidwalden 16x9.thmx&lt;/SlideThemeDefinition&gt;&#10;    &lt;ObjectThemeDefinition&gt;%Themes%\Kanton Nidwalden 16x9.thmx&lt;/ObjectThemeDefinition&gt;&#10;  &lt;/ThemeDefinition&gt;&#10;  &lt;MasterProperties&gt;&#10;    &lt;MasterProperty Id=&quot;2004112217333376588294&quot;&gt;&#10;      &lt;Fields&gt;&#10;        &lt;Field Id=&quot;2014061614445010704448&quot; ShowField=&quot;false&quot; /&gt;&#10;        &lt;Field Id=&quot;2011982347978498756646&quot; ShowField=&quot;false&quot; /&gt;&#10;        &lt;Field Id=&quot;2010032915520270663768&quot; ShowField=&quot;true&quot; /&gt;&#10;        &lt;Field Id=&quot;2010030416385012448864&quot; ShowField=&quot;false&quot; /&gt;&#10;        &lt;Field Id=&quot;2013102215322939057338&quot; ShowField=&quot;false&quot; /&gt;&#10;        &lt;Field Id=&quot;2011239034983459735876&quot; ShowField=&quot;false&quot; /&gt;&#10;        &lt;Field Id=&quot;2012071916040880175792&quot; ShowField=&quot;false&quot; /&gt;&#10;        &lt;Field Id=&quot;2012982347978498756121&quot; ShowField=&quot;false&quot; /&gt;&#10;        &lt;Field Id=&quot;2012081611201145288662&quot; ShowField=&quot;false&quot; /&gt;&#10;        &lt;Field Id=&quot;2017083114434785798449&quot; ShowField=&quot;false&quot; /&gt;&#10;        &lt;Field Id=&quot;2011973463486587459834&quot; ShowField=&quot;false&quot; /&gt;&#10;        &lt;Field Id=&quot;2011349845823498345623&quot; ShowField=&quot;false&quot; /&gt;&#10;        &lt;Field Id=&quot;2005040809241304770672&quot; ShowField=&quot;false&quot; /&gt;&#10;        &lt;Field Id=&quot;2010042909031933122753&quot; ShowField=&quot;false&quot; /&gt;&#10;        &lt;Field Id=&quot;2013092010071562848873&quot; ShowField=&quot;false&quot; /&gt;&#10;        &lt;Field Id=&quot;2013092010123232363384&quot; ShowField=&quot;false&quot; /&gt;&#10;        &lt;Field Id=&quot;2013092010142773988170&quot; ShowField=&quot;false&quot; /&gt;&#10;        &lt;Field Id=&quot;2013092010160307775554&quot; ShowField=&quot;false&quot; /&gt;&#10;        &lt;Field Id=&quot;2013092010162239636593&quot; ShowField=&quot;false&quot; /&gt;&#10;        &lt;Field Id=&quot;2013092013421573769283&quot; ShowField=&quot;false&quot; /&gt;&#10;        &lt;Field Id=&quot;2016051014493764999783&quot; ShowField=&quot;false&quot; /&gt;&#10;        &lt;Field Id=&quot;2018080314472192973797&quot; ShowField=&quot;false&quot; /&gt;&#10;      &lt;/Fields&gt;&#10;    &lt;/MasterProperty&gt;&#10;  &lt;/MasterProperties&gt;&#10;  &lt;ContentItems&gt;&#10;    &lt;ContentItem Language=&quot;2055&quot; IsDefault=&quot;true&quot;&gt;&#10;      &lt;File HasContent=&quot;true&quot; LinkToLanguage=&quot;&quot; /&gt;&#10;    &lt;/ContentItem&gt;&#10;  &lt;/ContentItems&gt;&#10;&lt;/MasterTemplateConfiguration&gt;"/>
  <p:tag name="OFFICEATWORKPOWERPOINTMASTERTEMPLATEID" val="Präsentation_16x9"/>
  <p:tag name="OAWWIZARDSTEPS" val="1|4"/>
  <p:tag name="ZOAWLANGID" val="2055"/>
  <p:tag name="OAWDOCPROPSOURCE" val="&lt;DocProps&gt;&lt;DocProp UID=&quot;2002122011014149059130932&quot; EntryUID=&quot;2013071815320727231007&quot; PrimaryUID=&quot;&quot;&gt;&lt;Field Name=&quot;IDName&quot; Value=&quot;Finanzdirektion, FV&quot;/&gt;&lt;Field Name=&quot;OrganisationLevel1&quot; Value=&quot;Kanton Nidwalden&quot;/&gt;&lt;Field Name=&quot;OrganisationLevel2&quot; Value=&quot;Finanzdirektion&quot;/&gt;&lt;Field Name=&quot;OrganisationLevel3&quot; Value=&quot;Finanzverwaltung&quot;/&gt;&lt;Field Name=&quot;AddressHead&quot; Value=&quot;Bahnhofplatz 3, Postfach 1241, 6371 Stans&quot;/&gt;&lt;Field Name=&quot;AddressHead2&quot; Value=&quot;Telefon 041 618 71 51, www.nw.ch&quot;/&gt;&lt;Field Name=&quot;Address1&quot; Value=&quot;Kanton Nidwalden&quot;/&gt;&lt;Field Name=&quot;Address2&quot; Value=&quot;Finanzdirektion&quot;/&gt;&lt;Field Name=&quot;Address3&quot; Value=&quot;Finanzverwaltung&quot;/&gt;&lt;Field Name=&quot;Address4&quot; Value=&quot;Bahnhofplatz 3&quot;/&gt;&lt;Field Name=&quot;Address5&quot; Value=&quot;Postfach 1241&quot;/&gt;&lt;Field Name=&quot;Address6&quot; Value=&quot;6371 Stans&quot;/&gt;&lt;Field Name=&quot;AdressSingleLine&quot; Value=&quot;CH-6371 Stans, Bahnhofplatz 3, Postfach 1241 FV&quot;/&gt;&lt;Field Name=&quot;City&quot; Value=&quot;Stans&quot;/&gt;&lt;Field Name=&quot;Telephone&quot; Value=&quot;041 618 71 51&quot;/&gt;&lt;Field Name=&quot;Fax&quot; Value=&quot;&quot;/&gt;&lt;Field Name=&quot;Email&quot; Value=&quot;&quot;/&gt;&lt;Field Name=&quot;Internet&quot; Value=&quot;www.nw.ch&quot;/&gt;&lt;Field Name=&quot;EmailTextDisclaimer&quot; Value=&quot;Diese E-Mail enthält vertrauliche Informationen. Sie ist nur für den beabsichtigten Empfänger bestimmt. Bitte benachrichtigen Sie uns umgehend, falls Sie die E-Mail irrtümlich erhalten haben und löschen Sie sie unverzüglich. Besten Dank.&quot;/&gt;&lt;Field Name=&quot;WdA4LogoColorPortrait&quot; Value=&quot;%logos%\kt_nidwalden_col.2100.300.wmf&quot;/&gt;&lt;Field Name=&quot;WdA4LogoBlackWhitePortrait&quot; Value=&quot;%logos%\kt_nidwalden.bw.2100.300.wmf&quot;/&gt;&lt;Field Name=&quot;WdA4LogoColorQuer&quot; Value=&quot;%logos%\NW_Landscape_Color.2970.300.wmf&quot;/&gt;&lt;Field Name=&quot;WdA4LogoBlackWhiteQuer&quot; Value=&quot;%logos%\NW_Landscape_BW.2970.300.wmf&quot;/&gt;&lt;Field Name=&quot;PpLogoTitleSlides&quot; Value=&quot;%logos%\Pp_Panorama.png&quot;/&gt;&lt;Field Name=&quot;PpLogoLayout&quot; Value=&quot;%logos%\Pp_Layout.png&quot;/&gt;&lt;Field Name=&quot;LogoFooterPortrait&quot; Value=&quot;&quot;/&gt;&lt;Field Name=&quot;LogoFooterQuer&quot; Value=&quot;&quot;/&gt;&lt;Field Name=&quot;PpLogoLayout16x9&quot; Value=&quot;%logos%\Pp_Layout_16x9.png&quot;/&gt;&lt;Field Name=&quot;PpLogoTitleSlides16x9&quot; Value=&quot;%logos%\Pp_Panorama_16x9.png&quot;/&gt;&lt;Field Name=&quot;Data_UID&quot; Value=&quot;2013071815320727231007&quot;/&gt;&lt;Field Name=&quot;Field_Name&quot; Value=&quot;&quot;/&gt;&lt;Field Name=&quot;Field_UID&quot; Value=&quot;&quot;/&gt;&lt;Field Name=&quot;ML_LCID&quot; Value=&quot;&quot;/&gt;&lt;Field Name=&quot;ML_Value&quot; Value=&quot;&quot;/&gt;&lt;Field Name=&quot;SelectedUID&quot; Value=&quot;2004123010144120300001&quot;/&gt;&lt;/DocProp&gt;&lt;DocProp UID=&quot;2006040509495284662868&quot; EntryUID=&quot;FVNW26&quot; PrimaryUID=&quot;&quot;&gt;&lt;Field Name=&quot;IDName&quot; Value=&quot;Hofmann Marco, Finanzverwalter, FVNW26&quot;/&gt;&lt;Field Name=&quot;Name&quot; Value=&quot;Marco Hofmann&quot;/&gt;&lt;Field Name=&quot;DirectPhone&quot; Value=&quot;+41 41 618 71 55&quot;/&gt;&lt;Field Name=&quot;DirectFax&quot; Value=&quot;&quot;/&gt;&lt;Field Name=&quot;Mobile&quot; Value=&quot;&quot;/&gt;&lt;Field Name=&quot;EMail&quot; Value=&quot;marco.hofmann@nw.ch&quot;/&gt;&lt;Field Name=&quot;Function&quot; Value=&quot;Finanzverwalter&quot;/&gt;&lt;Field Name=&quot;Initials&quot; Value=&quot;MH&quot;/&gt;&lt;Field Name=&quot;PersonalTitle&quot; Value=&quot;&quot;/&gt;&lt;Field Name=&quot;Data_UID&quot; Value=&quot;FVNW26&quot;/&gt;&lt;Field Name=&quot;Field_Name&quot; Value=&quot;&quot;/&gt;&lt;Field Name=&quot;Field_UID&quot; Value=&quot;&quot;/&gt;&lt;Field Name=&quot;ML_LCID&quot; Value=&quot;&quot;/&gt;&lt;Field Name=&quot;ML_Value&quot; Value=&quot;&quot;/&gt;&lt;Field Name=&quot;SelectedUID&quot; Value=&quot;2004123010144120300001&quot;/&gt;&lt;/DocProp&gt;&lt;DocProp UID=&quot;200212191811121321310321301031x&quot; EntryUID=&quot;FVNW26&quot; PrimaryUID=&quot;&quot;&gt;&lt;Field Name=&quot;IDName&quot; Value=&quot;Hofmann Marco, Finanzverwalter, FVNW26&quot;/&gt;&lt;Field Name=&quot;Name&quot; Value=&quot;Marco Hofmann&quot;/&gt;&lt;Field Name=&quot;DirectPhone&quot; Value=&quot;+41 41 618 71 55&quot;/&gt;&lt;Field Name=&quot;DirectFax&quot; Value=&quot;&quot;/&gt;&lt;Field Name=&quot;Mobile&quot; Value=&quot;&quot;/&gt;&lt;Field Name=&quot;EMail&quot; Value=&quot;marco.hofmann@nw.ch&quot;/&gt;&lt;Field Name=&quot;Function&quot; Value=&quot;Finanzverwalter&quot;/&gt;&lt;Field Name=&quot;Initials&quot; Value=&quot;MH&quot;/&gt;&lt;Field Name=&quot;PersonalTitle&quot; Value=&quot;&quot;/&gt;&lt;Field Name=&quot;Data_UID&quot; Value=&quot;FVNW26&quot;/&gt;&lt;Field Name=&quot;Field_Name&quot; Value=&quot;&quot;/&gt;&lt;Field Name=&quot;Field_UID&quot; Value=&quot;&quot;/&gt;&lt;Field Name=&quot;ML_LCID&quot; Value=&quot;&quot;/&gt;&lt;Field Name=&quot;ML_Value&quot; Value=&quot;&quot;/&gt;&lt;Field Name=&quot;SelectedUID&quot; Value=&quot;2004123010144120300001&quot;/&gt;&lt;/DocProp&gt;&lt;DocProp UID=&quot;2002122010583847234010578&quot; EntryUID=&quot;FVNW26&quot; PrimaryUID=&quot;&quot;&gt;&lt;Field Name=&quot;IDName&quot; Value=&quot;Hofmann Marco, Finanzverwalter, FVNW26&quot;/&gt;&lt;Field Name=&quot;Name&quot; Value=&quot;Marco Hofmann&quot;/&gt;&lt;Field Name=&quot;DirectPhone&quot; Value=&quot;+41 41 618 71 55&quot;/&gt;&lt;Field Name=&quot;DirectFax&quot; Value=&quot;&quot;/&gt;&lt;Field Name=&quot;Mobile&quot; Value=&quot;&quot;/&gt;&lt;Field Name=&quot;EMail&quot; Value=&quot;marco.hofmann@nw.ch&quot;/&gt;&lt;Field Name=&quot;Function&quot; Value=&quot;Finanzverwalter&quot;/&gt;&lt;Field Name=&quot;Initials&quot; Value=&quot;MH&quot;/&gt;&lt;Field Name=&quot;PersonalTitle&quot; Value=&quot;&quot;/&gt;&lt;Field Name=&quot;Data_UID&quot; Value=&quot;FVNW26&quot;/&gt;&lt;Field Name=&quot;Field_Name&quot; Value=&quot;&quot;/&gt;&lt;Field Name=&quot;Field_UID&quot; Value=&quot;&quot;/&gt;&lt;Field Name=&quot;ML_LCID&quot; Value=&quot;&quot;/&gt;&lt;Field Name=&quot;ML_Value&quot; Value=&quot;&quot;/&gt;&lt;Field Name=&quot;SelectedUID&quot; Value=&quot;2004123010144120300001&quot;/&gt;&lt;/DocProp&gt;&lt;DocProp UID=&quot;2003061115381095709037&quot; EntryUID=&quot;&quot; PrimaryUID=&quot;&quot;&gt;&lt;Field Name=&quot;IDName&quot; Value=&quot;&quot;/&gt;&lt;Field Name=&quot;SelectedUID&quot; Value=&quot;2004123010144120300001&quot;/&gt;&lt;/DocProp&gt;&lt;DocProp UID=&quot;2004112217333376588294&quot; EntryUID=&quot;2004123010144120300001&quot;&gt;&lt;Field UID=&quot;2010032915520270663768&quot; Name=&quot;DocumentDate&quot; Value=&quot;25. September 2024&quot;/&gt;&lt;/DocProp&gt;&lt;/DocProps&gt;&#10;"/>
  <p:tag name="OFFICEATWORKPRESENTATIONPROJECTID" val="nwch"/>
  <p:tag name="EDX_FILENAMEPATH" val="C:\Users\FVNW26\AppData\Roaming\OpenText\DM\ICTemp\NW-#1059323-v1-2024_09_25_WB_Fiko_Modul_3_Hofmann.pptx"/>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00.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RR"/>
</p:tagLst>
</file>

<file path=ppt/tags/tag101.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Grundkonzeption"/>
</p:tagLst>
</file>

<file path=ppt/tags/tag102.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Teilrevision Verwaltungsrechtspflegegesetz"/>
</p:tagLst>
</file>

<file path=ppt/tags/tag103.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E-Gov-Portal"/>
</p:tagLst>
</file>

<file path=ppt/tags/tag104.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Steuerportal"/>
</p:tagLst>
</file>

<file path=ppt/tags/tag105.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Baugesuchs-portal"/>
</p:tagLst>
</file>

<file path=ppt/tags/tag106.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
</p:tagLst>
</file>

<file path=ppt/tags/tag107.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Fachanwendungen"/>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Mastertextformat bearbeiten"/>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Mastertextformat bearbeiten"/>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Mastertextformat bearbeiten"/>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Mastertextformat bearbeiten"/>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Mastertextformat bearbeiten"/>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Seite mit TextTitelmasterformat durch Klicken bearbeiten"/>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Textmasterformate durch Klicken bearbeiten&#10;Zweite Ebene&#10;Dritte Ebene&#10;Vierte Ebene&#10;Fünfte Ebene"/>
</p:tagLst>
</file>

<file path=ppt/tags/tag55.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 &quot;OrganisationLevel2&quot;)]]"/>
</p:tagLst>
</file>

<file path=ppt/tags/tag5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DocumentDate&quot;)]]"/>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PowerPointImage(&quot;Layout&quot;, MasterProperty(&quot;Organisation&quot;, &quot;PpLogoLayout16x9&quot;))]]"/>
  <p:tag name="OFFICEATWORKPICTUREIDENTIFIER" val="Layout"/>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9.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Master-Untertitelformat bearbeiten"/>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 &quot;OrganisationLevel3&quot;)]]"/>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IF (MasterProperty(&quot;Signature1&quot;, &quot;Name&quot;)=&quot;&quot;, &quot;&quot;, MasterProperty(&quot;Signature1&quot;, &quot;Name&quot;))]][[IF (MasterProperty(&quot;Signature1&quot;, &quot;Function&quot;)=&quot;&quot;, &quot;&quot;, &quot;, &quot; &amp; MasterProperty(&quot;Signature1&quot;, &quot;Function&quot;))]]&#10;&#10;&#10;"/>
</p:tagLst>
</file>

<file path=ppt/tags/tag63.xml><?xml version="1.0" encoding="utf-8"?>
<p:tagLst xmlns:a="http://schemas.openxmlformats.org/drawingml/2006/main" xmlns:r="http://schemas.openxmlformats.org/officeDocument/2006/relationships" xmlns:p="http://schemas.openxmlformats.org/presentationml/2006/main">
  <p:tag name="OFFICATWORKEXPRESSIONTAG" val="[[PowerPointImage(&quot;TitleSlide&quot;, MasterProperty(&quot;Organisation&quot;, &quot;PpLogoTitleSlides16x9&quot;))]]"/>
  <p:tag name="OFFICEATWORKPICTUREIDENTIFIER" val="TitleSlide"/>
</p:tagLst>
</file>

<file path=ppt/tags/tag64.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Mastertextformat bearbeiten&#10;Zweite Ebene&#10;Dritte Ebene&#10;Vierte Ebene&#10;Fünfte Ebene"/>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67.xml><?xml version="1.0" encoding="utf-8"?>
<p:tagLst xmlns:a="http://schemas.openxmlformats.org/drawingml/2006/main" xmlns:r="http://schemas.openxmlformats.org/officeDocument/2006/relationships" xmlns:p="http://schemas.openxmlformats.org/presentationml/2006/main">
  <p:tag name="OFFICATWORKEXPRESSIONTAG" val="Kapitel bearbeiten"/>
</p:tagLst>
</file>

<file path=ppt/tags/tag68.xml><?xml version="1.0" encoding="utf-8"?>
<p:tagLst xmlns:a="http://schemas.openxmlformats.org/drawingml/2006/main" xmlns:r="http://schemas.openxmlformats.org/officeDocument/2006/relationships" xmlns:p="http://schemas.openxmlformats.org/presentationml/2006/main">
  <p:tag name="OFFICATWORKEXPRESSIONTAG" val="Kapitel bearbeiten"/>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70.xml><?xml version="1.0" encoding="utf-8"?>
<p:tagLst xmlns:a="http://schemas.openxmlformats.org/drawingml/2006/main" xmlns:r="http://schemas.openxmlformats.org/officeDocument/2006/relationships" xmlns:p="http://schemas.openxmlformats.org/presentationml/2006/main">
  <p:tag name="OFFICATWORKEXPRESSIONTAG" val="Kapitel durch Klicken bearbeiten"/>
</p:tagLst>
</file>

<file path=ppt/tags/tag71.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
</p:tagLst>
</file>

<file path=ppt/tags/tag72.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
</p:tagLst>
</file>

<file path=ppt/tags/tag73.xml><?xml version="1.0" encoding="utf-8"?>
<p:tagLst xmlns:a="http://schemas.openxmlformats.org/drawingml/2006/main" xmlns:r="http://schemas.openxmlformats.org/officeDocument/2006/relationships" xmlns:p="http://schemas.openxmlformats.org/presentationml/2006/main">
  <p:tag name="OFFICATWORKEXPRESSIONTAG" val="Mastertitelformat bearbeiten"/>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Translate(&quot;Doc.VielenDank&quot;)]]"/>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 &quot;OrganisationLevel3&quot;)]]"/>
</p:tagLst>
</file>

<file path=ppt/tags/tag76.xml><?xml version="1.0" encoding="utf-8"?>
<p:tagLst xmlns:a="http://schemas.openxmlformats.org/drawingml/2006/main" xmlns:r="http://schemas.openxmlformats.org/officeDocument/2006/relationships" xmlns:p="http://schemas.openxmlformats.org/presentationml/2006/main">
  <p:tag name="OFFICATWORKEXPRESSIONTAG" val="[[IF (MasterProperty(&quot;Signature1&quot;, &quot;Name&quot;)=&quot;&quot;, &quot;&quot;, MasterProperty(&quot;Signature1&quot;, &quot;Name&quot;))]]"/>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IF (MasterProperty(&quot;Signature1&quot;, &quot;Function&quot;)=&quot;&quot;, &quot;&quot;, MasterProperty(&quot;Signature1&quot;, &quot;Function&quot;)) &amp; IF (MasterProperty(&quot;Signature1&quot;, &quot;DirectPhone&quot;)=&quot;&quot;, &quot;&quot;, &quot;&#10;&quot; &amp; Translate(&quot;Doc.DirectPhone&quot;) &amp; &quot; &quot; &amp; MasterProperty(&quot;Signature1&quot;, &quot;DirectPhone&quot;)) &amp; IF (MasterProperty(&quot;Signature1&quot;, &quot;DirectFax&quot;)=&quot;&quot;, &quot;&quot;, &quot;&#10;&quot; &amp; Translate(&quot;Doc.DirectFax&quot;) &amp; &quot; &quot; &amp; MasterProperty(&quot;Signature1&quot;, &quot;DirectFax&quot;))  &amp; IF (MasterProperty(&quot;Signature1&quot;, &quot;EMail&quot;)=&quot;&quot;, &quot;&quot;, &quot;&#10;&quot; &amp; MasterProperty(&quot;Signature1&quot;, &quot;EMail&quot;))]]&#10;&#10;[[IF (MasterProperty(&quot;Organisation&quot;, &quot;Address1&quot;)=&quot;&quot;, &quot;&quot;, MasterProperty(&quot;Organisation&quot;, &quot;Address1&quot;)) &amp; IF (MasterProperty(&quot;Organisation&quot;, &quot;Address2&quot;)=&quot;&quot;, &quot;&quot;, &quot;&#10;&quot; &amp; MasterProperty(&quot;Organisation&quot;, &quot;Address2&quot;)) &amp; IF (MasterProperty(&quot;Organisation&quot;, &quot;Address3&quot;)=&quot;&quot;, &quot;&quot;, &quot;&#10;&quot; &amp; MasterProperty(&quot;Organisation&quot;, &quot;Address3&quot;)) &amp; IF (MasterProperty(&quot;Organisation&quot;, &quot;Address4&quot;)=&quot;&quot;, &quot;&quot;, &quot;&#10;&quot; &amp; MasterProperty(&quot;Organisation&quot;, &quot;Address4&quot;)) &amp; IF (MasterProperty(&quot;Organisation&quot;, &quot;Address5&quot;)=&quot;&quot;, &quot;&quot;, &quot;&#10;&quot; &amp; MasterProperty(&quot;Organisation&quot;, &quot;Address5&quot;)) &amp; IF (MasterProperty(&quot;Organisation&quot;, &quot;Address6&quot;)=&quot;&quot;, &quot;&quot;, &quot;&#10;&quot; &amp; MasterProperty(&quot;Organisation&quot;, &quot;Address6&quot;)) &amp; IF (MasterProperty(&quot;Organisation&quot;, &quot;Telephone&quot;)=&quot;&quot;, &quot;&quot;, &quot;&#10;&quot; &amp; Translate(&quot;Doc.Phone&quot;) &amp; &quot; &quot; &amp; MasterProperty(&quot;Organisation&quot;, &quot;Telephone&quot;)) &amp; IF (MasterProperty(&quot;Organisation&quot;, &quot;Fax&quot;)=&quot;&quot;, &quot;&quot;, &quot;&#10;&quot; &amp; Translate(&quot;Doc.Fax&quot;) &amp; &quot; &quot; &amp; MasterProperty(&quot;Organisation&quot;, &quot;Fax&quot;))  &amp; IF (MasterProperty(&quot;Organisation&quot;, &quot;Internet&quot;)=&quot;&quot;, &quot;&quot;, &quot;&#10;&quot; &amp; MasterProperty(&quot;Organisation&quot;, &quot;Internet&quot;))]]"/>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Master-Untertitelformat bearbeiten"/>
</p:tagLst>
</file>

<file path=ppt/tags/tag80.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Lst>
</file>

<file path=ppt/tags/tag81.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2.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3.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4.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5.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6.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7.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Informatikstrategie 2022 (in Kraft seit März 2023)&#10;Unter dem Begriff „Informatik“ versteht man ganz allgemein die systematische Darstellung, Speicherung, Verarbeitung und Übertragung von Informationen mithilfe von Computern. In diesem Sinne ist „Informatik“ der Oberbegriff für jede Form von digitaler Datenverarbeitung. &#10;Unter dem Begriff „E-Government“ versteht man die Vereinfachung, Durchführung bzw. Unterstützung von Prozessen zwischen staatlichen, kommunalen und sonstigen behördlichen Institutionen sowie zwischen diesen Institutionen und natürlichen bzw. juristischen Personen durch den Einsatz von digitaler Datenverarbeitung. &#10;&#10;Vision 2027&#10;Auf kantonaler und kommunaler Ebene werden alle wichtigen Verwaltungsprozesse optimal mit Informatikmitteln unterstützt und weitgehend digital abgewickelt. &#10;Die drei Staatsebenen Bund, Kantone und Gemeinden sowie die Rechtspflege tauschen Daten- und Informationen untereinander weitgehend in digitaler Form aus. &#10;Bevölkerung und Wirtschaft nutzen die E-Government-Services der Kantone und Gemeinden sowie der Rechtspflege für alle wichtigen Geschäfte. Dabei können alle relevanten Daten ohne Mehrfacherfassungen und Medienbrüche erhoben und genutzt werden.&#10;&#10;Leitbild Nidwalden 2035«Der Kanton Nidwalden wird 2035 als einer der sympathischsten und erfolgreichsten Kantone der Schweiz wahrgenommen.» "/>
</p:tagLst>
</file>

<file path=ppt/tags/tag88.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Informatikstrategie 2022 – Vision 2027 – Leitbild Nidwalden 2035"/>
</p:tagLst>
</file>

<file path=ppt/tags/tag89.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22.09.2024"/>
</p:tagLst>
</file>

<file path=ppt/tags/tag90.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Informatikstrategie 2022 (in Kraft seit März 2023)&#10;Unter dem Begriff „Informatik“ versteht man ganz allgemein die systematische Darstellung, Speicherung, Verarbeitung und Übertragung von Informationen mithilfe von Computern. In diesem Sinne ist „Informatik“ der Oberbegriff für jede Form von digitaler Datenverarbeitung. &#10;Unter dem Begriff „E-Government“ versteht man die Vereinfachung, Durchführung bzw. Unterstützung von Prozessen zwischen staatlichen, kommunalen und sonstigen behördlichen Institutionen sowie zwischen diesen Institutionen und natürlichen bzw. juristischen Personen durch den Einsatz von digitaler Datenverarbeitung. &#10;&#10;Vision 2027&#10;Auf kantonaler und kommunaler Ebene werden alle wichtigen Verwaltungsprozesse optimal mit Informatikmitteln unterstützt und weitgehend digital abgewickelt. &#10;Die drei Staatsebenen Bund, Kantone und Gemeinden sowie die Rechtspflege tauschen Daten- und Informationen untereinander weitgehend in digitaler Form aus. &#10;Bevölkerung und Wirtschaft nutzen die E-Government-Services der Kantone und Gemeinden sowie der Rechtspflege für alle wichtigen Geschäfte. Dabei können alle relevanten Daten ohne Mehrfacherfassungen und Medienbrüche erhoben und genutzt werden.&#10;&#10;Leitbild Nidwalden 2035«Der Kanton Nidwalden wird 2035 als einer der sympathischsten und erfolgreichsten Kantone der Schweiz wahrgenommen.» "/>
</p:tagLst>
</file>

<file path=ppt/tags/tag91.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Informatikstrategie 2022 – Vision 2027 – Leitbild Nidwalden 2035"/>
</p:tagLst>
</file>

<file path=ppt/tags/tag92.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Lst>
</file>

<file path=ppt/tags/tag93.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Anwendbarkeit des elektronischen Rechtsverkehrs"/>
</p:tagLst>
</file>

<file path=ppt/tags/tag94.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Teilrevision Verwaltungsrechtspflegegesetz"/>
</p:tagLst>
</file>

<file path=ppt/tags/tag95.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Verwaltungsverfahren"/>
</p:tagLst>
</file>

<file path=ppt/tags/tag96.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Elektronischer Rechtsverkehr "/>
</p:tagLst>
</file>

<file path=ppt/tags/tag97.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Verfahren «auf Papier»"/>
</p:tagLst>
</file>

<file path=ppt/tags/tag98.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Pflicht zur Nutzung des elektronischen Übermittlungssystems:&#10;&#10;- alle Behörden&#10;- alle berufsmässigen Parteivertretungen"/>
</p:tagLst>
</file>

<file path=ppt/tags/tag99.xml><?xml version="1.0" encoding="utf-8"?>
<p:tagLst xmlns:a="http://schemas.openxmlformats.org/drawingml/2006/main" xmlns:r="http://schemas.openxmlformats.org/officeDocument/2006/relationships" xmlns:p="http://schemas.openxmlformats.org/presentationml/2006/main">
  <p:tag name="OFFICEATWORKSHAPETHEMENAME" val="Kanton Nidwalden 16x9.thmx"/>
  <p:tag name="OFFICATWORKEXPRESSIONTAG" val="Freiwillige Nutzung des elektronischen Übermittlungssystems:&#10;&#10;- weitere Parteien &#10;&#10;"/>
</p:tagLst>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n Nidwalden 16x9">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n Nidwald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nton Nidwalden 16x9" id="{91BA02E4-5B9A-4A50-805A-B00B840402E6}" vid="{648D8A99-E5E9-4B75-B768-C4C777C3F5BD}"/>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DesignTheme>Kanton Nidwalden 16x9.thmx</DesignTheme>
</file>

<file path=customXml/itemProps1.xml><?xml version="1.0" encoding="utf-8"?>
<ds:datastoreItem xmlns:ds="http://schemas.openxmlformats.org/officeDocument/2006/customXml" ds:itemID="{2A77FC1F-D107-4A18-AEC8-D97818A1B382}">
  <ds:schemaRefs/>
</ds:datastoreItem>
</file>

<file path=docProps/app.xml><?xml version="1.0" encoding="utf-8"?>
<Properties xmlns="http://schemas.openxmlformats.org/officeDocument/2006/extended-properties" xmlns:vt="http://schemas.openxmlformats.org/officeDocument/2006/docPropsVTypes">
  <Template/>
  <TotalTime>0</TotalTime>
  <Words>2135</Words>
  <Application>Microsoft Office PowerPoint</Application>
  <PresentationFormat>Breitbild</PresentationFormat>
  <Paragraphs>232</Paragraphs>
  <Slides>30</Slides>
  <Notes>0</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Links</vt:lpstr>
      </vt:variant>
      <vt:variant>
        <vt:i4>3</vt:i4>
      </vt:variant>
      <vt:variant>
        <vt:lpstr>Folientitel</vt:lpstr>
      </vt:variant>
      <vt:variant>
        <vt:i4>30</vt:i4>
      </vt:variant>
    </vt:vector>
  </HeadingPairs>
  <TitlesOfParts>
    <vt:vector size="42" baseType="lpstr">
      <vt:lpstr>Arial Unicode MS</vt:lpstr>
      <vt:lpstr>Arial</vt:lpstr>
      <vt:lpstr>Calibri</vt:lpstr>
      <vt:lpstr>Calibri Light</vt:lpstr>
      <vt:lpstr>Proxima Nova</vt:lpstr>
      <vt:lpstr>Times New Roman</vt:lpstr>
      <vt:lpstr>Wingdings</vt:lpstr>
      <vt:lpstr>Benutzerdefiniertes Design</vt:lpstr>
      <vt:lpstr>Kanton Nidwalden 16x9</vt:lpstr>
      <vt:lpstr>file:///\\ilz.local\dfs\grp\RMS_DOK_NW\1FD\FV\Budget%202025\NW-%231032316-v1-Jet_Budget_Bericht_Tabellen_2025.xlsx!Folien%207!Z4S2:Z23S8</vt:lpstr>
      <vt:lpstr>file:///\\ilz.local\dfs\grp\RMS_DOK_NW\1FD\FV\Budget%202025\NW-%231032316-v1-Jet_Budget_Bericht_Tabellen_2025.xlsx!Folien%207!Z47S2:Z66S8</vt:lpstr>
      <vt:lpstr>file:///\\ilz.local\dfs\grp\RMS_DOK_NW\1FD\FV\Budget%202025\NW-%231032316-v1-Jet_Budget_Bericht_Tabellen_2025.xlsx!Folien%207!Z69S2:Z88S8</vt:lpstr>
      <vt:lpstr>Aus- und Weiterbildung für Mitglieder der Fiko</vt:lpstr>
      <vt:lpstr>Ablauf</vt:lpstr>
      <vt:lpstr>3. Kurzinfos Finanzdirektion / a) Budget / Finanzpläne Kanton</vt:lpstr>
      <vt:lpstr>PowerPoint-Präsentation</vt:lpstr>
      <vt:lpstr>PowerPoint-Präsentation</vt:lpstr>
      <vt:lpstr>PowerPoint-Präsentation</vt:lpstr>
      <vt:lpstr>3. Kurzinfos Finanzdirektion / b) Aufgabenüberprüfung (AÜP)</vt:lpstr>
      <vt:lpstr>3. Kurzinfos Finanzdirektion / b) Aufgabenüberprüfung (AÜP)</vt:lpstr>
      <vt:lpstr>3. Kurzinfos Finanzdirektion / c) Teilrevision Finanzausgleich sistiert </vt:lpstr>
      <vt:lpstr>3. Kurzinfos Finanzdirektion / d) Vernehmlassung StG-Revision 2026</vt:lpstr>
      <vt:lpstr>3. Kurzinfos Finanzdirektion / d) Vernehmlassung StG-Revision 2026</vt:lpstr>
      <vt:lpstr>3. Kurzinfos Finanzdirektion / e) Vernehmlassung VRG-Revision</vt:lpstr>
      <vt:lpstr>Rahmenbedingungen</vt:lpstr>
      <vt:lpstr>Auszug Inside-IT vom 24.09.2024</vt:lpstr>
      <vt:lpstr>Anwendbarkeit des elektronischen Rechtsverkehrs</vt:lpstr>
      <vt:lpstr>Grundkonzeption</vt:lpstr>
      <vt:lpstr>3. Kurzinfos Finanzdirektion /  f) Volksinitiative «Für eine soziale Klimapolitik – steuerlich gerecht finanziert» </vt:lpstr>
      <vt:lpstr>3. Kurzinfos Finanzdirektion /  f) Volksinitiative «Für eine soziale Klimapolitik – steuerlich gerecht finanziert» </vt:lpstr>
      <vt:lpstr>4. Internes Kontrollsystem / a) Kurze Erklärung von IKS</vt:lpstr>
      <vt:lpstr>4. Internes Kontrollsystem / a) Kurze Erklärung von IKS</vt:lpstr>
      <vt:lpstr>4. Internes Kontrollsystem / b) Gesetzliche Grundlagen von Kanton und Gemeinden</vt:lpstr>
      <vt:lpstr>4. Internes Kontrollsystem / b) Gesetzliche Grundlagen von Kanton und Gemeinden</vt:lpstr>
      <vt:lpstr>4. Internes Kontrollsystem / b) Gesetzliche Grundlagen von Kanton und Gemeinden</vt:lpstr>
      <vt:lpstr>4. Internes Kontrollsystem / b) Gesetzliche Grundlagen von Kanton und Gemeinden</vt:lpstr>
      <vt:lpstr>4. Internes Kontrollsystem / b) Gesetzliche Grundlagen von Kanton und Gemeinden</vt:lpstr>
      <vt:lpstr>4. Internes Kontrollsystem / c) Vorstellung IKS-Tool Kanton</vt:lpstr>
      <vt:lpstr>4. Internes Kontrollsystem / c) Vorstellung IKS-Tool Kanton</vt:lpstr>
      <vt:lpstr>4. Internes Kontrollsystem / c) Vorstellung IKS-Tool Kanton</vt:lpstr>
      <vt:lpstr>4. Internes Kontrollsystem / b) Gesetzliche Grundlagen von Kanton und Gemeinden</vt:lpstr>
      <vt:lpstr>PowerPoint-Präsentation</vt:lpstr>
    </vt:vector>
  </TitlesOfParts>
  <Company>officeatwork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cp:lastModifiedBy>Hofmann Marco</cp:lastModifiedBy>
  <cp:revision>91</cp:revision>
  <dcterms:created xsi:type="dcterms:W3CDTF">2012-02-21T08:30:32Z</dcterms:created>
  <dcterms:modified xsi:type="dcterms:W3CDTF">2024-09-25T16:15:37Z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4A5EE925-564D-452B-A2B4-A8D9AED73ED1</vt:lpwstr>
  </property>
  <property fmtid="{D5CDD505-2E9C-101B-9397-08002B2CF9AE}" pid="3" name="ArticulatePath">
    <vt:lpwstr>Templ</vt:lpwstr>
  </property>
</Properties>
</file>