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tags/tag47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45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12.xml" ContentType="application/vnd.openxmlformats-officedocument.presentationml.tags+xml"/>
  <Default Extension="xlsx" ContentType="application/vnd.openxmlformats-officedocument.spreadsheetml.sheet"/>
  <Override PartName="/ppt/tags/tag23.xml" ContentType="application/vnd.openxmlformats-officedocument.presentationml.tags+xml"/>
  <Override PartName="/ppt/charts/chart3.xml" ContentType="application/vnd.openxmlformats-officedocument.drawingml.chart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charts/chart1.xml" ContentType="application/vnd.openxmlformats-officedocument.drawingml.chart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notesSlides/notesSlide6.xml" ContentType="application/vnd.openxmlformats-officedocument.presentationml.notesSlide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19"/>
  </p:notesMasterIdLst>
  <p:handoutMasterIdLst>
    <p:handoutMasterId r:id="rId20"/>
  </p:handoutMasterIdLst>
  <p:sldIdLst>
    <p:sldId id="295" r:id="rId3"/>
    <p:sldId id="305" r:id="rId4"/>
    <p:sldId id="303" r:id="rId5"/>
    <p:sldId id="296" r:id="rId6"/>
    <p:sldId id="297" r:id="rId7"/>
    <p:sldId id="298" r:id="rId8"/>
    <p:sldId id="267" r:id="rId9"/>
    <p:sldId id="300" r:id="rId10"/>
    <p:sldId id="301" r:id="rId11"/>
    <p:sldId id="302" r:id="rId12"/>
    <p:sldId id="304" r:id="rId13"/>
    <p:sldId id="309" r:id="rId14"/>
    <p:sldId id="306" r:id="rId15"/>
    <p:sldId id="307" r:id="rId16"/>
    <p:sldId id="308" r:id="rId17"/>
    <p:sldId id="310" r:id="rId18"/>
  </p:sldIdLst>
  <p:sldSz cx="9144000" cy="6858000" type="screen4x3"/>
  <p:notesSz cx="6858000" cy="9144000"/>
  <p:custDataLst>
    <p:tags r:id="rId21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413" autoAdjust="0"/>
  </p:normalViewPr>
  <p:slideViewPr>
    <p:cSldViewPr showGuides="1">
      <p:cViewPr>
        <p:scale>
          <a:sx n="70" d="100"/>
          <a:sy n="70" d="100"/>
        </p:scale>
        <p:origin x="-1980" y="-1212"/>
      </p:cViewPr>
      <p:guideLst>
        <p:guide orient="horz" pos="187"/>
        <p:guide orient="horz" pos="640"/>
        <p:guide orient="horz" pos="867"/>
        <p:guide orient="horz" pos="3974"/>
        <p:guide orient="horz" pos="4133"/>
        <p:guide pos="680"/>
        <p:guide pos="2290"/>
        <p:guide pos="2381"/>
        <p:guide pos="3084"/>
        <p:guide pos="3175"/>
        <p:guide pos="3878"/>
        <p:guide pos="3969"/>
        <p:guide pos="557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75" d="100"/>
          <a:sy n="75" d="100"/>
        </p:scale>
        <p:origin x="-2268" y="-108"/>
      </p:cViewPr>
      <p:guideLst>
        <p:guide orient="horz" pos="2880"/>
        <p:guide pos="216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Arbeitsblat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-Arbeitsblat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Arbeitsblat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CH"/>
  <c:style val="6"/>
  <c:chart>
    <c:autoTitleDeleted val="1"/>
    <c:view3D>
      <c:perspective val="30"/>
    </c:view3D>
    <c:sideWall>
      <c:sp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</c:spPr>
    </c:sideWall>
    <c:backWall>
      <c:sp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0.17898454693929425"/>
          <c:y val="3.4634142153508379E-2"/>
          <c:w val="0.69800971684101276"/>
          <c:h val="0.82415723839935562"/>
        </c:manualLayout>
      </c:layout>
      <c:bar3DChart>
        <c:barDir val="col"/>
        <c:grouping val="clustered"/>
        <c:ser>
          <c:idx val="0"/>
          <c:order val="0"/>
          <c:tx>
            <c:strRef>
              <c:f>Tabelle1!$B$1</c:f>
              <c:strCache>
                <c:ptCount val="1"/>
                <c:pt idx="0">
                  <c:v>Anzahl Reisende</c:v>
                </c:pt>
              </c:strCache>
            </c:strRef>
          </c:tx>
          <c:cat>
            <c:numRef>
              <c:f>Tabelle1!$A$2:$A$5</c:f>
              <c:numCache>
                <c:formatCode>General</c:formatCode>
                <c:ptCount val="4"/>
                <c:pt idx="0">
                  <c:v>2006</c:v>
                </c:pt>
                <c:pt idx="1">
                  <c:v>2008</c:v>
                </c:pt>
                <c:pt idx="2">
                  <c:v>2010</c:v>
                </c:pt>
                <c:pt idx="3">
                  <c:v>2012</c:v>
                </c:pt>
              </c:numCache>
            </c:numRef>
          </c:cat>
          <c:val>
            <c:numRef>
              <c:f>Tabelle1!$B$2:$B$5</c:f>
              <c:numCache>
                <c:formatCode>#,##0</c:formatCode>
                <c:ptCount val="4"/>
                <c:pt idx="0">
                  <c:v>770000</c:v>
                </c:pt>
                <c:pt idx="1">
                  <c:v>968000</c:v>
                </c:pt>
                <c:pt idx="2">
                  <c:v>1034000</c:v>
                </c:pt>
                <c:pt idx="3">
                  <c:v>1177000</c:v>
                </c:pt>
              </c:numCache>
            </c:numRef>
          </c:val>
        </c:ser>
        <c:shape val="cylinder"/>
        <c:axId val="45570688"/>
        <c:axId val="45572480"/>
        <c:axId val="0"/>
      </c:bar3DChart>
      <c:catAx>
        <c:axId val="45570688"/>
        <c:scaling>
          <c:orientation val="minMax"/>
        </c:scaling>
        <c:axPos val="b"/>
        <c:numFmt formatCode="General" sourceLinked="1"/>
        <c:tickLblPos val="nextTo"/>
        <c:crossAx val="45572480"/>
        <c:crosses val="autoZero"/>
        <c:auto val="1"/>
        <c:lblAlgn val="ctr"/>
        <c:lblOffset val="100"/>
      </c:catAx>
      <c:valAx>
        <c:axId val="45572480"/>
        <c:scaling>
          <c:orientation val="minMax"/>
          <c:min val="400000"/>
        </c:scaling>
        <c:axPos val="l"/>
        <c:majorGridlines>
          <c:spPr>
            <a:effectLst>
              <a:outerShdw blurRad="50800" dist="50800" dir="5400000" algn="ctr" rotWithShape="0">
                <a:schemeClr val="accent4">
                  <a:lumMod val="60000"/>
                  <a:lumOff val="40000"/>
                </a:schemeClr>
              </a:outerShdw>
            </a:effectLst>
          </c:spPr>
        </c:majorGridlines>
        <c:numFmt formatCode="#,##0" sourceLinked="1"/>
        <c:tickLblPos val="nextTo"/>
        <c:crossAx val="4557068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de-DE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CH"/>
  <c:chart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Tabelle1!$B$1</c:f>
              <c:strCache>
                <c:ptCount val="1"/>
                <c:pt idx="0">
                  <c:v>Stansstad-Bürgenstock</c:v>
                </c:pt>
              </c:strCache>
            </c:strRef>
          </c:tx>
          <c:cat>
            <c:numRef>
              <c:f>Tabelle1!$A$2:$A$5</c:f>
              <c:numCache>
                <c:formatCode>General</c:formatCode>
                <c:ptCount val="4"/>
                <c:pt idx="0">
                  <c:v>2006</c:v>
                </c:pt>
                <c:pt idx="1">
                  <c:v>2008</c:v>
                </c:pt>
                <c:pt idx="2">
                  <c:v>2010</c:v>
                </c:pt>
                <c:pt idx="3">
                  <c:v>2012</c:v>
                </c:pt>
              </c:numCache>
            </c:numRef>
          </c:cat>
          <c:val>
            <c:numRef>
              <c:f>Tabelle1!$B$2:$B$5</c:f>
              <c:numCache>
                <c:formatCode>#,##0</c:formatCode>
                <c:ptCount val="4"/>
                <c:pt idx="0">
                  <c:v>39199</c:v>
                </c:pt>
                <c:pt idx="1">
                  <c:v>35399</c:v>
                </c:pt>
                <c:pt idx="2">
                  <c:v>34067</c:v>
                </c:pt>
                <c:pt idx="3">
                  <c:v>31178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Stans-Büren</c:v>
                </c:pt>
              </c:strCache>
            </c:strRef>
          </c:tx>
          <c:cat>
            <c:numRef>
              <c:f>Tabelle1!$A$2:$A$5</c:f>
              <c:numCache>
                <c:formatCode>General</c:formatCode>
                <c:ptCount val="4"/>
                <c:pt idx="0">
                  <c:v>2006</c:v>
                </c:pt>
                <c:pt idx="1">
                  <c:v>2008</c:v>
                </c:pt>
                <c:pt idx="2">
                  <c:v>2010</c:v>
                </c:pt>
                <c:pt idx="3">
                  <c:v>2012</c:v>
                </c:pt>
              </c:numCache>
            </c:numRef>
          </c:cat>
          <c:val>
            <c:numRef>
              <c:f>Tabelle1!$C$2:$C$5</c:f>
              <c:numCache>
                <c:formatCode>#,##0</c:formatCode>
                <c:ptCount val="4"/>
                <c:pt idx="0">
                  <c:v>96987</c:v>
                </c:pt>
                <c:pt idx="1">
                  <c:v>97935</c:v>
                </c:pt>
                <c:pt idx="2">
                  <c:v>118700</c:v>
                </c:pt>
                <c:pt idx="3">
                  <c:v>120440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Wolfenschiessen-Oberrickenbach</c:v>
                </c:pt>
              </c:strCache>
            </c:strRef>
          </c:tx>
          <c:cat>
            <c:numRef>
              <c:f>Tabelle1!$A$2:$A$5</c:f>
              <c:numCache>
                <c:formatCode>General</c:formatCode>
                <c:ptCount val="4"/>
                <c:pt idx="0">
                  <c:v>2006</c:v>
                </c:pt>
                <c:pt idx="1">
                  <c:v>2008</c:v>
                </c:pt>
                <c:pt idx="2">
                  <c:v>2010</c:v>
                </c:pt>
                <c:pt idx="3">
                  <c:v>2012</c:v>
                </c:pt>
              </c:numCache>
            </c:numRef>
          </c:cat>
          <c:val>
            <c:numRef>
              <c:f>Tabelle1!$D$2:$D$5</c:f>
              <c:numCache>
                <c:formatCode>#,##0</c:formatCode>
                <c:ptCount val="4"/>
                <c:pt idx="0">
                  <c:v>24137</c:v>
                </c:pt>
                <c:pt idx="1">
                  <c:v>43872</c:v>
                </c:pt>
                <c:pt idx="2">
                  <c:v>49340</c:v>
                </c:pt>
                <c:pt idx="3">
                  <c:v>42082</c:v>
                </c:pt>
              </c:numCache>
            </c:numRef>
          </c:val>
        </c:ser>
        <c:shape val="cylinder"/>
        <c:axId val="63520768"/>
        <c:axId val="63522304"/>
        <c:axId val="0"/>
      </c:bar3DChart>
      <c:catAx>
        <c:axId val="63520768"/>
        <c:scaling>
          <c:orientation val="minMax"/>
        </c:scaling>
        <c:axPos val="b"/>
        <c:numFmt formatCode="General" sourceLinked="1"/>
        <c:tickLblPos val="nextTo"/>
        <c:crossAx val="63522304"/>
        <c:crosses val="autoZero"/>
        <c:auto val="1"/>
        <c:lblAlgn val="ctr"/>
        <c:lblOffset val="100"/>
      </c:catAx>
      <c:valAx>
        <c:axId val="63522304"/>
        <c:scaling>
          <c:orientation val="minMax"/>
          <c:max val="120000"/>
        </c:scaling>
        <c:axPos val="l"/>
        <c:majorGridlines/>
        <c:numFmt formatCode="#,##0" sourceLinked="1"/>
        <c:tickLblPos val="nextTo"/>
        <c:crossAx val="6352076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de-DE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CH"/>
  <c:style val="4"/>
  <c:chart>
    <c:autoTitleDeleted val="1"/>
    <c:view3D>
      <c:perspective val="30"/>
    </c:view3D>
    <c:sideWall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sideWall>
    <c:backWall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0.15277335868464323"/>
          <c:y val="3.7841007167722228E-2"/>
          <c:w val="0.69800971684101265"/>
          <c:h val="0.82415723839935562"/>
        </c:manualLayout>
      </c:layout>
      <c:bar3DChart>
        <c:barDir val="col"/>
        <c:grouping val="clustered"/>
        <c:ser>
          <c:idx val="0"/>
          <c:order val="0"/>
          <c:tx>
            <c:strRef>
              <c:f>Tabelle1!$B$1</c:f>
              <c:strCache>
                <c:ptCount val="1"/>
                <c:pt idx="0">
                  <c:v>Anzahl Reisende</c:v>
                </c:pt>
              </c:strCache>
            </c:strRef>
          </c:tx>
          <c:cat>
            <c:numRef>
              <c:f>Tabelle1!$A$2:$A$5</c:f>
              <c:numCache>
                <c:formatCode>General</c:formatCode>
                <c:ptCount val="4"/>
                <c:pt idx="0">
                  <c:v>2006</c:v>
                </c:pt>
                <c:pt idx="1">
                  <c:v>2008</c:v>
                </c:pt>
                <c:pt idx="2">
                  <c:v>2010</c:v>
                </c:pt>
                <c:pt idx="3">
                  <c:v>2012</c:v>
                </c:pt>
              </c:numCache>
            </c:numRef>
          </c:cat>
          <c:val>
            <c:numRef>
              <c:f>Tabelle1!$B$2:$B$5</c:f>
              <c:numCache>
                <c:formatCode>#,##0</c:formatCode>
                <c:ptCount val="4"/>
                <c:pt idx="0">
                  <c:v>1221000</c:v>
                </c:pt>
                <c:pt idx="1">
                  <c:v>1428000</c:v>
                </c:pt>
                <c:pt idx="2">
                  <c:v>1517000</c:v>
                </c:pt>
                <c:pt idx="3">
                  <c:v>1647000</c:v>
                </c:pt>
              </c:numCache>
            </c:numRef>
          </c:val>
        </c:ser>
        <c:shape val="cylinder"/>
        <c:axId val="63864832"/>
        <c:axId val="63866368"/>
        <c:axId val="0"/>
      </c:bar3DChart>
      <c:catAx>
        <c:axId val="63864832"/>
        <c:scaling>
          <c:orientation val="minMax"/>
        </c:scaling>
        <c:axPos val="b"/>
        <c:numFmt formatCode="General" sourceLinked="1"/>
        <c:tickLblPos val="nextTo"/>
        <c:crossAx val="63866368"/>
        <c:crosses val="autoZero"/>
        <c:auto val="1"/>
        <c:lblAlgn val="ctr"/>
        <c:lblOffset val="100"/>
      </c:catAx>
      <c:valAx>
        <c:axId val="63866368"/>
        <c:scaling>
          <c:orientation val="minMax"/>
          <c:max val="1800000"/>
          <c:min val="500000"/>
        </c:scaling>
        <c:axPos val="l"/>
        <c:majorGridlines>
          <c:spPr>
            <a:effectLst>
              <a:outerShdw blurRad="50800" dist="50800" dir="5400000" algn="ctr" rotWithShape="0">
                <a:srgbClr val="000000">
                  <a:alpha val="39000"/>
                </a:srgbClr>
              </a:outerShdw>
            </a:effectLst>
          </c:spPr>
        </c:majorGridlines>
        <c:numFmt formatCode="#,##0" sourceLinked="1"/>
        <c:tickLblPos val="nextTo"/>
        <c:crossAx val="63864832"/>
        <c:crosses val="autoZero"/>
        <c:crossBetween val="between"/>
        <c:majorUnit val="250000"/>
      </c:valAx>
    </c:plotArea>
    <c:plotVisOnly val="1"/>
  </c:chart>
  <c:txPr>
    <a:bodyPr/>
    <a:lstStyle/>
    <a:p>
      <a:pPr>
        <a:defRPr sz="1800"/>
      </a:pPr>
      <a:endParaRPr lang="de-DE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0.6759</cdr:x>
      <cdr:y>0.21169</cdr:y>
    </cdr:from>
    <cdr:to>
      <cdr:x>0.99068</cdr:x>
      <cdr:y>0.28282</cdr:y>
    </cdr:to>
    <cdr:sp macro="" textlink="">
      <cdr:nvSpPr>
        <cdr:cNvPr id="2" name="Textfeld 1"/>
        <cdr:cNvSpPr txBox="1"/>
      </cdr:nvSpPr>
      <cdr:spPr bwMode="auto">
        <a:xfrm xmlns:a="http://schemas.openxmlformats.org/drawingml/2006/main">
          <a:off x="5256584" y="1044116"/>
          <a:ext cx="2448088" cy="3508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0" tIns="0" rIns="0" bIns="0" rtlCol="0">
          <a:spAutoFit/>
        </a:bodyPr>
        <a:lstStyle xmlns:a="http://schemas.openxmlformats.org/drawingml/2006/main"/>
        <a:p xmlns:a="http://schemas.openxmlformats.org/drawingml/2006/main">
          <a:pPr marL="0" marR="0" indent="0" algn="l" defTabSz="914400" rtl="0" eaLnBrk="0" fontAlgn="base" latinLnBrk="0" hangingPunct="0">
            <a:lnSpc>
              <a:spcPct val="95000"/>
            </a:lnSpc>
            <a:spcBef>
              <a:spcPct val="0"/>
            </a:spcBef>
            <a:spcAft>
              <a:spcPts val="1000"/>
            </a:spcAft>
            <a:buClrTx/>
            <a:buSzTx/>
            <a:buFont typeface="Frutiger 45 Light" charset="0"/>
            <a:buNone/>
            <a:tabLst/>
          </a:pPr>
          <a:r>
            <a:rPr lang="de-CH" sz="2400" b="1" kern="0" dirty="0" smtClean="0">
              <a:solidFill>
                <a:srgbClr val="000000"/>
              </a:solidFill>
              <a:latin typeface="Frutiger 45 Light" pitchFamily="34" charset="0"/>
              <a:ea typeface="+mn-ea"/>
              <a:cs typeface="+mn-cs"/>
            </a:rPr>
            <a:t>Anzahl Reisende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AB8DD-AF1F-40B6-9DC2-AAE25067143E}" type="datetimeFigureOut">
              <a:rPr lang="de-CH" smtClean="0"/>
              <a:pPr/>
              <a:t>29.04.2013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9C7D2-D550-4DB0-93DE-9F4E26EF7A50}" type="slidenum">
              <a:rPr lang="de-CH" smtClean="0"/>
              <a:pPr/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38DBC8-3447-464E-8661-4728F7EF1145}" type="datetimeFigureOut">
              <a:rPr lang="de-CH" smtClean="0"/>
              <a:pPr/>
              <a:t>29.04.2013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A31BC-9670-43F9-A843-B0530F088831}" type="slidenum">
              <a:rPr lang="de-CH" smtClean="0"/>
              <a:pPr/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A31BC-9670-43F9-A843-B0530F088831}" type="slidenum">
              <a:rPr lang="de-CH" smtClean="0"/>
              <a:pPr/>
              <a:t>1</a:t>
            </a:fld>
            <a:endParaRPr lang="de-C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A31BC-9670-43F9-A843-B0530F088831}" type="slidenum">
              <a:rPr lang="de-CH" smtClean="0"/>
              <a:pPr/>
              <a:t>3</a:t>
            </a:fld>
            <a:endParaRPr lang="de-C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A31BC-9670-43F9-A843-B0530F088831}" type="slidenum">
              <a:rPr lang="de-CH" smtClean="0"/>
              <a:pPr/>
              <a:t>5</a:t>
            </a:fld>
            <a:endParaRPr lang="de-C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A31BC-9670-43F9-A843-B0530F088831}" type="slidenum">
              <a:rPr lang="de-CH" smtClean="0"/>
              <a:pPr/>
              <a:t>6</a:t>
            </a:fld>
            <a:endParaRPr lang="de-CH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A31BC-9670-43F9-A843-B0530F088831}" type="slidenum">
              <a:rPr lang="de-CH" smtClean="0"/>
              <a:pPr/>
              <a:t>7</a:t>
            </a:fld>
            <a:endParaRPr lang="de-CH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A31BC-9670-43F9-A843-B0530F088831}" type="slidenum">
              <a:rPr lang="de-CH" smtClean="0"/>
              <a:pPr/>
              <a:t>10</a:t>
            </a:fld>
            <a:endParaRPr lang="de-CH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A31BC-9670-43F9-A843-B0530F088831}" type="slidenum">
              <a:rPr lang="de-CH" smtClean="0"/>
              <a:pPr/>
              <a:t>16</a:t>
            </a:fld>
            <a:endParaRPr lang="de-C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 userDrawn="1"/>
        </p:nvSpPr>
        <p:spPr bwMode="gray">
          <a:xfrm>
            <a:off x="1548663" y="576000"/>
            <a:ext cx="7308000" cy="59868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r" eaLnBrk="0" hangingPunct="0"/>
            <a:endParaRPr lang="de-CH" b="0">
              <a:latin typeface="+mj-lt"/>
            </a:endParaRPr>
          </a:p>
        </p:txBody>
      </p:sp>
      <p:sp>
        <p:nvSpPr>
          <p:cNvPr id="9" name="Titel 8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36000" y="792000"/>
            <a:ext cx="6768000" cy="1260000"/>
          </a:xfrm>
        </p:spPr>
        <p:txBody>
          <a:bodyPr tIns="0">
            <a:noAutofit/>
          </a:bodyPr>
          <a:lstStyle>
            <a:lvl1pPr>
              <a:defRPr sz="2800" baseline="0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de-DE" dirty="0" smtClean="0"/>
              <a:t>Titelfolie ohne Bild (Logo ändern im Reiter «Post-Menü»)</a:t>
            </a:r>
            <a:br>
              <a:rPr lang="de-DE" dirty="0" smtClean="0"/>
            </a:br>
            <a:endParaRPr lang="de-CH" dirty="0"/>
          </a:p>
        </p:txBody>
      </p:sp>
      <p:pic>
        <p:nvPicPr>
          <p:cNvPr id="7" name="ADRG3CCS5T" descr="G:\D P O\LOGOS\LOGOS\LOGOS_fuer_Techn_Anwendungen\PNG_POST-MENUE\PPT_dreifarbig\576dpi\ADRG3CCE5T.png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64102" y="5738844"/>
            <a:ext cx="4046538" cy="590550"/>
          </a:xfrm>
          <a:prstGeom prst="rect">
            <a:avLst/>
          </a:prstGeom>
          <a:noFill/>
        </p:spPr>
      </p:pic>
      <p:pic>
        <p:nvPicPr>
          <p:cNvPr id="8" name="HXRG3C5T" descr="G:\D P O\LOGOS\LOGOS\LOGOS_fuer_Techn_Anwendungen\PNG_POST-MENUE\PPT_dreifarbig\576dpi\HXRG3C5T.png"/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37862" y="5781714"/>
            <a:ext cx="915988" cy="54927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1080000" y="1376364"/>
            <a:ext cx="7776000" cy="4932362"/>
          </a:xfrm>
          <a:prstGeom prst="rect">
            <a:avLst/>
          </a:prstGeom>
        </p:spPr>
        <p:txBody>
          <a:bodyPr lIns="0" tIns="0" rIns="0" bIns="0"/>
          <a:lstStyle>
            <a:lvl1pPr marL="270000" indent="-270000" defTabSz="270000">
              <a:spcAft>
                <a:spcPts val="1000"/>
              </a:spcAft>
              <a:buFont typeface="Frutiger 45 Light" pitchFamily="34" charset="0"/>
              <a:buChar char="–"/>
              <a:defRPr sz="2000" b="0">
                <a:latin typeface="+mn-lt"/>
              </a:defRPr>
            </a:lvl1pPr>
            <a:lvl2pPr marL="270000" indent="-270000" defTabSz="270000">
              <a:spcAft>
                <a:spcPts val="1000"/>
              </a:spcAft>
              <a:buFont typeface="Frutiger 45 Light" pitchFamily="34" charset="0"/>
              <a:buChar char="–"/>
              <a:defRPr sz="2000">
                <a:latin typeface="+mn-lt"/>
              </a:defRPr>
            </a:lvl2pPr>
            <a:lvl3pPr marL="540000" indent="-270000" defTabSz="270000">
              <a:spcAft>
                <a:spcPts val="1000"/>
              </a:spcAft>
              <a:buClrTx/>
              <a:buFont typeface="Frutiger 45 Light" pitchFamily="34" charset="0"/>
              <a:buChar char="–"/>
              <a:defRPr sz="2000">
                <a:latin typeface="+mn-lt"/>
              </a:defRPr>
            </a:lvl3pPr>
            <a:lvl4pPr marL="810000" indent="-270000" defTabSz="270000">
              <a:spcAft>
                <a:spcPts val="1000"/>
              </a:spcAft>
              <a:buFont typeface="Frutiger 45 Light" pitchFamily="34" charset="0"/>
              <a:buChar char="–"/>
              <a:defRPr sz="2000">
                <a:latin typeface="+mn-lt"/>
              </a:defRPr>
            </a:lvl4pPr>
            <a:lvl5pPr>
              <a:buFont typeface="Frutiger 45 Light" pitchFamily="34" charset="0"/>
              <a:buChar char="–"/>
              <a:defRPr sz="2000">
                <a:latin typeface="+mn-lt"/>
              </a:defRPr>
            </a:lvl5pPr>
          </a:lstStyle>
          <a:p>
            <a:pPr lvl="0"/>
            <a:r>
              <a:rPr lang="de-DE" dirty="0" smtClean="0"/>
              <a:t>Aufzählung 1-spaltig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CH" dirty="0" smtClean="0"/>
              <a:t>Aufzählung 1-spaltig (weitere Vorlagen im Reiter «Post-Menü»)</a:t>
            </a:r>
            <a:endParaRPr lang="de-CH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Datum   Version: V01.00   Klassifizierung: (vertraulich/intern/öffentlich)   &gt;&gt;Ändern der Fusszeile: Im Reiter «Post-Menü» den Befehl «Kopf- und Fusszeile» wählen.</a:t>
            </a:r>
            <a:endParaRPr lang="de-CH" dirty="0" smtClean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CH" smtClean="0"/>
              <a:t> Seite </a:t>
            </a:r>
            <a:fld id="{9D1CE59F-3E2C-43A1-9A3C-65F063D14E4A}" type="slidenum">
              <a:rPr lang="de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CH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CH" smtClean="0"/>
              <a:t>Firma, Thema der Präsentation, Verfasser</a:t>
            </a:r>
            <a:endParaRPr lang="de-CH" dirty="0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 2-spaltig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CH" dirty="0" smtClean="0"/>
              <a:t>Aufzählung 2-spaltig (weitere Vorlagen im Reiter «Post-Menü»)</a:t>
            </a:r>
            <a:endParaRPr lang="de-CH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de-DE" smtClean="0"/>
              <a:t>Datum   Version: V01.00   Klassifizierung: (vertraulich/intern/öffentlich)   &gt;&gt;Ändern der Fusszeile: Im Reiter «Post-Menü» den Befehl «Kopf- und Fusszeile» wählen.</a:t>
            </a:r>
            <a:endParaRPr lang="de-CH" dirty="0" smtClean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CH" smtClean="0"/>
              <a:t> Seite </a:t>
            </a:r>
            <a:fld id="{9D1CE59F-3E2C-43A1-9A3C-65F063D14E4A}" type="slidenum">
              <a:rPr lang="de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CH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e-CH" smtClean="0"/>
              <a:t>Firma, Thema der Präsentation, Verfasser</a:t>
            </a:r>
            <a:endParaRPr lang="de-CH" dirty="0" smtClean="0"/>
          </a:p>
        </p:txBody>
      </p:sp>
      <p:sp>
        <p:nvSpPr>
          <p:cNvPr id="15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1079850" y="1376363"/>
            <a:ext cx="3816000" cy="4932362"/>
          </a:xfrm>
          <a:prstGeom prst="rect">
            <a:avLst/>
          </a:prstGeom>
        </p:spPr>
        <p:txBody>
          <a:bodyPr lIns="0" tIns="0" rIns="0" bIns="0"/>
          <a:lstStyle>
            <a:lvl1pPr marL="270000" indent="-270000" defTabSz="270000">
              <a:spcAft>
                <a:spcPts val="900"/>
              </a:spcAft>
              <a:buFont typeface="Frutiger 45 Light" pitchFamily="34" charset="0"/>
              <a:buChar char="–"/>
              <a:defRPr sz="1800" b="0">
                <a:latin typeface="+mn-lt"/>
              </a:defRPr>
            </a:lvl1pPr>
            <a:lvl2pPr marL="270000" indent="-270000" defTabSz="270000">
              <a:spcAft>
                <a:spcPts val="900"/>
              </a:spcAft>
              <a:buFont typeface="Frutiger 45 Light" pitchFamily="34" charset="0"/>
              <a:buChar char="–"/>
              <a:defRPr sz="1800">
                <a:latin typeface="+mn-lt"/>
              </a:defRPr>
            </a:lvl2pPr>
            <a:lvl3pPr marL="540000" indent="-270000" defTabSz="270000">
              <a:spcAft>
                <a:spcPts val="900"/>
              </a:spcAft>
              <a:buFont typeface="Frutiger 45 Light" pitchFamily="34" charset="0"/>
              <a:buChar char="–"/>
              <a:defRPr sz="1800">
                <a:latin typeface="+mn-lt"/>
              </a:defRPr>
            </a:lvl3pPr>
            <a:lvl4pPr marL="810000" indent="-270000" defTabSz="270000">
              <a:spcAft>
                <a:spcPts val="900"/>
              </a:spcAft>
              <a:buFont typeface="Frutiger 45 Light" pitchFamily="34" charset="0"/>
              <a:buChar char="–"/>
              <a:defRPr sz="1800">
                <a:latin typeface="+mn-lt"/>
              </a:defRPr>
            </a:lvl4pPr>
            <a:lvl5pPr>
              <a:buFont typeface="Frutiger 45 Light" pitchFamily="34" charset="0"/>
              <a:buChar char="–"/>
              <a:defRPr sz="2000">
                <a:latin typeface="+mn-lt"/>
              </a:defRPr>
            </a:lvl5pPr>
          </a:lstStyle>
          <a:p>
            <a:pPr lvl="0"/>
            <a:r>
              <a:rPr lang="de-DE" dirty="0" smtClean="0"/>
              <a:t>Aufzählung erste Spalte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16" name="Inhaltsplatzhalter 6"/>
          <p:cNvSpPr>
            <a:spLocks noGrp="1"/>
          </p:cNvSpPr>
          <p:nvPr>
            <p:ph sz="quarter" idx="23" hasCustomPrompt="1"/>
          </p:nvPr>
        </p:nvSpPr>
        <p:spPr>
          <a:xfrm>
            <a:off x="5040313" y="1376363"/>
            <a:ext cx="3816000" cy="4932362"/>
          </a:xfrm>
          <a:prstGeom prst="rect">
            <a:avLst/>
          </a:prstGeom>
        </p:spPr>
        <p:txBody>
          <a:bodyPr lIns="0" tIns="0" rIns="0" bIns="0"/>
          <a:lstStyle>
            <a:lvl1pPr marL="270000" indent="-270000" defTabSz="270000">
              <a:spcAft>
                <a:spcPts val="900"/>
              </a:spcAft>
              <a:buFont typeface="Frutiger 45 Light" pitchFamily="34" charset="0"/>
              <a:buChar char="–"/>
              <a:defRPr sz="1800" b="0">
                <a:latin typeface="+mn-lt"/>
              </a:defRPr>
            </a:lvl1pPr>
            <a:lvl2pPr marL="270000" indent="-270000" defTabSz="270000">
              <a:spcAft>
                <a:spcPts val="900"/>
              </a:spcAft>
              <a:buFont typeface="Frutiger 45 Light" pitchFamily="34" charset="0"/>
              <a:buChar char="–"/>
              <a:defRPr sz="1800">
                <a:latin typeface="+mn-lt"/>
              </a:defRPr>
            </a:lvl2pPr>
            <a:lvl3pPr marL="540000" indent="-270000" defTabSz="270000">
              <a:spcAft>
                <a:spcPts val="900"/>
              </a:spcAft>
              <a:buFont typeface="Frutiger 45 Light" pitchFamily="34" charset="0"/>
              <a:buChar char="–"/>
              <a:defRPr sz="1800">
                <a:latin typeface="+mn-lt"/>
              </a:defRPr>
            </a:lvl3pPr>
            <a:lvl4pPr marL="810000" indent="-270000" defTabSz="270000">
              <a:spcAft>
                <a:spcPts val="900"/>
              </a:spcAft>
              <a:buFont typeface="Frutiger 45 Light" pitchFamily="34" charset="0"/>
              <a:buChar char="–"/>
              <a:defRPr sz="1800">
                <a:latin typeface="+mn-lt"/>
              </a:defRPr>
            </a:lvl4pPr>
            <a:lvl5pPr>
              <a:buFont typeface="Frutiger 45 Light" pitchFamily="34" charset="0"/>
              <a:buChar char="–"/>
              <a:defRPr sz="2000">
                <a:latin typeface="+mn-lt"/>
              </a:defRPr>
            </a:lvl5pPr>
          </a:lstStyle>
          <a:p>
            <a:pPr lvl="0"/>
            <a:r>
              <a:rPr lang="de-DE" dirty="0" smtClean="0"/>
              <a:t>Aufzählung zweite Spalte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meri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1080000" y="1376364"/>
            <a:ext cx="7776000" cy="4932362"/>
          </a:xfrm>
          <a:prstGeom prst="rect">
            <a:avLst/>
          </a:prstGeom>
        </p:spPr>
        <p:txBody>
          <a:bodyPr lIns="0" tIns="0" rIns="0" bIns="0"/>
          <a:lstStyle>
            <a:lvl1pPr marL="360000" indent="-360000" defTabSz="270000">
              <a:spcAft>
                <a:spcPts val="1000"/>
              </a:spcAft>
              <a:buFont typeface="+mj-lt"/>
              <a:buAutoNum type="arabicPeriod"/>
              <a:defRPr sz="2000">
                <a:latin typeface="+mn-lt"/>
              </a:defRPr>
            </a:lvl1pPr>
            <a:lvl2pPr marL="630000" indent="-270000" defTabSz="270000">
              <a:spcAft>
                <a:spcPts val="1000"/>
              </a:spcAft>
              <a:buFont typeface="Frutiger 45 Light" pitchFamily="34" charset="0"/>
              <a:buChar char="–"/>
              <a:defRPr sz="2000">
                <a:latin typeface="+mn-lt"/>
              </a:defRPr>
            </a:lvl2pPr>
            <a:lvl3pPr marL="900000" indent="-270000" defTabSz="270000">
              <a:spcAft>
                <a:spcPts val="1000"/>
              </a:spcAft>
              <a:buFont typeface="Frutiger 45 Light" pitchFamily="34" charset="0"/>
              <a:buChar char="–"/>
              <a:defRPr sz="2000">
                <a:latin typeface="+mn-lt"/>
              </a:defRPr>
            </a:lvl3pPr>
            <a:lvl4pPr marL="1170000" indent="-270000" defTabSz="270000">
              <a:spcAft>
                <a:spcPts val="1000"/>
              </a:spcAft>
              <a:buFont typeface="Frutiger 45 Light" pitchFamily="34" charset="0"/>
              <a:buChar char="–"/>
              <a:defRPr sz="2000">
                <a:latin typeface="+mn-lt"/>
              </a:defRPr>
            </a:lvl4pPr>
            <a:lvl5pPr>
              <a:buFont typeface="Wingdings" pitchFamily="2" charset="2"/>
              <a:buChar char="Ø"/>
              <a:defRPr/>
            </a:lvl5pPr>
          </a:lstStyle>
          <a:p>
            <a:pPr lvl="0"/>
            <a:r>
              <a:rPr lang="de-DE" dirty="0" smtClean="0"/>
              <a:t>Nummerierung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CH" dirty="0" smtClean="0"/>
              <a:t>Nummerierung (weitere Vorlagen im Reiter «Post-Menü»)</a:t>
            </a:r>
            <a:endParaRPr lang="de-CH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Datum   Version: V01.00   Klassifizierung: (vertraulich/intern/öffentlich)   &gt;&gt;Ändern der Fusszeile: Im Reiter «Post-Menü» den Befehl «Kopf- und Fusszeile» wählen.</a:t>
            </a:r>
            <a:endParaRPr lang="de-CH" dirty="0" smtClean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CH" smtClean="0"/>
              <a:t> Seite </a:t>
            </a:r>
            <a:fld id="{9D1CE59F-3E2C-43A1-9A3C-65F063D14E4A}" type="slidenum">
              <a:rPr lang="de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CH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CH" smtClean="0"/>
              <a:t>Firma, Thema der Präsentation, Verfasser</a:t>
            </a:r>
            <a:endParaRPr lang="de-CH" dirty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CH" dirty="0" smtClean="0"/>
              <a:t>Inhaltsverzeichnis (weitere Vorlagen im Reiter «Post-Menü»)</a:t>
            </a:r>
            <a:endParaRPr lang="de-CH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de-DE" smtClean="0"/>
              <a:t>Datum   Version: V01.00   Klassifizierung: (vertraulich/intern/öffentlich)   &gt;&gt;Ändern der Fusszeile: Im Reiter «Post-Menü» den Befehl «Kopf- und Fusszeile» wählen.</a:t>
            </a:r>
            <a:endParaRPr lang="de-CH" dirty="0" smtClean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CH" smtClean="0"/>
              <a:t> Seite </a:t>
            </a:r>
            <a:fld id="{9D1CE59F-3E2C-43A1-9A3C-65F063D14E4A}" type="slidenum">
              <a:rPr lang="de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CH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e-CH" smtClean="0"/>
              <a:t>Firma, Thema der Präsentation, Verfasser</a:t>
            </a:r>
            <a:endParaRPr lang="de-CH" dirty="0" smtClean="0"/>
          </a:p>
        </p:txBody>
      </p:sp>
      <p:sp>
        <p:nvSpPr>
          <p:cNvPr id="15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1079849" y="1376363"/>
            <a:ext cx="7776813" cy="4932362"/>
          </a:xfrm>
          <a:prstGeom prst="rect">
            <a:avLst/>
          </a:prstGeom>
        </p:spPr>
        <p:txBody>
          <a:bodyPr lIns="0" tIns="0" rIns="0" bIns="0" numCol="2" spcCol="144000">
            <a:normAutofit/>
          </a:bodyPr>
          <a:lstStyle>
            <a:lvl1pPr marL="0" indent="0" defTabSz="270000">
              <a:spcAft>
                <a:spcPts val="900"/>
              </a:spcAft>
              <a:buFont typeface="Frutiger 45 Light" pitchFamily="34" charset="0"/>
              <a:buNone/>
              <a:tabLst>
                <a:tab pos="3770313" algn="r"/>
              </a:tabLst>
              <a:defRPr sz="1800" b="1">
                <a:latin typeface="+mn-lt"/>
              </a:defRPr>
            </a:lvl1pPr>
            <a:lvl2pPr marL="270000" indent="-270000" defTabSz="270000">
              <a:spcAft>
                <a:spcPts val="900"/>
              </a:spcAft>
              <a:buFont typeface="Frutiger 45 Light" pitchFamily="34" charset="0"/>
              <a:buChar char="–"/>
              <a:tabLst>
                <a:tab pos="3770313" algn="r"/>
              </a:tabLst>
              <a:defRPr sz="1800">
                <a:latin typeface="+mn-lt"/>
              </a:defRPr>
            </a:lvl2pPr>
            <a:lvl3pPr marL="540000" indent="-270000" defTabSz="270000">
              <a:spcAft>
                <a:spcPts val="900"/>
              </a:spcAft>
              <a:buFont typeface="Frutiger 45 Light" pitchFamily="34" charset="0"/>
              <a:buChar char="–"/>
              <a:defRPr sz="1800">
                <a:latin typeface="+mn-lt"/>
              </a:defRPr>
            </a:lvl3pPr>
            <a:lvl4pPr marL="810000" indent="-270000" defTabSz="270000">
              <a:spcAft>
                <a:spcPts val="900"/>
              </a:spcAft>
              <a:buFont typeface="Frutiger 45 Light" pitchFamily="34" charset="0"/>
              <a:buChar char="–"/>
              <a:defRPr sz="1800">
                <a:latin typeface="+mn-lt"/>
              </a:defRPr>
            </a:lvl4pPr>
            <a:lvl5pPr>
              <a:buFont typeface="Frutiger 45 Light" pitchFamily="34" charset="0"/>
              <a:buChar char="–"/>
              <a:defRPr sz="2000">
                <a:latin typeface="+mn-lt"/>
              </a:defRPr>
            </a:lvl5pPr>
          </a:lstStyle>
          <a:p>
            <a:pPr lvl="0"/>
            <a:r>
              <a:rPr lang="de-DE" dirty="0" smtClean="0"/>
              <a:t>Aufzählung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Bild / Neutr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Keyw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 userDrawn="1"/>
        </p:nvSpPr>
        <p:spPr bwMode="gray">
          <a:xfrm>
            <a:off x="1548663" y="576000"/>
            <a:ext cx="7308000" cy="59868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r" eaLnBrk="0" hangingPunct="0"/>
            <a:endParaRPr lang="de-CH" b="0">
              <a:latin typeface="+mj-lt"/>
            </a:endParaRPr>
          </a:p>
        </p:txBody>
      </p:sp>
      <p:sp>
        <p:nvSpPr>
          <p:cNvPr id="8" name="Titel 8"/>
          <p:cNvSpPr>
            <a:spLocks noGrp="1"/>
          </p:cNvSpPr>
          <p:nvPr>
            <p:ph type="title" hasCustomPrompt="1"/>
          </p:nvPr>
        </p:nvSpPr>
        <p:spPr>
          <a:xfrm>
            <a:off x="1836000" y="2160000"/>
            <a:ext cx="6768000" cy="1260000"/>
          </a:xfrm>
        </p:spPr>
        <p:txBody>
          <a:bodyPr tIns="0">
            <a:noAutofit/>
          </a:bodyPr>
          <a:lstStyle>
            <a:lvl1pPr>
              <a:defRPr sz="2800" baseline="0">
                <a:latin typeface="+mj-lt"/>
              </a:defRPr>
            </a:lvl1pPr>
          </a:lstStyle>
          <a:p>
            <a:r>
              <a:rPr lang="de-DE" dirty="0" smtClean="0"/>
              <a:t>Titelfolie ohne Bild (Logo ändern im Reiter «Post-Menü»)</a:t>
            </a:r>
            <a:br>
              <a:rPr lang="de-DE" dirty="0" smtClean="0"/>
            </a:br>
            <a:endParaRPr lang="de-CH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836000" y="406800"/>
            <a:ext cx="7092000" cy="1018800"/>
          </a:xfrm>
          <a:prstGeom prst="rect">
            <a:avLst/>
          </a:prstGeom>
          <a:noFill/>
          <a:ln>
            <a:noFill/>
          </a:ln>
        </p:spPr>
        <p:txBody>
          <a:bodyPr lIns="0" tIns="0" rIns="288000" bIns="0">
            <a:noAutofit/>
          </a:bodyPr>
          <a:lstStyle>
            <a:lvl1pPr algn="r">
              <a:defRPr sz="7000"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de-CH" dirty="0" err="1" smtClean="0"/>
              <a:t>Keyword</a:t>
            </a:r>
            <a:endParaRPr lang="de-CH" dirty="0"/>
          </a:p>
        </p:txBody>
      </p:sp>
      <p:pic>
        <p:nvPicPr>
          <p:cNvPr id="10" name="ADRG3CCS5T" descr="G:\D P O\LOGOS\LOGOS\LOGOS_fuer_Techn_Anwendungen\PNG_POST-MENUE\PPT_dreifarbig\576dpi\ADRG3CCE5T.png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4102" y="5738844"/>
            <a:ext cx="4046538" cy="590550"/>
          </a:xfrm>
          <a:prstGeom prst="rect">
            <a:avLst/>
          </a:prstGeom>
          <a:noFill/>
        </p:spPr>
      </p:pic>
      <p:pic>
        <p:nvPicPr>
          <p:cNvPr id="11" name="HXRG3C5T" descr="G:\D P O\LOGOS\LOGOS\LOGOS_fuer_Techn_Anwendungen\PNG_POST-MENUE\PPT_dreifarbig\576dpi\HXRG3C5T.png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37862" y="5781714"/>
            <a:ext cx="915988" cy="54927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Bild1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28" y="1522"/>
            <a:ext cx="9139941" cy="6856478"/>
          </a:xfrm>
          <a:prstGeom prst="rect">
            <a:avLst/>
          </a:prstGeom>
        </p:spPr>
      </p:pic>
      <p:sp>
        <p:nvSpPr>
          <p:cNvPr id="11" name="Rectangle 6"/>
          <p:cNvSpPr>
            <a:spLocks noChangeArrowheads="1"/>
          </p:cNvSpPr>
          <p:nvPr userDrawn="1"/>
        </p:nvSpPr>
        <p:spPr bwMode="gray">
          <a:xfrm>
            <a:off x="1728663" y="3958338"/>
            <a:ext cx="7128000" cy="26028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CH" b="0">
              <a:latin typeface="+mj-lt"/>
              <a:ea typeface="+mn-ea"/>
              <a:cs typeface="+mn-cs"/>
            </a:endParaRPr>
          </a:p>
        </p:txBody>
      </p:sp>
      <p:sp>
        <p:nvSpPr>
          <p:cNvPr id="12" name="Rectangle 1034"/>
          <p:cNvSpPr>
            <a:spLocks noChangeArrowheads="1"/>
          </p:cNvSpPr>
          <p:nvPr userDrawn="1"/>
        </p:nvSpPr>
        <p:spPr bwMode="white">
          <a:xfrm>
            <a:off x="1728000" y="3621600"/>
            <a:ext cx="7128000" cy="298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b="0">
              <a:latin typeface="+mj-lt"/>
            </a:endParaRPr>
          </a:p>
        </p:txBody>
      </p:sp>
      <p:sp>
        <p:nvSpPr>
          <p:cNvPr id="16" name="Titel 15"/>
          <p:cNvSpPr>
            <a:spLocks noGrp="1"/>
          </p:cNvSpPr>
          <p:nvPr userDrawn="1">
            <p:ph type="title" hasCustomPrompt="1"/>
          </p:nvPr>
        </p:nvSpPr>
        <p:spPr>
          <a:xfrm>
            <a:off x="2016000" y="4176000"/>
            <a:ext cx="6768000" cy="1260000"/>
          </a:xfrm>
        </p:spPr>
        <p:txBody>
          <a:bodyPr/>
          <a:lstStyle>
            <a:lvl1pPr>
              <a:defRPr sz="2800">
                <a:latin typeface="+mj-lt"/>
              </a:defRPr>
            </a:lvl1pPr>
          </a:lstStyle>
          <a:p>
            <a:r>
              <a:rPr kumimoji="0" lang="de-D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utiger 45 Light"/>
                <a:ea typeface="+mj-ea"/>
                <a:cs typeface="+mj-cs"/>
              </a:rPr>
              <a:t>Titelfolie mit Bild (Logo ändern im Reiter «Post-Menü»)</a:t>
            </a:r>
            <a:endParaRPr lang="de-CH" dirty="0"/>
          </a:p>
        </p:txBody>
      </p:sp>
      <p:pic>
        <p:nvPicPr>
          <p:cNvPr id="10" name="Picture 2" descr="G:\D P O\post_menü\Post_Menü_2007\v5\PPT_Vorlagen\NEU\Bildmasse\PPT_Bildmasse_vollflächig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4688" y="296863"/>
            <a:ext cx="1831975" cy="1831975"/>
          </a:xfrm>
          <a:prstGeom prst="rect">
            <a:avLst/>
          </a:prstGeom>
          <a:noFill/>
        </p:spPr>
      </p:pic>
      <p:pic>
        <p:nvPicPr>
          <p:cNvPr id="2" name="Picture 2" descr="G:\D P O\post_menü\Post_Menü_2007\v5\PPT_Vorlagen\Bildmasse\DE\PPT_Bilderhinweis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95850" y="296863"/>
            <a:ext cx="1735138" cy="1295400"/>
          </a:xfrm>
          <a:prstGeom prst="rect">
            <a:avLst/>
          </a:prstGeom>
          <a:noFill/>
        </p:spPr>
      </p:pic>
      <p:sp>
        <p:nvSpPr>
          <p:cNvPr id="9" name="Textfeld 8"/>
          <p:cNvSpPr txBox="1"/>
          <p:nvPr userDrawn="1"/>
        </p:nvSpPr>
        <p:spPr bwMode="auto">
          <a:xfrm>
            <a:off x="2015716" y="5121188"/>
            <a:ext cx="6516724" cy="35086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Frutiger 45 Light" charset="0"/>
              <a:buNone/>
              <a:tabLst/>
            </a:pPr>
            <a:r>
              <a:rPr lang="de-CH" sz="1200" b="1" kern="0" dirty="0" smtClean="0">
                <a:solidFill>
                  <a:srgbClr val="FF0000"/>
                </a:solidFill>
                <a:latin typeface="Frutiger 45 Light" pitchFamily="34" charset="0"/>
                <a:ea typeface="+mn-ea"/>
                <a:cs typeface="+mn-cs"/>
              </a:rPr>
              <a:t>Wenn Sie diesen Text lesen können, müssen Sie die Folie im Post-Menü mit der Funktion «Folie einfügen» erneut einfügen. Sonst kann kein Bild hinter die Fläche gelegt werden!</a:t>
            </a:r>
          </a:p>
        </p:txBody>
      </p:sp>
      <p:pic>
        <p:nvPicPr>
          <p:cNvPr id="14" name="ADRG3CCS5T" descr="G:\D P O\LOGOS\LOGOS\LOGOS_fuer_Techn_Anwendungen\PNG_POST-MENUE\PPT_dreifarbig\576dpi\ADRG3CCE5T.png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64102" y="5738844"/>
            <a:ext cx="4046538" cy="590550"/>
          </a:xfrm>
          <a:prstGeom prst="rect">
            <a:avLst/>
          </a:prstGeom>
          <a:noFill/>
        </p:spPr>
      </p:pic>
      <p:pic>
        <p:nvPicPr>
          <p:cNvPr id="15" name="HXRG3C5T" descr="G:\D P O\LOGOS\LOGOS\LOGOS_fuer_Techn_Anwendungen\PNG_POST-MENUE\PPT_dreifarbig\576dpi\HXRG3C5T.png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20985" y="5781714"/>
            <a:ext cx="915988" cy="54927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gray">
          <a:xfrm>
            <a:off x="1548663" y="576000"/>
            <a:ext cx="7308000" cy="59868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r" eaLnBrk="0" hangingPunct="0"/>
            <a:endParaRPr lang="de-CH" b="0">
              <a:latin typeface="+mj-lt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>
          <a:xfrm>
            <a:off x="1836000" y="792000"/>
            <a:ext cx="6768000" cy="1260000"/>
          </a:xfrm>
        </p:spPr>
        <p:txBody>
          <a:bodyPr/>
          <a:lstStyle>
            <a:lvl1pPr>
              <a:defRPr sz="2800" baseline="0">
                <a:latin typeface="+mj-lt"/>
              </a:defRPr>
            </a:lvl1pPr>
          </a:lstStyle>
          <a:p>
            <a:r>
              <a:rPr lang="de-CH" dirty="0" err="1" smtClean="0"/>
              <a:t>Kapiteltrenner</a:t>
            </a:r>
            <a:r>
              <a:rPr lang="de-CH" dirty="0" smtClean="0"/>
              <a:t> (weitere Vorlagen im Reiter «Post-Menü»)</a:t>
            </a:r>
            <a:endParaRPr lang="de-CH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mit Keywo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gray">
          <a:xfrm>
            <a:off x="1548663" y="576000"/>
            <a:ext cx="7308000" cy="59868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r" eaLnBrk="0" hangingPunct="0"/>
            <a:endParaRPr lang="de-CH" b="0">
              <a:latin typeface="+mj-lt"/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1836000" y="2160000"/>
            <a:ext cx="6768000" cy="1260000"/>
          </a:xfrm>
        </p:spPr>
        <p:txBody>
          <a:bodyPr/>
          <a:lstStyle>
            <a:lvl1pPr>
              <a:defRPr sz="2800">
                <a:latin typeface="+mj-lt"/>
              </a:defRPr>
            </a:lvl1pPr>
          </a:lstStyle>
          <a:p>
            <a:r>
              <a:rPr lang="de-CH" dirty="0" err="1" smtClean="0"/>
              <a:t>Kapiteltrenner</a:t>
            </a:r>
            <a:r>
              <a:rPr lang="de-CH" dirty="0" smtClean="0"/>
              <a:t> (weitere Vorlagen im Reiter «Post-Menü»)</a:t>
            </a:r>
            <a:endParaRPr lang="de-CH" dirty="0"/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836000" y="406800"/>
            <a:ext cx="7092000" cy="1018800"/>
          </a:xfrm>
          <a:prstGeom prst="rect">
            <a:avLst/>
          </a:prstGeom>
          <a:noFill/>
          <a:ln>
            <a:noFill/>
          </a:ln>
        </p:spPr>
        <p:txBody>
          <a:bodyPr lIns="0" tIns="0" rIns="288000" bIns="0">
            <a:noAutofit/>
          </a:bodyPr>
          <a:lstStyle>
            <a:lvl1pPr algn="r">
              <a:defRPr sz="7000"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de-CH" dirty="0" err="1" smtClean="0"/>
              <a:t>Keyword</a:t>
            </a:r>
            <a:endParaRPr lang="de-CH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, brau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ltGray">
          <a:xfrm>
            <a:off x="1548663" y="576000"/>
            <a:ext cx="7308000" cy="5986800"/>
          </a:xfrm>
          <a:prstGeom prst="rect">
            <a:avLst/>
          </a:prstGeom>
          <a:solidFill>
            <a:srgbClr val="8A7A66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r" eaLnBrk="0" hangingPunct="0"/>
            <a:endParaRPr lang="de-CH" b="0">
              <a:latin typeface="+mj-lt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>
          <a:xfrm>
            <a:off x="1836000" y="792000"/>
            <a:ext cx="6768000" cy="1260000"/>
          </a:xfrm>
        </p:spPr>
        <p:txBody>
          <a:bodyPr/>
          <a:lstStyle>
            <a:lvl1pPr>
              <a:defRPr sz="2800" baseline="0">
                <a:solidFill>
                  <a:srgbClr val="FFCC00"/>
                </a:solidFill>
                <a:latin typeface="+mj-lt"/>
              </a:defRPr>
            </a:lvl1pPr>
          </a:lstStyle>
          <a:p>
            <a:r>
              <a:rPr lang="de-CH" dirty="0" err="1" smtClean="0"/>
              <a:t>Kapiteltrenner</a:t>
            </a:r>
            <a:r>
              <a:rPr lang="de-CH" dirty="0" smtClean="0"/>
              <a:t> (weitere Vorlagen im Reiter «Post-Menü»)</a:t>
            </a:r>
            <a:endParaRPr lang="de-CH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mit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Bild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28" y="1522"/>
            <a:ext cx="9139941" cy="6856478"/>
          </a:xfrm>
          <a:prstGeom prst="rect">
            <a:avLst/>
          </a:prstGeom>
        </p:spPr>
      </p:pic>
      <p:sp>
        <p:nvSpPr>
          <p:cNvPr id="10" name="Rectangle 6"/>
          <p:cNvSpPr>
            <a:spLocks noChangeArrowheads="1"/>
          </p:cNvSpPr>
          <p:nvPr userDrawn="1"/>
        </p:nvSpPr>
        <p:spPr bwMode="ltGray">
          <a:xfrm>
            <a:off x="1728000" y="3960000"/>
            <a:ext cx="7128000" cy="26028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CH" b="0">
              <a:latin typeface="+mj-lt"/>
              <a:ea typeface="+mn-ea"/>
              <a:cs typeface="+mn-cs"/>
            </a:endParaRPr>
          </a:p>
        </p:txBody>
      </p:sp>
      <p:sp>
        <p:nvSpPr>
          <p:cNvPr id="12" name="Titel 11"/>
          <p:cNvSpPr>
            <a:spLocks noGrp="1"/>
          </p:cNvSpPr>
          <p:nvPr userDrawn="1">
            <p:ph type="title" hasCustomPrompt="1"/>
          </p:nvPr>
        </p:nvSpPr>
        <p:spPr>
          <a:xfrm>
            <a:off x="2016000" y="4176000"/>
            <a:ext cx="6768000" cy="1260000"/>
          </a:xfrm>
        </p:spPr>
        <p:txBody>
          <a:bodyPr>
            <a:noAutofit/>
          </a:bodyPr>
          <a:lstStyle>
            <a:lvl1pPr>
              <a:defRPr sz="2800">
                <a:solidFill>
                  <a:srgbClr val="FFCC00"/>
                </a:solidFill>
                <a:latin typeface="+mj-lt"/>
              </a:defRPr>
            </a:lvl1pPr>
          </a:lstStyle>
          <a:p>
            <a:r>
              <a:rPr lang="de-CH" dirty="0" err="1" smtClean="0"/>
              <a:t>Kapiteltrenner</a:t>
            </a:r>
            <a:r>
              <a:rPr lang="de-CH" dirty="0" smtClean="0"/>
              <a:t> mit Bild (weitere Vorlagen im Reiter «Post-Menü»)</a:t>
            </a:r>
            <a:endParaRPr lang="de-CH" dirty="0"/>
          </a:p>
        </p:txBody>
      </p:sp>
      <p:pic>
        <p:nvPicPr>
          <p:cNvPr id="8" name="Picture 2" descr="G:\D P O\post_menü\Post_Menü_2007\v5\PPT_Vorlagen\NEU\Bildmasse\PPT_Bildmasse_vollflächig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4688" y="296863"/>
            <a:ext cx="1831975" cy="1831975"/>
          </a:xfrm>
          <a:prstGeom prst="rect">
            <a:avLst/>
          </a:prstGeom>
          <a:noFill/>
        </p:spPr>
      </p:pic>
      <p:pic>
        <p:nvPicPr>
          <p:cNvPr id="13" name="Picture 2" descr="G:\D P O\post_menü\Post_Menü_2007\v5\PPT_Vorlagen\Bildmasse\DE\PPT_Bilderhinweis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95850" y="296863"/>
            <a:ext cx="1735138" cy="1295400"/>
          </a:xfrm>
          <a:prstGeom prst="rect">
            <a:avLst/>
          </a:prstGeom>
          <a:noFill/>
        </p:spPr>
      </p:pic>
      <p:sp>
        <p:nvSpPr>
          <p:cNvPr id="9" name="Textfeld 8"/>
          <p:cNvSpPr txBox="1"/>
          <p:nvPr userDrawn="1"/>
        </p:nvSpPr>
        <p:spPr bwMode="auto">
          <a:xfrm>
            <a:off x="2015716" y="5526407"/>
            <a:ext cx="6516724" cy="35086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Frutiger 45 Light" charset="0"/>
              <a:buNone/>
              <a:tabLst/>
            </a:pPr>
            <a:r>
              <a:rPr lang="de-CH" sz="1200" b="1" kern="0" dirty="0" smtClean="0">
                <a:solidFill>
                  <a:srgbClr val="FF0000"/>
                </a:solidFill>
                <a:latin typeface="Frutiger 45 Light" pitchFamily="34" charset="0"/>
                <a:ea typeface="+mn-ea"/>
                <a:cs typeface="+mn-cs"/>
              </a:rPr>
              <a:t>Wenn Sie diesen Text lesen können, müssen Sie die Folie im Post-Menü mit der Funktion «Folie einfügen» erneut einfügen. Sonst kann kein Bild hinter die Fläche gelegt werden!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1-spaltig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nhaltsplatzhalter 10"/>
          <p:cNvSpPr>
            <a:spLocks noGrp="1"/>
          </p:cNvSpPr>
          <p:nvPr>
            <p:ph sz="quarter" idx="14" hasCustomPrompt="1"/>
          </p:nvPr>
        </p:nvSpPr>
        <p:spPr bwMode="auto">
          <a:xfrm>
            <a:off x="1079500" y="1376363"/>
            <a:ext cx="7777163" cy="4932362"/>
          </a:xfrm>
          <a:prstGeom prst="rect">
            <a:avLst/>
          </a:prstGeom>
        </p:spPr>
        <p:txBody>
          <a:bodyPr lIns="0" tIns="0" rIns="0" bIns="0"/>
          <a:lstStyle>
            <a:lvl1pPr marL="0" indent="0" defTabSz="270000">
              <a:spcAft>
                <a:spcPts val="1000"/>
              </a:spcAft>
              <a:defRPr sz="2000" b="0">
                <a:solidFill>
                  <a:srgbClr val="000000"/>
                </a:solidFill>
                <a:latin typeface="+mn-lt"/>
              </a:defRPr>
            </a:lvl1pPr>
            <a:lvl2pPr marL="270000" indent="-270000" defTabSz="270000">
              <a:spcAft>
                <a:spcPts val="1000"/>
              </a:spcAft>
              <a:buFont typeface="Frutiger 45 Light" pitchFamily="34" charset="0"/>
              <a:buChar char="–"/>
              <a:defRPr sz="2000">
                <a:solidFill>
                  <a:srgbClr val="000000"/>
                </a:solidFill>
                <a:latin typeface="+mn-lt"/>
              </a:defRPr>
            </a:lvl2pPr>
            <a:lvl3pPr marL="540000" indent="-270000" defTabSz="270000">
              <a:spcAft>
                <a:spcPts val="1000"/>
              </a:spcAft>
              <a:buClrTx/>
              <a:buFont typeface="Frutiger 45 Light" pitchFamily="34" charset="0"/>
              <a:buChar char="–"/>
              <a:defRPr sz="2000">
                <a:solidFill>
                  <a:srgbClr val="000000"/>
                </a:solidFill>
                <a:latin typeface="+mn-lt"/>
              </a:defRPr>
            </a:lvl3pPr>
            <a:lvl4pPr marL="810000" indent="-270000" defTabSz="270000">
              <a:spcAft>
                <a:spcPts val="1000"/>
              </a:spcAft>
              <a:buClrTx/>
              <a:buFont typeface="Frutiger 45 Light" pitchFamily="34" charset="0"/>
              <a:buChar char="–"/>
              <a:defRPr sz="2000">
                <a:solidFill>
                  <a:srgbClr val="000000"/>
                </a:solidFill>
                <a:latin typeface="+mn-lt"/>
              </a:defRPr>
            </a:lvl4pPr>
            <a:lvl5pPr marL="1080000" indent="-270000" defTabSz="270000">
              <a:spcAft>
                <a:spcPts val="1000"/>
              </a:spcAft>
              <a:defRPr sz="2000">
                <a:solidFill>
                  <a:srgbClr val="000000"/>
                </a:solidFill>
                <a:latin typeface="+mn-lt"/>
              </a:defRPr>
            </a:lvl5pPr>
            <a:lvl7pPr marL="270000" indent="-270000">
              <a:spcAft>
                <a:spcPts val="1000"/>
              </a:spcAft>
              <a:defRPr/>
            </a:lvl7pPr>
          </a:lstStyle>
          <a:p>
            <a:pPr lvl="0"/>
            <a:r>
              <a:rPr lang="de-DE" dirty="0" smtClean="0"/>
              <a:t>Folientext 1-spaltig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dirty="0" smtClean="0"/>
              <a:t>Datum   Version: </a:t>
            </a:r>
            <a:r>
              <a:rPr lang="de-DE" dirty="0" err="1" smtClean="0"/>
              <a:t>V01.00</a:t>
            </a:r>
            <a:r>
              <a:rPr lang="de-DE" dirty="0" smtClean="0"/>
              <a:t>   Klassifizierung: (vertraulich/intern/öffentlich)   &gt;&gt;Ändern der </a:t>
            </a:r>
            <a:r>
              <a:rPr lang="de-DE" dirty="0" err="1" smtClean="0"/>
              <a:t>Fusszeile</a:t>
            </a:r>
            <a:r>
              <a:rPr lang="de-DE" dirty="0" smtClean="0"/>
              <a:t>: Im Reiter «Post-Menü» den Befehl «Kopf- und </a:t>
            </a:r>
            <a:r>
              <a:rPr lang="de-DE" dirty="0" err="1" smtClean="0"/>
              <a:t>Fusszeile</a:t>
            </a:r>
            <a:r>
              <a:rPr lang="de-DE" dirty="0" smtClean="0"/>
              <a:t>» wählen.</a:t>
            </a:r>
            <a:endParaRPr lang="de-CH" dirty="0" smtClean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CH" smtClean="0"/>
              <a:t> Seite </a:t>
            </a:r>
            <a:fld id="{9D1CE59F-3E2C-43A1-9A3C-65F063D14E4A}" type="slidenum">
              <a:rPr lang="de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CH" dirty="0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 smtClean="0"/>
              <a:t>Firma, Thema der Präsentation, Verfasser</a:t>
            </a:r>
            <a:endParaRPr lang="de-CH" dirty="0" smtClean="0"/>
          </a:p>
        </p:txBody>
      </p:sp>
      <p:sp>
        <p:nvSpPr>
          <p:cNvPr id="11" name="Titel 10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CH" dirty="0" smtClean="0"/>
              <a:t>Inhaltsfolie 1-spaltig (weitere Vorlagen im Reiter «Post-Menü»)</a:t>
            </a:r>
            <a:endParaRPr lang="de-CH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2-spaltig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9"/>
          <p:cNvSpPr>
            <a:spLocks noGrp="1"/>
          </p:cNvSpPr>
          <p:nvPr>
            <p:ph sz="quarter" idx="14" hasCustomPrompt="1"/>
          </p:nvPr>
        </p:nvSpPr>
        <p:spPr bwMode="auto">
          <a:xfrm>
            <a:off x="1079500" y="1376364"/>
            <a:ext cx="3816000" cy="4932362"/>
          </a:xfrm>
          <a:prstGeom prst="rect">
            <a:avLst/>
          </a:prstGeom>
        </p:spPr>
        <p:txBody>
          <a:bodyPr lIns="0" tIns="0" rIns="0" bIns="0"/>
          <a:lstStyle>
            <a:lvl1pPr marL="0" indent="0" defTabSz="270000">
              <a:spcAft>
                <a:spcPts val="900"/>
              </a:spcAft>
              <a:defRPr sz="1800" b="0" baseline="0">
                <a:latin typeface="+mn-lt"/>
              </a:defRPr>
            </a:lvl1pPr>
            <a:lvl2pPr marL="270000" indent="-270000" defTabSz="270000">
              <a:spcAft>
                <a:spcPts val="900"/>
              </a:spcAft>
              <a:buFont typeface="Frutiger 45 Light" pitchFamily="34" charset="0"/>
              <a:buChar char="–"/>
              <a:defRPr sz="1800" baseline="0">
                <a:latin typeface="+mn-lt"/>
              </a:defRPr>
            </a:lvl2pPr>
            <a:lvl3pPr marL="540000" indent="-270000" defTabSz="270000">
              <a:spcAft>
                <a:spcPts val="900"/>
              </a:spcAft>
              <a:buFont typeface="Frutiger 45 Light" pitchFamily="34" charset="0"/>
              <a:buChar char="–"/>
              <a:defRPr sz="1800" baseline="0">
                <a:latin typeface="+mn-lt"/>
              </a:defRPr>
            </a:lvl3pPr>
            <a:lvl4pPr marL="810000" indent="-270000" defTabSz="270000">
              <a:spcAft>
                <a:spcPts val="900"/>
              </a:spcAft>
              <a:buFont typeface="Frutiger 45 Light" pitchFamily="34" charset="0"/>
              <a:buChar char="–"/>
              <a:defRPr sz="1800" baseline="0">
                <a:latin typeface="+mn-lt"/>
              </a:defRPr>
            </a:lvl4pPr>
            <a:lvl5pPr marL="1080000" indent="-270000" defTabSz="270000">
              <a:spcAft>
                <a:spcPts val="900"/>
              </a:spcAft>
              <a:buFont typeface="Frutiger 45 Light" pitchFamily="34" charset="0"/>
              <a:buChar char="–"/>
              <a:defRPr sz="1800" baseline="0">
                <a:latin typeface="+mn-lt"/>
              </a:defRPr>
            </a:lvl5pPr>
          </a:lstStyle>
          <a:p>
            <a:pPr lvl="0"/>
            <a:r>
              <a:rPr lang="de-DE" dirty="0" smtClean="0"/>
              <a:t>Folientext erste Spalte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  <a:endParaRPr lang="de-CH" dirty="0"/>
          </a:p>
        </p:txBody>
      </p:sp>
      <p:sp>
        <p:nvSpPr>
          <p:cNvPr id="14" name="Inhaltsplatzhalter 9"/>
          <p:cNvSpPr>
            <a:spLocks noGrp="1"/>
          </p:cNvSpPr>
          <p:nvPr>
            <p:ph sz="quarter" idx="20" hasCustomPrompt="1"/>
          </p:nvPr>
        </p:nvSpPr>
        <p:spPr bwMode="auto">
          <a:xfrm>
            <a:off x="5040313" y="1376363"/>
            <a:ext cx="3816000" cy="4932362"/>
          </a:xfrm>
          <a:prstGeom prst="rect">
            <a:avLst/>
          </a:prstGeom>
        </p:spPr>
        <p:txBody>
          <a:bodyPr lIns="0" tIns="0" rIns="0" bIns="0"/>
          <a:lstStyle>
            <a:lvl1pPr marL="0" indent="0" defTabSz="270000">
              <a:spcAft>
                <a:spcPts val="900"/>
              </a:spcAft>
              <a:defRPr sz="1800" b="0" baseline="0">
                <a:latin typeface="+mn-lt"/>
              </a:defRPr>
            </a:lvl1pPr>
            <a:lvl2pPr marL="270000" indent="-270000" defTabSz="270000">
              <a:spcAft>
                <a:spcPts val="900"/>
              </a:spcAft>
              <a:buFont typeface="Frutiger 45 Light" pitchFamily="34" charset="0"/>
              <a:buChar char="–"/>
              <a:defRPr sz="1800" baseline="0">
                <a:latin typeface="+mn-lt"/>
              </a:defRPr>
            </a:lvl2pPr>
            <a:lvl3pPr marL="540000" indent="-270000" defTabSz="270000">
              <a:spcAft>
                <a:spcPts val="900"/>
              </a:spcAft>
              <a:buFont typeface="Frutiger 45 Light" pitchFamily="34" charset="0"/>
              <a:buChar char="–"/>
              <a:defRPr sz="1800" baseline="0">
                <a:latin typeface="+mn-lt"/>
              </a:defRPr>
            </a:lvl3pPr>
            <a:lvl4pPr marL="810000" indent="-270000" defTabSz="270000">
              <a:spcAft>
                <a:spcPts val="900"/>
              </a:spcAft>
              <a:buFont typeface="Frutiger 45 Light" pitchFamily="34" charset="0"/>
              <a:buChar char="–"/>
              <a:defRPr sz="1800" baseline="0">
                <a:latin typeface="+mn-lt"/>
              </a:defRPr>
            </a:lvl4pPr>
            <a:lvl5pPr marL="1080000" indent="-270000" defTabSz="270000">
              <a:spcAft>
                <a:spcPts val="900"/>
              </a:spcAft>
              <a:buFont typeface="Frutiger 45 Light" pitchFamily="34" charset="0"/>
              <a:buChar char="–"/>
              <a:defRPr sz="1800" baseline="0">
                <a:latin typeface="+mn-lt"/>
              </a:defRPr>
            </a:lvl5pPr>
          </a:lstStyle>
          <a:p>
            <a:pPr lvl="0"/>
            <a:r>
              <a:rPr lang="de-DE" dirty="0" smtClean="0"/>
              <a:t>Folientext zweite Spalte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  <a:endParaRPr lang="de-CH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de-DE" smtClean="0"/>
              <a:t>Datum   Version: V01.00   Klassifizierung: (vertraulich/intern/öffentlich)   &gt;&gt;Ändern der Fusszeile: Im Reiter «Post-Menü» den Befehl «Kopf- und Fusszeile» wählen.</a:t>
            </a:r>
            <a:endParaRPr lang="de-CH" dirty="0" smtClean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CH" smtClean="0"/>
              <a:t> Seite </a:t>
            </a:r>
            <a:fld id="{9D1CE59F-3E2C-43A1-9A3C-65F063D14E4A}" type="slidenum">
              <a:rPr lang="de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CH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CH" smtClean="0"/>
              <a:t>Firma, Thema der Präsentation, Verfasser</a:t>
            </a:r>
            <a:endParaRPr lang="de-CH" dirty="0" smtClean="0"/>
          </a:p>
        </p:txBody>
      </p:sp>
      <p:sp>
        <p:nvSpPr>
          <p:cNvPr id="15" name="Titel 1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CH" dirty="0" smtClean="0"/>
              <a:t>Inhaltsfolie 2-spaltig (weitere Vorlagen im Reiter «Post-Menü»)</a:t>
            </a:r>
            <a:endParaRPr lang="de-CH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gray">
          <a:xfrm>
            <a:off x="180000" y="180000"/>
            <a:ext cx="8784000" cy="8424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r" eaLnBrk="0" hangingPunct="0"/>
            <a:endParaRPr lang="de-CH" b="0">
              <a:latin typeface="+mj-lt"/>
            </a:endParaRPr>
          </a:p>
        </p:txBody>
      </p:sp>
      <p:sp>
        <p:nvSpPr>
          <p:cNvPr id="1026" name="Titelplatzhalter 11"/>
          <p:cNvSpPr>
            <a:spLocks noGrp="1"/>
          </p:cNvSpPr>
          <p:nvPr>
            <p:ph type="title"/>
          </p:nvPr>
        </p:nvSpPr>
        <p:spPr bwMode="auto">
          <a:xfrm>
            <a:off x="1080663" y="296863"/>
            <a:ext cx="7776000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de-CH" dirty="0" smtClean="0"/>
              <a:t>Titel durch Klicken hinzufügen</a:t>
            </a:r>
            <a:br>
              <a:rPr lang="de-CH" dirty="0" smtClean="0"/>
            </a:br>
            <a:endParaRPr lang="de-CH" dirty="0"/>
          </a:p>
        </p:txBody>
      </p:sp>
      <p:sp>
        <p:nvSpPr>
          <p:cNvPr id="8" name="Datumsplatzhalter 8"/>
          <p:cNvSpPr>
            <a:spLocks noGrp="1"/>
          </p:cNvSpPr>
          <p:nvPr>
            <p:ph type="dt" sz="half" idx="2"/>
          </p:nvPr>
        </p:nvSpPr>
        <p:spPr>
          <a:xfrm>
            <a:off x="1079500" y="6534000"/>
            <a:ext cx="7776000" cy="12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800" b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smtClean="0"/>
              <a:t>Datum   Version: V01.00   Klassifizierung: (vertraulich/intern/öffentlich)   &gt;&gt;Ändern der Fusszeile: Im Reiter «Post-Menü» den Befehl «Kopf- und Fusszeile» wählen.</a:t>
            </a:r>
            <a:endParaRPr lang="de-CH" dirty="0" smtClean="0"/>
          </a:p>
        </p:txBody>
      </p:sp>
      <p:sp>
        <p:nvSpPr>
          <p:cNvPr id="12" name="Fußzeilenplatzhalter 10"/>
          <p:cNvSpPr>
            <a:spLocks noGrp="1"/>
          </p:cNvSpPr>
          <p:nvPr>
            <p:ph type="ftr" sz="quarter" idx="3"/>
          </p:nvPr>
        </p:nvSpPr>
        <p:spPr>
          <a:xfrm>
            <a:off x="1079500" y="6660000"/>
            <a:ext cx="6912000" cy="127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800" b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CH" smtClean="0"/>
              <a:t>Firma, Thema der Präsentation, Verfasser</a:t>
            </a:r>
            <a:endParaRPr lang="de-CH" dirty="0" smtClean="0"/>
          </a:p>
        </p:txBody>
      </p:sp>
      <p:sp>
        <p:nvSpPr>
          <p:cNvPr id="6" name="Foliennummernplatzhalter 6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388000" y="6660000"/>
            <a:ext cx="468000" cy="12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kumimoji="0" lang="de-CH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CH" smtClean="0"/>
              <a:t> Seite </a:t>
            </a:r>
            <a:fld id="{9D1CE59F-3E2C-43A1-9A3C-65F063D14E4A}" type="slidenum">
              <a:rPr lang="de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C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7" r:id="rId13"/>
    <p:sldLayoutId id="2147483676" r:id="rId14"/>
  </p:sldLayoutIdLst>
  <p:hf hdr="0"/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lang="de-CH" sz="2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pitchFamily="-123" charset="0"/>
          <a:ea typeface="ＭＳ Ｐゴシック" pitchFamily="-123" charset="-128"/>
          <a:cs typeface="ＭＳ Ｐゴシック" pitchFamily="-123" charset="-128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pitchFamily="-123" charset="0"/>
          <a:ea typeface="ＭＳ Ｐゴシック" pitchFamily="-123" charset="-128"/>
          <a:cs typeface="ＭＳ Ｐゴシック" pitchFamily="-123" charset="-128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pitchFamily="-123" charset="0"/>
          <a:ea typeface="ＭＳ Ｐゴシック" pitchFamily="-123" charset="-128"/>
          <a:cs typeface="ＭＳ Ｐゴシック" pitchFamily="-123" charset="-128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pitchFamily="-123" charset="0"/>
          <a:ea typeface="ＭＳ Ｐゴシック" pitchFamily="-123" charset="-128"/>
          <a:cs typeface="ＭＳ Ｐゴシック" pitchFamily="-123" charset="-128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Frutiger 45 Light" pitchFamily="34" charset="-128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Frutiger 45 Light" pitchFamily="34" charset="-128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Frutiger 45 Light" pitchFamily="34" charset="-128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Frutiger 45 Light" pitchFamily="34" charset="-128"/>
        </a:defRPr>
      </a:lvl9pPr>
    </p:titleStyle>
    <p:bodyStyle>
      <a:lvl1pPr marL="342900" indent="-342900" algn="l" rtl="0" eaLnBrk="1" fontAlgn="base" hangingPunct="1">
        <a:lnSpc>
          <a:spcPct val="95000"/>
        </a:lnSpc>
        <a:spcBef>
          <a:spcPct val="0"/>
        </a:spcBef>
        <a:spcAft>
          <a:spcPct val="40000"/>
        </a:spcAft>
        <a:buFont typeface="Frutiger 45 Light" charset="0"/>
        <a:defRPr sz="2100">
          <a:solidFill>
            <a:srgbClr val="000000"/>
          </a:solidFill>
          <a:latin typeface="Arial" pitchFamily="-123" charset="0"/>
          <a:ea typeface="+mn-ea"/>
          <a:cs typeface="+mn-cs"/>
        </a:defRPr>
      </a:lvl1pPr>
      <a:lvl2pPr marL="266700" indent="-265113" algn="l" rtl="0" eaLnBrk="1" fontAlgn="base" hangingPunct="1">
        <a:lnSpc>
          <a:spcPct val="95000"/>
        </a:lnSpc>
        <a:spcBef>
          <a:spcPct val="0"/>
        </a:spcBef>
        <a:spcAft>
          <a:spcPct val="40000"/>
        </a:spcAft>
        <a:buFont typeface="Frutiger 45 Light" charset="0"/>
        <a:buChar char="–"/>
        <a:defRPr sz="2100">
          <a:solidFill>
            <a:srgbClr val="000000"/>
          </a:solidFill>
          <a:latin typeface="Arial" pitchFamily="-123" charset="0"/>
          <a:ea typeface="+mn-ea"/>
        </a:defRPr>
      </a:lvl2pPr>
      <a:lvl3pPr marL="533400" indent="-265113" algn="l" rtl="0" eaLnBrk="1" fontAlgn="base" hangingPunct="1">
        <a:lnSpc>
          <a:spcPct val="95000"/>
        </a:lnSpc>
        <a:spcBef>
          <a:spcPct val="0"/>
        </a:spcBef>
        <a:spcAft>
          <a:spcPct val="40000"/>
        </a:spcAft>
        <a:buFont typeface="Frutiger 45 Light" charset="0"/>
        <a:buChar char="–"/>
        <a:defRPr sz="2100">
          <a:solidFill>
            <a:srgbClr val="000000"/>
          </a:solidFill>
          <a:latin typeface="Arial" pitchFamily="-123" charset="0"/>
          <a:ea typeface="+mn-ea"/>
        </a:defRPr>
      </a:lvl3pPr>
      <a:lvl4pPr marL="815975" indent="-280988" algn="l" rtl="0" eaLnBrk="1" fontAlgn="base" hangingPunct="1">
        <a:lnSpc>
          <a:spcPct val="95000"/>
        </a:lnSpc>
        <a:spcBef>
          <a:spcPct val="0"/>
        </a:spcBef>
        <a:spcAft>
          <a:spcPct val="40000"/>
        </a:spcAft>
        <a:buFont typeface="Frutiger 45 Light" charset="0"/>
        <a:buChar char="–"/>
        <a:defRPr sz="2100">
          <a:solidFill>
            <a:srgbClr val="000000"/>
          </a:solidFill>
          <a:latin typeface="Arial" pitchFamily="-123" charset="0"/>
          <a:ea typeface="+mn-ea"/>
        </a:defRPr>
      </a:lvl4pPr>
      <a:lvl5pPr marL="1074738" indent="-257175" algn="l" rtl="0" eaLnBrk="1" fontAlgn="base" hangingPunct="1">
        <a:lnSpc>
          <a:spcPct val="95000"/>
        </a:lnSpc>
        <a:spcBef>
          <a:spcPct val="0"/>
        </a:spcBef>
        <a:spcAft>
          <a:spcPct val="40000"/>
        </a:spcAft>
        <a:buFont typeface="Frutiger 45 Light" charset="0"/>
        <a:buChar char="–"/>
        <a:defRPr sz="2100">
          <a:solidFill>
            <a:srgbClr val="000000"/>
          </a:solidFill>
          <a:latin typeface="Arial" pitchFamily="-123" charset="0"/>
          <a:ea typeface="+mn-ea"/>
        </a:defRPr>
      </a:lvl5pPr>
      <a:lvl6pPr marL="1531938" indent="-257175" algn="l" rtl="0" eaLnBrk="1" fontAlgn="base" hangingPunct="1">
        <a:lnSpc>
          <a:spcPct val="95000"/>
        </a:lnSpc>
        <a:spcBef>
          <a:spcPct val="0"/>
        </a:spcBef>
        <a:spcAft>
          <a:spcPct val="40000"/>
        </a:spcAft>
        <a:buFont typeface="Frutiger 45 Light" pitchFamily="34" charset="-128"/>
        <a:buChar char="–"/>
        <a:defRPr sz="2100">
          <a:solidFill>
            <a:srgbClr val="000000"/>
          </a:solidFill>
          <a:latin typeface="+mn-lt"/>
        </a:defRPr>
      </a:lvl6pPr>
      <a:lvl7pPr marL="1989138" indent="-257175" algn="l" rtl="0" eaLnBrk="1" fontAlgn="base" hangingPunct="1">
        <a:lnSpc>
          <a:spcPct val="95000"/>
        </a:lnSpc>
        <a:spcBef>
          <a:spcPct val="0"/>
        </a:spcBef>
        <a:spcAft>
          <a:spcPct val="40000"/>
        </a:spcAft>
        <a:buFont typeface="Frutiger 45 Light" pitchFamily="34" charset="-128"/>
        <a:buChar char="–"/>
        <a:defRPr sz="2100">
          <a:solidFill>
            <a:srgbClr val="000000"/>
          </a:solidFill>
          <a:latin typeface="+mn-lt"/>
        </a:defRPr>
      </a:lvl7pPr>
      <a:lvl8pPr marL="2446338" indent="-257175" algn="l" rtl="0" eaLnBrk="1" fontAlgn="base" hangingPunct="1">
        <a:lnSpc>
          <a:spcPct val="95000"/>
        </a:lnSpc>
        <a:spcBef>
          <a:spcPct val="0"/>
        </a:spcBef>
        <a:spcAft>
          <a:spcPct val="40000"/>
        </a:spcAft>
        <a:buFont typeface="Frutiger 45 Light" pitchFamily="34" charset="-128"/>
        <a:buChar char="–"/>
        <a:defRPr sz="2100">
          <a:solidFill>
            <a:srgbClr val="000000"/>
          </a:solidFill>
          <a:latin typeface="+mn-lt"/>
        </a:defRPr>
      </a:lvl8pPr>
      <a:lvl9pPr marL="2903538" indent="-257175" algn="l" rtl="0" eaLnBrk="1" fontAlgn="base" hangingPunct="1">
        <a:lnSpc>
          <a:spcPct val="95000"/>
        </a:lnSpc>
        <a:spcBef>
          <a:spcPct val="0"/>
        </a:spcBef>
        <a:spcAft>
          <a:spcPct val="40000"/>
        </a:spcAft>
        <a:buFont typeface="Frutiger 45 Light" pitchFamily="34" charset="-128"/>
        <a:buChar char="–"/>
        <a:defRPr sz="2100">
          <a:solidFill>
            <a:srgbClr val="000000"/>
          </a:solidFill>
          <a:latin typeface="+mn-lt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1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6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slideLayout" Target="../slideLayouts/slideLayout11.xml"/><Relationship Id="rId4" Type="http://schemas.openxmlformats.org/officeDocument/2006/relationships/tags" Target="../tags/tag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6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6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chart" Target="../charts/chart1.xml"/><Relationship Id="rId5" Type="http://schemas.openxmlformats.org/officeDocument/2006/relationships/slideLayout" Target="../slideLayouts/slideLayout9.xml"/><Relationship Id="rId4" Type="http://schemas.openxmlformats.org/officeDocument/2006/relationships/tags" Target="../tags/tag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chart" Target="../charts/chart2.xml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chart" Target="../charts/chart3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9.xml"/><Relationship Id="rId4" Type="http://schemas.openxmlformats.org/officeDocument/2006/relationships/tags" Target="../tags/tag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6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CH" dirty="0" smtClean="0">
                <a:latin typeface="Frutiger 45 Light"/>
              </a:rPr>
              <a:t>unterwegs</a:t>
            </a:r>
            <a:endParaRPr lang="de-CH" dirty="0">
              <a:latin typeface="Frutiger 45 Light"/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1836000" y="2160000"/>
            <a:ext cx="6768000" cy="3465244"/>
          </a:xfrm>
        </p:spPr>
        <p:txBody>
          <a:bodyPr/>
          <a:lstStyle/>
          <a:p>
            <a:r>
              <a:rPr lang="de-CH" sz="3200" dirty="0" smtClean="0">
                <a:latin typeface="Frutiger 45 Light"/>
              </a:rPr>
              <a:t/>
            </a:r>
            <a:br>
              <a:rPr lang="de-CH" sz="3200" dirty="0" smtClean="0">
                <a:latin typeface="Frutiger 45 Light"/>
              </a:rPr>
            </a:br>
            <a:r>
              <a:rPr lang="de-CH" sz="3200" dirty="0" smtClean="0">
                <a:latin typeface="Frutiger 45 Light"/>
              </a:rPr>
              <a:t>PostAuto im Kanton Nidwalden</a:t>
            </a:r>
            <a:br>
              <a:rPr lang="de-CH" sz="3200" dirty="0" smtClean="0">
                <a:latin typeface="Frutiger 45 Light"/>
              </a:rPr>
            </a:br>
            <a:r>
              <a:rPr lang="de-CH" sz="3200" dirty="0" smtClean="0">
                <a:latin typeface="Frutiger 45 Light"/>
              </a:rPr>
              <a:t/>
            </a:r>
            <a:br>
              <a:rPr lang="de-CH" sz="3200" dirty="0" smtClean="0">
                <a:latin typeface="Frutiger 45 Light"/>
              </a:rPr>
            </a:br>
            <a:r>
              <a:rPr lang="de-CH" dirty="0" smtClean="0">
                <a:latin typeface="Frutiger 45 Light"/>
              </a:rPr>
              <a:t/>
            </a:r>
            <a:br>
              <a:rPr lang="de-CH" dirty="0" smtClean="0">
                <a:latin typeface="Frutiger 45 Light"/>
              </a:rPr>
            </a:br>
            <a:r>
              <a:rPr lang="de-CH" sz="2400" b="0" dirty="0" smtClean="0">
                <a:latin typeface="Frutiger 45 Light"/>
              </a:rPr>
              <a:t>Verkehrskonferenz Nidwalden</a:t>
            </a:r>
            <a:br>
              <a:rPr lang="de-CH" sz="2400" b="0" dirty="0" smtClean="0">
                <a:latin typeface="Frutiger 45 Light"/>
              </a:rPr>
            </a:br>
            <a:r>
              <a:rPr lang="de-CH" sz="2400" b="0" dirty="0" smtClean="0">
                <a:latin typeface="Frutiger 45 Light"/>
              </a:rPr>
              <a:t>02. Mai 2013</a:t>
            </a:r>
            <a:r>
              <a:rPr lang="de-CH" sz="2400" dirty="0" smtClean="0">
                <a:latin typeface="Frutiger 45 Light"/>
              </a:rPr>
              <a:t/>
            </a:r>
            <a:br>
              <a:rPr lang="de-CH" sz="2400" dirty="0" smtClean="0">
                <a:latin typeface="Frutiger 45 Light"/>
              </a:rPr>
            </a:br>
            <a:r>
              <a:rPr lang="de-CH" dirty="0" smtClean="0">
                <a:latin typeface="Frutiger 45 Light"/>
              </a:rPr>
              <a:t/>
            </a:r>
            <a:br>
              <a:rPr lang="de-CH" dirty="0" smtClean="0">
                <a:latin typeface="Frutiger 45 Light"/>
              </a:rPr>
            </a:br>
            <a:r>
              <a:rPr lang="de-CH" dirty="0" smtClean="0">
                <a:latin typeface="Frutiger 45 Light"/>
              </a:rPr>
              <a:t/>
            </a:r>
            <a:br>
              <a:rPr lang="de-CH" dirty="0" smtClean="0">
                <a:latin typeface="Frutiger 45 Light"/>
              </a:rPr>
            </a:br>
            <a:r>
              <a:rPr lang="de-CH" dirty="0" smtClean="0">
                <a:latin typeface="Frutiger 45 Light"/>
              </a:rPr>
              <a:t/>
            </a:r>
            <a:br>
              <a:rPr lang="de-CH" dirty="0" smtClean="0">
                <a:latin typeface="Frutiger 45 Light"/>
              </a:rPr>
            </a:br>
            <a:r>
              <a:rPr lang="de-CH" dirty="0" smtClean="0">
                <a:latin typeface="Frutiger 45 Light"/>
              </a:rPr>
              <a:t/>
            </a:r>
            <a:br>
              <a:rPr lang="de-CH" dirty="0" smtClean="0">
                <a:latin typeface="Frutiger 45 Light"/>
              </a:rPr>
            </a:br>
            <a:r>
              <a:rPr lang="de-CH" dirty="0" smtClean="0">
                <a:latin typeface="Frutiger 45 Light"/>
              </a:rPr>
              <a:t/>
            </a:r>
            <a:br>
              <a:rPr lang="de-CH" dirty="0" smtClean="0">
                <a:latin typeface="Frutiger 45 Light"/>
              </a:rPr>
            </a:br>
            <a:endParaRPr lang="de-CH" b="0" dirty="0">
              <a:latin typeface="Frutiger 45 Light"/>
            </a:endParaRPr>
          </a:p>
        </p:txBody>
      </p:sp>
      <p:pic>
        <p:nvPicPr>
          <p:cNvPr id="7" name="HXRG3C5T" descr="G:\D P O\LOGOS\LOGOS\LOGOS_fuer_Techn_Anwendungen\PNG_POST-MENUE\PPT_dreifarbig\576dpi\HXRG3C5T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37862" y="5781714"/>
            <a:ext cx="915988" cy="549275"/>
          </a:xfrm>
          <a:prstGeom prst="rect">
            <a:avLst/>
          </a:prstGeom>
          <a:noFill/>
        </p:spPr>
      </p:pic>
      <p:pic>
        <p:nvPicPr>
          <p:cNvPr id="6" name="ADRG3CCS5T" descr="G:\D P O\LOGOS\LOGOS\LOGOS_fuer_Techn_Anwendungen\PNG_POST-MENUE\PPT_dreifarbig\576dpi\ADRG3CCE5T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64102" y="5738844"/>
            <a:ext cx="4046538" cy="59055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Bild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59" y="0"/>
            <a:ext cx="9139941" cy="6858000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7544" y="5013176"/>
            <a:ext cx="4104456" cy="831336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square" lIns="216000" tIns="180000" rIns="180000" bIns="18000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</a:pPr>
            <a:r>
              <a:rPr lang="de-CH" sz="3200" b="1" dirty="0" smtClean="0">
                <a:solidFill>
                  <a:srgbClr val="FFCC00"/>
                </a:solidFill>
                <a:latin typeface="Frutiger 45 Light"/>
              </a:rPr>
              <a:t>Fahrplan 2014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2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 smtClean="0">
                <a:latin typeface="Frutiger 45 Light"/>
              </a:rPr>
              <a:t>Datum   Version: V01.00   Klassifizierung: (vertraulich/intern/öffentlich)   &gt;&gt;Ändern der Fusszeile: Im Reiter «Post-Menü» den Befehl «Kopf- und Fusszeile» wählen.</a:t>
            </a:r>
            <a:endParaRPr lang="de-CH" dirty="0" smtClean="0">
              <a:latin typeface="Frutiger 45 Ligh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1"/>
            <p:custDataLst>
              <p:tags r:id="rId2"/>
            </p:custDataLst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CH" smtClean="0">
                <a:latin typeface="Frutiger 45 Light"/>
              </a:rPr>
              <a:t> Seite </a:t>
            </a:r>
            <a:fld id="{9D1CE59F-3E2C-43A1-9A3C-65F063D14E4A}" type="slidenum">
              <a:rPr lang="de-CH" smtClean="0">
                <a:latin typeface="Frutiger 45 Light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de-CH" dirty="0">
              <a:latin typeface="Frutiger 45 Light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22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de-CH" smtClean="0">
                <a:latin typeface="Frutiger 45 Light"/>
              </a:rPr>
              <a:t>Firma, Thema der Präsentation, Verfasser</a:t>
            </a:r>
            <a:endParaRPr lang="de-CH" dirty="0" smtClean="0">
              <a:latin typeface="Frutiger 45 Light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1079612" y="1340768"/>
            <a:ext cx="7308574" cy="4932362"/>
          </a:xfrm>
        </p:spPr>
        <p:txBody>
          <a:bodyPr/>
          <a:lstStyle/>
          <a:p>
            <a:pPr marL="0" indent="0">
              <a:buNone/>
            </a:pPr>
            <a:r>
              <a:rPr lang="de-CH" b="1" dirty="0" smtClean="0"/>
              <a:t>Ausgangsbasis</a:t>
            </a:r>
          </a:p>
          <a:p>
            <a:pPr marL="0" indent="0">
              <a:buNone/>
            </a:pPr>
            <a:r>
              <a:rPr lang="de-CH" dirty="0" smtClean="0"/>
              <a:t>ÖV-Strategie Kanton Nidwalden und neuen Anschlusszeiten an die </a:t>
            </a:r>
            <a:r>
              <a:rPr lang="de-CH" dirty="0" err="1" smtClean="0"/>
              <a:t>zb</a:t>
            </a:r>
            <a:endParaRPr lang="de-CH" dirty="0" smtClean="0"/>
          </a:p>
          <a:p>
            <a:pPr marL="539750" lvl="2" indent="-539750">
              <a:buFont typeface="Wingdings" pitchFamily="2" charset="2"/>
              <a:buChar char="§"/>
            </a:pPr>
            <a:r>
              <a:rPr lang="de-CH" dirty="0" smtClean="0"/>
              <a:t>Die S 4 wird um eine ¼-Std. gedreht</a:t>
            </a:r>
          </a:p>
          <a:p>
            <a:pPr>
              <a:buFont typeface="Wingdings" pitchFamily="2" charset="2"/>
              <a:buChar char="§"/>
            </a:pPr>
            <a:r>
              <a:rPr lang="de-CH" dirty="0" smtClean="0"/>
              <a:t>	Der IR verkehrt in ähnlicher Fahrlage wie heute</a:t>
            </a:r>
          </a:p>
          <a:p>
            <a:pPr>
              <a:buFont typeface="Wingdings" pitchFamily="2" charset="2"/>
              <a:buChar char="§"/>
            </a:pPr>
            <a:r>
              <a:rPr lang="de-CH" dirty="0" smtClean="0"/>
              <a:t>	Wegfall </a:t>
            </a:r>
            <a:r>
              <a:rPr lang="de-CH" dirty="0" err="1" smtClean="0"/>
              <a:t>Shuttlezüge</a:t>
            </a:r>
            <a:r>
              <a:rPr lang="de-CH" dirty="0" smtClean="0"/>
              <a:t>, dafür S 44 je zweimal (Morgen/Abend)</a:t>
            </a:r>
          </a:p>
          <a:p>
            <a:pPr>
              <a:buNone/>
            </a:pPr>
            <a:endParaRPr lang="de-CH" dirty="0" smtClean="0">
              <a:latin typeface="Frutiger 45 Light"/>
            </a:endParaRPr>
          </a:p>
          <a:p>
            <a:pPr marL="0" indent="0">
              <a:buNone/>
            </a:pPr>
            <a:r>
              <a:rPr lang="de-CH" b="1" dirty="0" smtClean="0">
                <a:latin typeface="Frutiger 45 Light"/>
              </a:rPr>
              <a:t>Folgerung für PostAuto</a:t>
            </a:r>
          </a:p>
          <a:p>
            <a:pPr>
              <a:buFont typeface="Wingdings" pitchFamily="2" charset="2"/>
              <a:buChar char="§"/>
            </a:pPr>
            <a:r>
              <a:rPr lang="de-CH" b="1" dirty="0" smtClean="0">
                <a:latin typeface="Frutiger 45 Light"/>
              </a:rPr>
              <a:t>	</a:t>
            </a:r>
            <a:r>
              <a:rPr lang="de-CH" dirty="0" smtClean="0">
                <a:latin typeface="Frutiger 45 Light"/>
              </a:rPr>
              <a:t>D</a:t>
            </a:r>
            <a:r>
              <a:rPr lang="de-CH" dirty="0" smtClean="0"/>
              <a:t>ie Fahrpläne aller PostAuto-Linien in den Kantonen Nidwalden und 	Obwalden sind überprüft und angepasst</a:t>
            </a:r>
          </a:p>
          <a:p>
            <a:pPr>
              <a:buFont typeface="Wingdings" pitchFamily="2" charset="2"/>
              <a:buChar char="§"/>
            </a:pPr>
            <a:r>
              <a:rPr lang="de-CH" dirty="0" smtClean="0">
                <a:latin typeface="Frutiger 45 Light"/>
              </a:rPr>
              <a:t>	Ungünstige Produktionsbedingungen bei konsequenter Ausrichtung 	auf die zb Zentralbahn nach Luzern -&gt; z.T. relativ lange Standzeiten</a:t>
            </a:r>
          </a:p>
          <a:p>
            <a:pPr>
              <a:buFont typeface="Wingdings" pitchFamily="2" charset="2"/>
              <a:buChar char="§"/>
            </a:pPr>
            <a:r>
              <a:rPr lang="de-CH" dirty="0" smtClean="0">
                <a:latin typeface="Frutiger 45 Light"/>
              </a:rPr>
              <a:t>	Anschlüsse Richtung Engelberg  in Stans mit sehr langen Wartezeiten</a:t>
            </a:r>
          </a:p>
          <a:p>
            <a:pPr marL="525463" lvl="2" indent="-525463">
              <a:buFont typeface="Wingdings" pitchFamily="2" charset="2"/>
              <a:buChar char="§"/>
            </a:pPr>
            <a:r>
              <a:rPr lang="de-CH" dirty="0" smtClean="0">
                <a:latin typeface="Frutiger 45 Light"/>
              </a:rPr>
              <a:t>Nationale Vernehmlassung ab 28.05.2013 (www.fahrplanentwurf.ch)</a:t>
            </a:r>
          </a:p>
          <a:p>
            <a:pPr>
              <a:buNone/>
            </a:pPr>
            <a:endParaRPr lang="de-CH" b="1" dirty="0" smtClean="0">
              <a:latin typeface="Frutiger 45 Light"/>
            </a:endParaRPr>
          </a:p>
          <a:p>
            <a:pPr>
              <a:buNone/>
            </a:pPr>
            <a:endParaRPr lang="de-CH" dirty="0" smtClean="0">
              <a:latin typeface="Frutiger 45 Light"/>
            </a:endParaRPr>
          </a:p>
          <a:p>
            <a:pPr>
              <a:buNone/>
            </a:pPr>
            <a:r>
              <a:rPr lang="de-CH" b="1" dirty="0" smtClean="0">
                <a:latin typeface="Frutiger 45 Light"/>
              </a:rPr>
              <a:t>    </a:t>
            </a:r>
            <a:endParaRPr lang="de-CH" dirty="0" smtClean="0">
              <a:latin typeface="Frutiger 45 Light"/>
            </a:endParaRPr>
          </a:p>
        </p:txBody>
      </p:sp>
      <p:sp>
        <p:nvSpPr>
          <p:cNvPr id="8" name="Titel 2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de-CH" dirty="0" smtClean="0">
                <a:latin typeface="Frutiger 45 Light"/>
              </a:rPr>
              <a:t>Verkehrskonferenz Nidwalden 2013</a:t>
            </a:r>
            <a:endParaRPr lang="de-CH" b="0" dirty="0">
              <a:latin typeface="Frutiger 45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20"/>
            <p:custDataLst>
              <p:tags r:id="rId1"/>
            </p:custDataLst>
          </p:nvPr>
        </p:nvSpPr>
        <p:spPr/>
        <p:txBody>
          <a:bodyPr/>
          <a:lstStyle/>
          <a:p>
            <a:endParaRPr lang="de-CH" dirty="0" smtClean="0">
              <a:latin typeface="Frutiger 45 Ligh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1"/>
            <p:custDataLst>
              <p:tags r:id="rId2"/>
            </p:custDataLst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CH" smtClean="0">
                <a:latin typeface="Frutiger 45 Light"/>
              </a:rPr>
              <a:t> Seite </a:t>
            </a:r>
            <a:fld id="{9D1CE59F-3E2C-43A1-9A3C-65F063D14E4A}" type="slidenum">
              <a:rPr lang="de-CH" smtClean="0">
                <a:latin typeface="Frutiger 45 Light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de-CH" dirty="0">
              <a:latin typeface="Frutiger 45 Light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1079612" y="1340768"/>
            <a:ext cx="7308574" cy="4932362"/>
          </a:xfrm>
        </p:spPr>
        <p:txBody>
          <a:bodyPr/>
          <a:lstStyle/>
          <a:p>
            <a:pPr>
              <a:buNone/>
            </a:pPr>
            <a:r>
              <a:rPr lang="de-CH" dirty="0" smtClean="0">
                <a:latin typeface="Frutiger 45 Light"/>
              </a:rPr>
              <a:t>	</a:t>
            </a:r>
          </a:p>
          <a:p>
            <a:pPr>
              <a:buNone/>
            </a:pPr>
            <a:r>
              <a:rPr lang="de-CH" b="1" dirty="0" smtClean="0">
                <a:latin typeface="Frutiger 45 Light"/>
              </a:rPr>
              <a:t>    Linie 60.311 Stans – Beckenried –Emmetten – Seelisberg</a:t>
            </a:r>
          </a:p>
          <a:p>
            <a:pPr lvl="2">
              <a:buFont typeface="Wingdings" pitchFamily="2" charset="2"/>
              <a:buChar char="§"/>
            </a:pPr>
            <a:r>
              <a:rPr lang="de-CH" dirty="0" smtClean="0">
                <a:latin typeface="Frutiger 45 Light"/>
              </a:rPr>
              <a:t>Schlanke Anschlüsse von/an IR-Zug von/nach Luzern  (stündlich)</a:t>
            </a:r>
          </a:p>
          <a:p>
            <a:pPr lvl="2">
              <a:buFont typeface="Wingdings" pitchFamily="2" charset="2"/>
              <a:buChar char="§"/>
            </a:pPr>
            <a:r>
              <a:rPr lang="de-CH" dirty="0" smtClean="0">
                <a:latin typeface="Frutiger 45 Light"/>
              </a:rPr>
              <a:t>Anschlüsse an S 4 (halbstündlich) sowie S 44 (Mo-Fr 4 x)</a:t>
            </a:r>
          </a:p>
          <a:p>
            <a:pPr lvl="2">
              <a:buFont typeface="Wingdings" pitchFamily="2" charset="2"/>
              <a:buChar char="§"/>
            </a:pPr>
            <a:r>
              <a:rPr lang="de-CH" dirty="0" smtClean="0">
                <a:latin typeface="Frutiger 45 Light"/>
              </a:rPr>
              <a:t>Direktkurse via Fadenbrücke stündlich mit Anschluss an IR</a:t>
            </a:r>
          </a:p>
          <a:p>
            <a:pPr lvl="2">
              <a:buFont typeface="Wingdings" pitchFamily="2" charset="2"/>
              <a:buChar char="§"/>
            </a:pPr>
            <a:r>
              <a:rPr lang="de-CH" dirty="0" smtClean="0">
                <a:latin typeface="Frutiger 45 Light"/>
              </a:rPr>
              <a:t>5 Direktkurse zusätzlich ab/bis Seelisberg mit Anschluss an IR (Mo-Fr)</a:t>
            </a:r>
          </a:p>
          <a:p>
            <a:pPr lvl="2">
              <a:buFont typeface="Wingdings" pitchFamily="2" charset="2"/>
              <a:buChar char="§"/>
            </a:pPr>
            <a:r>
              <a:rPr lang="de-CH" dirty="0" smtClean="0">
                <a:latin typeface="Frutiger 45 Light"/>
              </a:rPr>
              <a:t>2 Direktkurse zusätzlich ab/bis Seelisberg mit Anschluss an IR (Sa+So)</a:t>
            </a:r>
          </a:p>
          <a:p>
            <a:pPr lvl="2">
              <a:buFont typeface="Wingdings" pitchFamily="2" charset="2"/>
              <a:buChar char="§"/>
            </a:pPr>
            <a:r>
              <a:rPr lang="de-CH" dirty="0" smtClean="0">
                <a:latin typeface="Frutiger 45 Light"/>
              </a:rPr>
              <a:t>Verbesserte Anschlüsse in Beckenried an Schiff</a:t>
            </a:r>
          </a:p>
          <a:p>
            <a:pPr lvl="2">
              <a:buNone/>
            </a:pPr>
            <a:endParaRPr lang="de-CH" dirty="0" smtClean="0">
              <a:latin typeface="Frutiger 45 Light"/>
            </a:endParaRPr>
          </a:p>
          <a:p>
            <a:pPr lvl="2">
              <a:buNone/>
            </a:pPr>
            <a:r>
              <a:rPr lang="de-CH" b="1" dirty="0" smtClean="0">
                <a:latin typeface="Frutiger 45 Light"/>
              </a:rPr>
              <a:t>Linie 60.310 Beckenried – Flüelen</a:t>
            </a:r>
          </a:p>
          <a:p>
            <a:pPr lvl="2">
              <a:buFont typeface="Wingdings" pitchFamily="2" charset="2"/>
              <a:buChar char="§"/>
            </a:pPr>
            <a:r>
              <a:rPr lang="de-CH" dirty="0" smtClean="0">
                <a:latin typeface="Frutiger 45 Light"/>
              </a:rPr>
              <a:t>Anpassung der Fahrplanzeiten an die Linie 60.311 (4 Kurse/Tag)</a:t>
            </a:r>
          </a:p>
        </p:txBody>
      </p:sp>
      <p:sp>
        <p:nvSpPr>
          <p:cNvPr id="8" name="Titel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de-CH" dirty="0" smtClean="0">
                <a:latin typeface="Frutiger 45 Light"/>
              </a:rPr>
              <a:t>Verkehrskonferenz Nidwalden 2013</a:t>
            </a:r>
            <a:endParaRPr lang="de-CH" b="0" dirty="0">
              <a:latin typeface="Frutiger 45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20"/>
            <p:custDataLst>
              <p:tags r:id="rId1"/>
            </p:custDataLst>
          </p:nvPr>
        </p:nvSpPr>
        <p:spPr/>
        <p:txBody>
          <a:bodyPr/>
          <a:lstStyle/>
          <a:p>
            <a:endParaRPr lang="de-CH" dirty="0" smtClean="0">
              <a:latin typeface="Frutiger 45 Ligh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1"/>
            <p:custDataLst>
              <p:tags r:id="rId2"/>
            </p:custDataLst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CH" smtClean="0">
                <a:latin typeface="Frutiger 45 Light"/>
              </a:rPr>
              <a:t> Seite </a:t>
            </a:r>
            <a:fld id="{9D1CE59F-3E2C-43A1-9A3C-65F063D14E4A}" type="slidenum">
              <a:rPr lang="de-CH" smtClean="0">
                <a:latin typeface="Frutiger 45 Light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de-CH" dirty="0">
              <a:latin typeface="Frutiger 45 Light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22"/>
            <p:custDataLst>
              <p:tags r:id="rId3"/>
            </p:custDataLst>
          </p:nvPr>
        </p:nvSpPr>
        <p:spPr/>
        <p:txBody>
          <a:bodyPr/>
          <a:lstStyle/>
          <a:p>
            <a:endParaRPr lang="de-CH" dirty="0" smtClean="0">
              <a:latin typeface="Frutiger 45 Light"/>
            </a:endParaRPr>
          </a:p>
          <a:p>
            <a:endParaRPr lang="de-CH" dirty="0" smtClean="0">
              <a:latin typeface="Frutiger 45 Light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1079850" y="1376363"/>
            <a:ext cx="7380582" cy="4932362"/>
          </a:xfrm>
        </p:spPr>
        <p:txBody>
          <a:bodyPr/>
          <a:lstStyle/>
          <a:p>
            <a:pPr>
              <a:buNone/>
            </a:pPr>
            <a:r>
              <a:rPr lang="de-CH" b="1" dirty="0" smtClean="0">
                <a:latin typeface="Frutiger 45 Light"/>
              </a:rPr>
              <a:t>Linie 60.312 Stans-Ennetmoos-St. Jakob-Kerns-Sarnen</a:t>
            </a:r>
          </a:p>
          <a:p>
            <a:pPr>
              <a:buFont typeface="Wingdings" pitchFamily="2" charset="2"/>
              <a:buChar char="§"/>
            </a:pPr>
            <a:r>
              <a:rPr lang="de-CH" dirty="0" smtClean="0">
                <a:latin typeface="Frutiger 45 Light"/>
              </a:rPr>
              <a:t>Neu 12 durchfahrende Kurse Stans-Sarnen bzw. umgekehrt (Mo-Fr)</a:t>
            </a:r>
          </a:p>
          <a:p>
            <a:pPr>
              <a:buFont typeface="Wingdings" pitchFamily="2" charset="2"/>
              <a:buChar char="§"/>
            </a:pPr>
            <a:r>
              <a:rPr lang="de-CH" dirty="0" smtClean="0">
                <a:latin typeface="Frutiger 45 Light"/>
              </a:rPr>
              <a:t>Die Anzahl Kurse bleibt praktisch unverändert </a:t>
            </a:r>
          </a:p>
          <a:p>
            <a:pPr>
              <a:buFont typeface="Wingdings" pitchFamily="2" charset="2"/>
              <a:buChar char="§"/>
            </a:pPr>
            <a:r>
              <a:rPr lang="de-CH" dirty="0" smtClean="0">
                <a:latin typeface="Frutiger 45 Light"/>
              </a:rPr>
              <a:t>Wegfall des letzten Kurses um Mitternacht</a:t>
            </a:r>
          </a:p>
          <a:p>
            <a:pPr>
              <a:buFont typeface="Wingdings" pitchFamily="2" charset="2"/>
              <a:buChar char="§"/>
            </a:pPr>
            <a:r>
              <a:rPr lang="de-CH" dirty="0" smtClean="0">
                <a:latin typeface="Frutiger 45 Light"/>
              </a:rPr>
              <a:t>Anschlüsse in Stans (IR und S4/S44) und Sarnen (IR)</a:t>
            </a:r>
          </a:p>
          <a:p>
            <a:pPr>
              <a:buFont typeface="Wingdings" pitchFamily="2" charset="2"/>
              <a:buChar char="§"/>
            </a:pPr>
            <a:r>
              <a:rPr lang="de-CH" dirty="0" smtClean="0">
                <a:latin typeface="Frutiger 45 Light"/>
              </a:rPr>
              <a:t>Fahrplanmässige Kurse auch am Sonntag (anstelle </a:t>
            </a:r>
            <a:r>
              <a:rPr lang="de-CH" dirty="0" err="1" smtClean="0">
                <a:latin typeface="Frutiger 45 Light"/>
              </a:rPr>
              <a:t>Rufbus</a:t>
            </a:r>
            <a:r>
              <a:rPr lang="de-CH" dirty="0" smtClean="0">
                <a:latin typeface="Frutiger 45 Light"/>
              </a:rPr>
              <a:t>)</a:t>
            </a:r>
          </a:p>
          <a:p>
            <a:pPr>
              <a:buFont typeface="Wingdings" pitchFamily="2" charset="2"/>
              <a:buChar char="§"/>
            </a:pPr>
            <a:r>
              <a:rPr lang="de-CH" dirty="0" smtClean="0">
                <a:latin typeface="Frutiger 45 Light"/>
              </a:rPr>
              <a:t>Identisches Wochenendangebot mit sechs durchfahrenden Kursen Stans-Sarnen (betrieblich kombiniert mit der Linie 313 St. Jakob – Mueterschwandenberg)</a:t>
            </a:r>
          </a:p>
          <a:p>
            <a:pPr>
              <a:buNone/>
            </a:pPr>
            <a:endParaRPr lang="de-CH" dirty="0" smtClean="0">
              <a:latin typeface="Frutiger 45 Light"/>
            </a:endParaRPr>
          </a:p>
          <a:p>
            <a:pPr>
              <a:buNone/>
            </a:pPr>
            <a:r>
              <a:rPr lang="de-CH" b="1" dirty="0" smtClean="0">
                <a:latin typeface="Frutiger 45 Light"/>
              </a:rPr>
              <a:t>Linie 60.313 St. Jakob – Mueterschwandenberg</a:t>
            </a:r>
          </a:p>
          <a:p>
            <a:pPr marL="270000" lvl="2">
              <a:buFont typeface="Wingdings" pitchFamily="2" charset="2"/>
              <a:buChar char="§"/>
            </a:pPr>
            <a:r>
              <a:rPr lang="de-CH" dirty="0" smtClean="0"/>
              <a:t>Anpassung der Fahrplanzeiten an die Linie 60.312 (11 Kurse/Tag)</a:t>
            </a:r>
          </a:p>
          <a:p>
            <a:pPr>
              <a:buFont typeface="Wingdings" pitchFamily="2" charset="2"/>
              <a:buChar char="§"/>
            </a:pPr>
            <a:r>
              <a:rPr lang="de-CH" dirty="0" smtClean="0">
                <a:latin typeface="Frutiger 45 Light"/>
              </a:rPr>
              <a:t>Fahrplanmässige Kurse am Sonntag (anstelle </a:t>
            </a:r>
            <a:r>
              <a:rPr lang="de-CH" dirty="0" err="1" smtClean="0">
                <a:latin typeface="Frutiger 45 Light"/>
              </a:rPr>
              <a:t>Rufbus</a:t>
            </a:r>
            <a:r>
              <a:rPr lang="de-CH" dirty="0" smtClean="0">
                <a:latin typeface="Frutiger 45 Light"/>
              </a:rPr>
              <a:t>)</a:t>
            </a:r>
          </a:p>
          <a:p>
            <a:pPr>
              <a:buFont typeface="Wingdings" pitchFamily="2" charset="2"/>
              <a:buChar char="§"/>
            </a:pPr>
            <a:r>
              <a:rPr lang="de-CH" dirty="0" smtClean="0">
                <a:latin typeface="Frutiger 45 Light"/>
              </a:rPr>
              <a:t>Identisches Wochenendangebot mit 5 Kurspaaren (siehe auch Linie 312)</a:t>
            </a:r>
            <a:endParaRPr lang="de-CH" dirty="0">
              <a:latin typeface="Frutiger 45 Light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Verkehrskonferenz Nidwalden 2013</a:t>
            </a:r>
            <a:endParaRPr lang="de-CH" dirty="0">
              <a:latin typeface="Frutiger 45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21"/>
            <p:custDataLst>
              <p:tags r:id="rId1"/>
            </p:custDataLst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CH" dirty="0" smtClean="0">
                <a:latin typeface="Frutiger 45 Light"/>
              </a:rPr>
              <a:t> Seite </a:t>
            </a:r>
            <a:fld id="{9D1CE59F-3E2C-43A1-9A3C-65F063D14E4A}" type="slidenum">
              <a:rPr lang="de-CH" smtClean="0">
                <a:latin typeface="Frutiger 45 Light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de-CH" dirty="0">
              <a:latin typeface="Frutiger 45 Light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1079850" y="1376363"/>
            <a:ext cx="7380582" cy="4932362"/>
          </a:xfrm>
        </p:spPr>
        <p:txBody>
          <a:bodyPr/>
          <a:lstStyle/>
          <a:p>
            <a:pPr>
              <a:buNone/>
            </a:pPr>
            <a:r>
              <a:rPr lang="de-CH" b="1" dirty="0" smtClean="0">
                <a:latin typeface="Frutiger 45 Light"/>
              </a:rPr>
              <a:t>Linie 60.321 Stansstad-Obbürgen-Bürgenstock</a:t>
            </a:r>
          </a:p>
          <a:p>
            <a:pPr>
              <a:buFont typeface="Wingdings" pitchFamily="2" charset="2"/>
              <a:buChar char="§"/>
            </a:pPr>
            <a:r>
              <a:rPr lang="de-CH" dirty="0" smtClean="0">
                <a:latin typeface="Frutiger 45 Light"/>
              </a:rPr>
              <a:t>Die Anzahl Kurse ab/bis Stansstad insgesamt bleibt unverändert  (Mo-Fr)</a:t>
            </a:r>
          </a:p>
          <a:p>
            <a:pPr>
              <a:buFont typeface="Wingdings" pitchFamily="2" charset="2"/>
              <a:buChar char="§"/>
            </a:pPr>
            <a:r>
              <a:rPr lang="de-CH" dirty="0" smtClean="0">
                <a:latin typeface="Frutiger 45 Light"/>
              </a:rPr>
              <a:t>Berücksichtigung Schulbedürfnisse soweit möglich</a:t>
            </a:r>
          </a:p>
          <a:p>
            <a:pPr>
              <a:buFont typeface="Wingdings" pitchFamily="2" charset="2"/>
              <a:buChar char="§"/>
            </a:pPr>
            <a:r>
              <a:rPr lang="de-CH" dirty="0" smtClean="0">
                <a:latin typeface="Frutiger 45 Light"/>
              </a:rPr>
              <a:t>Schlanke Anschlüsse in Stansstad an S 4</a:t>
            </a:r>
          </a:p>
          <a:p>
            <a:pPr>
              <a:buFont typeface="Wingdings" pitchFamily="2" charset="2"/>
              <a:buChar char="§"/>
            </a:pPr>
            <a:r>
              <a:rPr lang="de-CH" dirty="0" smtClean="0">
                <a:latin typeface="Frutiger 45 Light"/>
              </a:rPr>
              <a:t>Betrieblich optimiertes Angebot am Wochenende (neu 6 Kurspaare) in Kombination mit der Linie 323 Stans – Stansstad </a:t>
            </a:r>
          </a:p>
          <a:p>
            <a:pPr>
              <a:buNone/>
            </a:pPr>
            <a:endParaRPr lang="de-CH" dirty="0" smtClean="0">
              <a:latin typeface="Frutiger 45 Light"/>
            </a:endParaRPr>
          </a:p>
          <a:p>
            <a:pPr>
              <a:buNone/>
            </a:pPr>
            <a:r>
              <a:rPr lang="de-CH" b="1" dirty="0" smtClean="0">
                <a:latin typeface="Frutiger 45 Light"/>
              </a:rPr>
              <a:t>Linie 60.323 Stans - Stansstad</a:t>
            </a:r>
          </a:p>
          <a:p>
            <a:pPr marL="270000" lvl="2">
              <a:buFont typeface="Wingdings" pitchFamily="2" charset="2"/>
              <a:buChar char="§"/>
            </a:pPr>
            <a:r>
              <a:rPr lang="de-CH" dirty="0" smtClean="0">
                <a:latin typeface="Frutiger 45 Light"/>
              </a:rPr>
              <a:t>Auftrennung der heutigen Durchmesser-Linie in zwei Linien (323 + 324)</a:t>
            </a:r>
          </a:p>
          <a:p>
            <a:pPr marL="270000" lvl="2">
              <a:buFont typeface="Wingdings" pitchFamily="2" charset="2"/>
              <a:buChar char="§"/>
            </a:pPr>
            <a:r>
              <a:rPr lang="de-CH" dirty="0" smtClean="0">
                <a:latin typeface="Frutiger 45 Light"/>
              </a:rPr>
              <a:t>Zusätzliche Erschliessung </a:t>
            </a:r>
            <a:r>
              <a:rPr lang="de-CH" dirty="0" err="1" smtClean="0">
                <a:latin typeface="Frutiger 45 Light"/>
              </a:rPr>
              <a:t>Spichermatt</a:t>
            </a:r>
            <a:r>
              <a:rPr lang="de-CH" dirty="0" smtClean="0">
                <a:latin typeface="Frutiger 45 Light"/>
              </a:rPr>
              <a:t> / Eichli</a:t>
            </a:r>
          </a:p>
          <a:p>
            <a:pPr marL="270000" lvl="2">
              <a:buFont typeface="Wingdings" pitchFamily="2" charset="2"/>
              <a:buChar char="§"/>
            </a:pPr>
            <a:r>
              <a:rPr lang="de-CH" dirty="0" smtClean="0">
                <a:latin typeface="Frutiger 45 Light"/>
              </a:rPr>
              <a:t>Anschlüsse in Stansstad  (S4) und Stans (S4)</a:t>
            </a:r>
          </a:p>
          <a:p>
            <a:pPr>
              <a:buFont typeface="Wingdings" pitchFamily="2" charset="2"/>
              <a:buChar char="§"/>
            </a:pPr>
            <a:r>
              <a:rPr lang="de-CH" dirty="0" smtClean="0">
                <a:latin typeface="Frutiger 45 Light"/>
              </a:rPr>
              <a:t>Fahrplanmässige Kurse am Sonntag (anstelle </a:t>
            </a:r>
            <a:r>
              <a:rPr lang="de-CH" dirty="0" err="1" smtClean="0">
                <a:latin typeface="Frutiger 45 Light"/>
              </a:rPr>
              <a:t>Rufbus</a:t>
            </a:r>
            <a:r>
              <a:rPr lang="de-CH" dirty="0" smtClean="0">
                <a:latin typeface="Frutiger 45 Light"/>
              </a:rPr>
              <a:t>)</a:t>
            </a:r>
          </a:p>
          <a:p>
            <a:pPr>
              <a:buFont typeface="Wingdings" pitchFamily="2" charset="2"/>
              <a:buChar char="§"/>
            </a:pPr>
            <a:r>
              <a:rPr lang="de-CH" dirty="0" smtClean="0"/>
              <a:t>Betrieblich optimiertes Angebot am Wochenende (neu 7 Kurspaare) in Kombination mit der Linie 321 Stansstad-Obbürgen-Bürgenstock</a:t>
            </a:r>
          </a:p>
          <a:p>
            <a:pPr>
              <a:buFont typeface="Wingdings" pitchFamily="2" charset="2"/>
              <a:buChar char="§"/>
            </a:pPr>
            <a:endParaRPr lang="de-CH" dirty="0">
              <a:latin typeface="Frutiger 45 Light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latin typeface="Frutiger 45 Light"/>
              </a:rPr>
              <a:t>Verkehrskonferenz Nidwalden 2013</a:t>
            </a:r>
            <a:endParaRPr lang="de-CH" dirty="0">
              <a:latin typeface="Frutiger 45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2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 smtClean="0">
                <a:latin typeface="Frutiger 45 Light"/>
              </a:rPr>
              <a:t>Datum   Version: V01.00   Klassifizierung: (vertraulich/intern/öffentlich)   &gt;&gt;Ändern der Fusszeile: Im Reiter «Post-Menü» den Befehl «Kopf- und Fusszeile» wählen.</a:t>
            </a:r>
            <a:endParaRPr lang="de-CH" dirty="0" smtClean="0">
              <a:latin typeface="Frutiger 45 Ligh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1"/>
            <p:custDataLst>
              <p:tags r:id="rId2"/>
            </p:custDataLst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CH" smtClean="0">
                <a:latin typeface="Frutiger 45 Light"/>
              </a:rPr>
              <a:t> Seite </a:t>
            </a:r>
            <a:fld id="{9D1CE59F-3E2C-43A1-9A3C-65F063D14E4A}" type="slidenum">
              <a:rPr lang="de-CH" smtClean="0">
                <a:latin typeface="Frutiger 45 Light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de-CH" dirty="0">
              <a:latin typeface="Frutiger 45 Light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22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de-CH" smtClean="0">
                <a:latin typeface="Frutiger 45 Light"/>
              </a:rPr>
              <a:t>Firma, Thema der Präsentation, Verfasser</a:t>
            </a:r>
            <a:endParaRPr lang="de-CH" dirty="0" smtClean="0">
              <a:latin typeface="Frutiger 45 Light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1079850" y="1376363"/>
            <a:ext cx="7380582" cy="4932362"/>
          </a:xfrm>
        </p:spPr>
        <p:txBody>
          <a:bodyPr/>
          <a:lstStyle/>
          <a:p>
            <a:pPr>
              <a:buNone/>
            </a:pPr>
            <a:r>
              <a:rPr lang="de-CH" b="1" dirty="0" smtClean="0">
                <a:latin typeface="Frutiger 45 Light"/>
              </a:rPr>
              <a:t>Linie 60.323 Stans – Oberdorf – Büren</a:t>
            </a:r>
          </a:p>
          <a:p>
            <a:pPr marL="270000" lvl="2">
              <a:buFont typeface="Wingdings" pitchFamily="2" charset="2"/>
              <a:buChar char="§"/>
            </a:pPr>
            <a:r>
              <a:rPr lang="de-CH" dirty="0" smtClean="0">
                <a:latin typeface="Frutiger 45 Light"/>
              </a:rPr>
              <a:t>Auftrennung der heutigen Durchmesser-Linie in zwei Linien (323 + 324)</a:t>
            </a:r>
          </a:p>
          <a:p>
            <a:pPr marL="270000" lvl="2">
              <a:buFont typeface="Wingdings" pitchFamily="2" charset="2"/>
              <a:buChar char="§"/>
            </a:pPr>
            <a:r>
              <a:rPr lang="de-CH" dirty="0" smtClean="0">
                <a:latin typeface="Frutiger 45 Light"/>
              </a:rPr>
              <a:t>In der Hauptverkehrszeit  (HVZ)  halbstündliche Verdichtungen </a:t>
            </a:r>
            <a:br>
              <a:rPr lang="de-CH" dirty="0" smtClean="0">
                <a:latin typeface="Frutiger 45 Light"/>
              </a:rPr>
            </a:br>
            <a:r>
              <a:rPr lang="de-CH" dirty="0" smtClean="0">
                <a:latin typeface="Frutiger 45 Light"/>
              </a:rPr>
              <a:t>(7 zusätzliche Verbindungen, welche mit gleichem Fahrzeug gefahren werden können).</a:t>
            </a:r>
          </a:p>
          <a:p>
            <a:pPr marL="270000" lvl="2">
              <a:buFont typeface="Wingdings" pitchFamily="2" charset="2"/>
              <a:buChar char="§"/>
            </a:pPr>
            <a:r>
              <a:rPr lang="de-CH" dirty="0" smtClean="0">
                <a:latin typeface="Frutiger 45 Light"/>
              </a:rPr>
              <a:t>Anschlüsse in Stans an S 4/S 44/IR  sowie kürzere Umsteigezeiten gegenüber heute</a:t>
            </a:r>
          </a:p>
          <a:p>
            <a:pPr marL="270000" lvl="2">
              <a:buFont typeface="Wingdings" pitchFamily="2" charset="2"/>
              <a:buChar char="§"/>
            </a:pPr>
            <a:r>
              <a:rPr lang="de-CH" dirty="0" smtClean="0">
                <a:latin typeface="Frutiger 45 Light"/>
              </a:rPr>
              <a:t>Berücksichtigung Schulbedürfnisse Oberdorf soweit wie möglich</a:t>
            </a:r>
          </a:p>
          <a:p>
            <a:pPr>
              <a:buFont typeface="Wingdings" pitchFamily="2" charset="2"/>
              <a:buChar char="§"/>
            </a:pPr>
            <a:r>
              <a:rPr lang="de-CH" dirty="0" smtClean="0">
                <a:latin typeface="Frutiger 45 Light"/>
              </a:rPr>
              <a:t>Neu identisches Wochenendangebot  Samstag und Sonntag </a:t>
            </a:r>
            <a:br>
              <a:rPr lang="de-CH" dirty="0" smtClean="0">
                <a:latin typeface="Frutiger 45 Light"/>
              </a:rPr>
            </a:br>
            <a:r>
              <a:rPr lang="de-CH" dirty="0" smtClean="0">
                <a:latin typeface="Frutiger 45 Light"/>
              </a:rPr>
              <a:t>mit 11 Kursen</a:t>
            </a:r>
          </a:p>
          <a:p>
            <a:pPr>
              <a:buFont typeface="Wingdings" pitchFamily="2" charset="2"/>
              <a:buChar char="§"/>
            </a:pPr>
            <a:r>
              <a:rPr lang="de-CH" dirty="0" smtClean="0"/>
              <a:t>Fahrplanmässige Kurse am Sonntag (anstelle </a:t>
            </a:r>
            <a:r>
              <a:rPr lang="de-CH" dirty="0" err="1" smtClean="0"/>
              <a:t>Rufbus</a:t>
            </a:r>
            <a:r>
              <a:rPr lang="de-CH" dirty="0" smtClean="0"/>
              <a:t>)</a:t>
            </a:r>
          </a:p>
          <a:p>
            <a:pPr>
              <a:buFont typeface="Wingdings" pitchFamily="2" charset="2"/>
              <a:buChar char="§"/>
            </a:pPr>
            <a:endParaRPr lang="de-CH" dirty="0" smtClean="0">
              <a:latin typeface="Frutiger 45 Light"/>
            </a:endParaRPr>
          </a:p>
          <a:p>
            <a:pPr>
              <a:buNone/>
            </a:pPr>
            <a:r>
              <a:rPr lang="de-CH" b="1" dirty="0" smtClean="0"/>
              <a:t>Linie 60.331 Wolfenschiessen – Oberrickenbach</a:t>
            </a:r>
          </a:p>
          <a:p>
            <a:pPr>
              <a:buFont typeface="Wingdings" pitchFamily="2" charset="2"/>
              <a:buChar char="§"/>
            </a:pPr>
            <a:r>
              <a:rPr lang="de-CH" dirty="0" smtClean="0"/>
              <a:t>Unverändertes Angebot mit leichten Anpassungen im Minutenbereich</a:t>
            </a:r>
          </a:p>
          <a:p>
            <a:pPr>
              <a:buFont typeface="Wingdings" pitchFamily="2" charset="2"/>
              <a:buChar char="§"/>
            </a:pPr>
            <a:endParaRPr lang="de-CH" dirty="0">
              <a:latin typeface="Frutiger 45 Light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latin typeface="Frutiger 45 Light"/>
              </a:rPr>
              <a:t>Verkehrskonferenz Nidwalden 2013</a:t>
            </a:r>
            <a:endParaRPr lang="de-CH" dirty="0">
              <a:latin typeface="Frutiger 45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Bild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59" y="0"/>
            <a:ext cx="9139941" cy="6858000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9532" y="4797152"/>
            <a:ext cx="4644516" cy="1299156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square" lIns="216000" tIns="180000" rIns="180000" bIns="18000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</a:pPr>
            <a:r>
              <a:rPr lang="de-CH" sz="3200" b="1" dirty="0" smtClean="0">
                <a:solidFill>
                  <a:srgbClr val="FFCC00"/>
                </a:solidFill>
                <a:latin typeface="Frutiger 45 Light"/>
              </a:rPr>
              <a:t>Besten Dank für die Aufmerksamkeit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None/>
            </a:pPr>
            <a:endParaRPr lang="de-CH" dirty="0" smtClean="0"/>
          </a:p>
          <a:p>
            <a:pPr>
              <a:buNone/>
            </a:pPr>
            <a:endParaRPr lang="de-CH" dirty="0" smtClean="0"/>
          </a:p>
          <a:p>
            <a:pPr>
              <a:buNone/>
            </a:pPr>
            <a:r>
              <a:rPr lang="de-CH" sz="4000" b="1" dirty="0" smtClean="0"/>
              <a:t>Themen</a:t>
            </a:r>
          </a:p>
          <a:p>
            <a:pPr>
              <a:buNone/>
            </a:pPr>
            <a:endParaRPr lang="de-CH" b="1" dirty="0" smtClean="0"/>
          </a:p>
          <a:p>
            <a:r>
              <a:rPr lang="de-CH" sz="2400" b="1" dirty="0" smtClean="0"/>
              <a:t>Fahrgastzahlen der letzten Jahre</a:t>
            </a:r>
          </a:p>
          <a:p>
            <a:r>
              <a:rPr lang="de-CH" sz="2400" b="1" dirty="0" smtClean="0"/>
              <a:t>Fahrzeugbeschaffungen</a:t>
            </a:r>
          </a:p>
          <a:p>
            <a:r>
              <a:rPr lang="de-CH" sz="2400" b="1" dirty="0" smtClean="0"/>
              <a:t>Fahrplan 2014</a:t>
            </a:r>
          </a:p>
        </p:txBody>
      </p:sp>
      <p:pic>
        <p:nvPicPr>
          <p:cNvPr id="12" name="Inhaltsplatzhalter 11" descr="60.311 Stans-Seelisberg_12.jpg"/>
          <p:cNvPicPr>
            <a:picLocks noGrp="1" noChangeAspect="1"/>
          </p:cNvPicPr>
          <p:nvPr>
            <p:ph sz="quarter" idx="23"/>
          </p:nvPr>
        </p:nvPicPr>
        <p:blipFill>
          <a:blip r:embed="rId3" cstate="print"/>
          <a:srcRect l="21692" r="18873"/>
          <a:stretch>
            <a:fillRect/>
          </a:stretch>
        </p:blipFill>
        <p:spPr>
          <a:xfrm>
            <a:off x="4824029" y="1399273"/>
            <a:ext cx="4088552" cy="4586011"/>
          </a:xfrm>
        </p:spPr>
      </p:pic>
      <p:sp>
        <p:nvSpPr>
          <p:cNvPr id="9" name="Titel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dirty="0" smtClean="0">
                <a:latin typeface="Frutiger 45 Light"/>
              </a:rPr>
              <a:t>Verkehrskonferenz Nidwalden 2013</a:t>
            </a:r>
            <a:endParaRPr lang="de-CH" b="0" dirty="0">
              <a:latin typeface="Frutiger 45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Bild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59" y="0"/>
            <a:ext cx="9139941" cy="6858000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7544" y="5013176"/>
            <a:ext cx="4104456" cy="831336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square" lIns="216000" tIns="180000" rIns="180000" bIns="18000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</a:pPr>
            <a:r>
              <a:rPr lang="de-CH" sz="3200" b="1" dirty="0" smtClean="0">
                <a:solidFill>
                  <a:srgbClr val="FFCC00"/>
                </a:solidFill>
                <a:latin typeface="Frutiger 45 Light"/>
              </a:rPr>
              <a:t>Fahrgastzahlen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4"/>
            <p:custDataLst>
              <p:tags r:id="rId2"/>
            </p:custDataLst>
          </p:nvPr>
        </p:nvSpPr>
        <p:spPr>
          <a:xfrm>
            <a:off x="575556" y="1268760"/>
            <a:ext cx="7128792" cy="972516"/>
          </a:xfrm>
        </p:spPr>
        <p:txBody>
          <a:bodyPr/>
          <a:lstStyle/>
          <a:p>
            <a:pPr>
              <a:buNone/>
            </a:pPr>
            <a:endParaRPr lang="de-CH" sz="2000" b="1" dirty="0" smtClean="0">
              <a:latin typeface="Frutiger 45 Light"/>
            </a:endParaRPr>
          </a:p>
          <a:p>
            <a:pPr>
              <a:buNone/>
            </a:pPr>
            <a:r>
              <a:rPr lang="de-CH" sz="2000" b="1" dirty="0" smtClean="0">
                <a:latin typeface="Frutiger 45 Light"/>
              </a:rPr>
              <a:t>PostAuto-Linien </a:t>
            </a:r>
            <a:br>
              <a:rPr lang="de-CH" sz="2000" b="1" dirty="0" smtClean="0">
                <a:latin typeface="Frutiger 45 Light"/>
              </a:rPr>
            </a:br>
            <a:r>
              <a:rPr lang="de-CH" sz="2000" b="1" dirty="0" smtClean="0">
                <a:latin typeface="Frutiger 45 Light"/>
              </a:rPr>
              <a:t>60.311 Stans – Seelisberg                 </a:t>
            </a:r>
          </a:p>
          <a:p>
            <a:pPr>
              <a:buNone/>
            </a:pPr>
            <a:r>
              <a:rPr lang="de-CH" sz="2000" b="1" dirty="0" smtClean="0">
                <a:latin typeface="Frutiger 45 Light"/>
              </a:rPr>
              <a:t>																	Anzahl Reisende</a:t>
            </a:r>
          </a:p>
          <a:p>
            <a:pPr>
              <a:buNone/>
            </a:pPr>
            <a:endParaRPr lang="de-CH" sz="2000" b="1" dirty="0" smtClean="0">
              <a:latin typeface="Frutiger 45 Light"/>
            </a:endParaRPr>
          </a:p>
          <a:p>
            <a:pPr>
              <a:buNone/>
            </a:pPr>
            <a:endParaRPr lang="de-CH" sz="2000" b="1" dirty="0" smtClean="0">
              <a:latin typeface="Frutiger 45 Light"/>
            </a:endParaRPr>
          </a:p>
          <a:p>
            <a:pPr>
              <a:buNone/>
            </a:pPr>
            <a:endParaRPr lang="de-CH" dirty="0" smtClean="0">
              <a:latin typeface="Frutiger 45 Light"/>
            </a:endParaRPr>
          </a:p>
          <a:p>
            <a:endParaRPr lang="de-CH" dirty="0" smtClean="0">
              <a:latin typeface="Frutiger 45 Light"/>
            </a:endParaRPr>
          </a:p>
          <a:p>
            <a:endParaRPr lang="de-CH" dirty="0" smtClean="0">
              <a:latin typeface="Frutiger 45 Light"/>
            </a:endParaRPr>
          </a:p>
          <a:p>
            <a:endParaRPr lang="de-CH" dirty="0">
              <a:latin typeface="Frutiger 45 Light"/>
            </a:endParaRPr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sz="quarter" idx="20"/>
          </p:nvPr>
        </p:nvGraphicFramePr>
        <p:xfrm>
          <a:off x="1007604" y="2528900"/>
          <a:ext cx="7272734" cy="3960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Foliennummernplatzhalter 10"/>
          <p:cNvSpPr>
            <a:spLocks noGrp="1"/>
          </p:cNvSpPr>
          <p:nvPr>
            <p:ph type="sldNum" sz="quarter" idx="22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de-CH" smtClean="0">
                <a:latin typeface="Frutiger 45 Light"/>
              </a:rPr>
              <a:t> Seite </a:t>
            </a:r>
            <a:fld id="{9D1CE59F-3E2C-43A1-9A3C-65F063D14E4A}" type="slidenum">
              <a:rPr lang="de-CH" smtClean="0">
                <a:latin typeface="Frutiger 45 Light"/>
              </a:rPr>
              <a:pPr/>
              <a:t>4</a:t>
            </a:fld>
            <a:endParaRPr lang="de-CH" dirty="0">
              <a:latin typeface="Frutiger 45 Light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de-CH" dirty="0" smtClean="0">
                <a:latin typeface="Frutiger 45 Light"/>
              </a:rPr>
              <a:t>Verkehrskonferenz Nidwalden 2013</a:t>
            </a:r>
            <a:endParaRPr lang="de-CH" b="0" dirty="0">
              <a:latin typeface="Frutiger 45 Light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Inhaltsplatzhalter 6"/>
          <p:cNvGraphicFramePr>
            <a:graphicFrameLocks noGrp="1"/>
          </p:cNvGraphicFramePr>
          <p:nvPr>
            <p:ph sz="quarter" idx="13"/>
          </p:nvPr>
        </p:nvGraphicFramePr>
        <p:xfrm>
          <a:off x="1115616" y="1340768"/>
          <a:ext cx="7777163" cy="4932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Foliennummernplatzhalter 4"/>
          <p:cNvSpPr>
            <a:spLocks noGrp="1"/>
          </p:cNvSpPr>
          <p:nvPr>
            <p:ph type="sldNum" sz="quarter" idx="15"/>
            <p:custDataLst>
              <p:tags r:id="rId1"/>
            </p:custDataLst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CH" smtClean="0">
                <a:latin typeface="Frutiger 45 Light"/>
              </a:rPr>
              <a:t> Seite </a:t>
            </a:r>
            <a:fld id="{9D1CE59F-3E2C-43A1-9A3C-65F063D14E4A}" type="slidenum">
              <a:rPr lang="de-CH" smtClean="0">
                <a:latin typeface="Frutiger 45 Light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de-CH" dirty="0">
              <a:latin typeface="Frutiger 45 Light"/>
            </a:endParaRPr>
          </a:p>
        </p:txBody>
      </p:sp>
      <p:sp>
        <p:nvSpPr>
          <p:cNvPr id="9" name="Titel 2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611560" y="368660"/>
            <a:ext cx="7776000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utiger 45 Light"/>
                <a:ea typeface="+mj-ea"/>
                <a:cs typeface="+mj-cs"/>
              </a:rPr>
              <a:t>Verkehrskonferenz Nidwalden 2013</a:t>
            </a:r>
            <a:endParaRPr kumimoji="0" lang="de-CH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utiger 45 Ligh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4"/>
            <p:custDataLst>
              <p:tags r:id="rId2"/>
            </p:custDataLst>
          </p:nvPr>
        </p:nvSpPr>
        <p:spPr>
          <a:xfrm>
            <a:off x="539552" y="1196752"/>
            <a:ext cx="5400600" cy="972516"/>
          </a:xfrm>
        </p:spPr>
        <p:txBody>
          <a:bodyPr/>
          <a:lstStyle/>
          <a:p>
            <a:pPr>
              <a:buNone/>
            </a:pPr>
            <a:endParaRPr lang="de-CH" sz="2000" b="1" dirty="0" smtClean="0">
              <a:latin typeface="Frutiger 45 Light"/>
            </a:endParaRPr>
          </a:p>
          <a:p>
            <a:pPr>
              <a:buNone/>
            </a:pPr>
            <a:r>
              <a:rPr lang="de-CH" sz="2000" b="1" dirty="0" smtClean="0">
                <a:latin typeface="Frutiger 45 Light"/>
              </a:rPr>
              <a:t>PostAuto-Linien </a:t>
            </a:r>
            <a:br>
              <a:rPr lang="de-CH" sz="2000" b="1" dirty="0" smtClean="0">
                <a:latin typeface="Frutiger 45 Light"/>
              </a:rPr>
            </a:br>
            <a:r>
              <a:rPr lang="de-CH" sz="2000" b="1" dirty="0" smtClean="0">
                <a:latin typeface="Frutiger 45 Light"/>
              </a:rPr>
              <a:t>Anzahl Reisende im Kanton Nidwalden</a:t>
            </a:r>
          </a:p>
          <a:p>
            <a:pPr>
              <a:buNone/>
            </a:pPr>
            <a:endParaRPr lang="de-CH" dirty="0" smtClean="0">
              <a:latin typeface="Frutiger 45 Light"/>
            </a:endParaRPr>
          </a:p>
          <a:p>
            <a:endParaRPr lang="de-CH" dirty="0" smtClean="0">
              <a:latin typeface="Frutiger 45 Light"/>
            </a:endParaRPr>
          </a:p>
          <a:p>
            <a:endParaRPr lang="de-CH" dirty="0" smtClean="0">
              <a:latin typeface="Frutiger 45 Light"/>
            </a:endParaRPr>
          </a:p>
          <a:p>
            <a:endParaRPr lang="de-CH" dirty="0">
              <a:latin typeface="Frutiger 45 Light"/>
            </a:endParaRPr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sz="quarter" idx="20"/>
          </p:nvPr>
        </p:nvGraphicFramePr>
        <p:xfrm>
          <a:off x="1871266" y="2312876"/>
          <a:ext cx="7272734" cy="3960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1" name="Foliennummernplatzhalter 10"/>
          <p:cNvSpPr>
            <a:spLocks noGrp="1"/>
          </p:cNvSpPr>
          <p:nvPr>
            <p:ph type="sldNum" sz="quarter" idx="22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de-CH" smtClean="0">
                <a:latin typeface="Frutiger 45 Light"/>
              </a:rPr>
              <a:t> Seite </a:t>
            </a:r>
            <a:fld id="{9D1CE59F-3E2C-43A1-9A3C-65F063D14E4A}" type="slidenum">
              <a:rPr lang="de-CH" smtClean="0">
                <a:latin typeface="Frutiger 45 Light"/>
              </a:rPr>
              <a:pPr/>
              <a:t>6</a:t>
            </a:fld>
            <a:endParaRPr lang="de-CH" dirty="0">
              <a:latin typeface="Frutiger 45 Light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de-CH" dirty="0" smtClean="0">
                <a:latin typeface="Frutiger 45 Light"/>
              </a:rPr>
              <a:t>Verkehrskonferenz Nidwalden 2013</a:t>
            </a:r>
            <a:endParaRPr lang="de-CH" b="0" dirty="0">
              <a:latin typeface="Frutiger 45 Light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Bild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59" y="0"/>
            <a:ext cx="9139941" cy="6858000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7544" y="5013176"/>
            <a:ext cx="4104456" cy="1299156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square" lIns="216000" tIns="180000" rIns="180000" bIns="18000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</a:pPr>
            <a:r>
              <a:rPr lang="de-CH" sz="3200" b="1" dirty="0" smtClean="0">
                <a:solidFill>
                  <a:srgbClr val="FFCC00"/>
                </a:solidFill>
                <a:latin typeface="Frutiger 45 Light" charset="0"/>
              </a:rPr>
              <a:t>Postautos im </a:t>
            </a:r>
            <a:br>
              <a:rPr lang="de-CH" sz="3200" b="1" dirty="0" smtClean="0">
                <a:solidFill>
                  <a:srgbClr val="FFCC00"/>
                </a:solidFill>
                <a:latin typeface="Frutiger 45 Light" charset="0"/>
              </a:rPr>
            </a:br>
            <a:r>
              <a:rPr lang="de-CH" sz="3200" b="1" dirty="0" smtClean="0">
                <a:solidFill>
                  <a:srgbClr val="FFCC00"/>
                </a:solidFill>
                <a:latin typeface="Frutiger 45 Light" charset="0"/>
              </a:rPr>
              <a:t>Kanton Nidwalden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None/>
            </a:pPr>
            <a:r>
              <a:rPr lang="de-CH" sz="4000" b="1" dirty="0" smtClean="0"/>
              <a:t>23	Fahrzeuge </a:t>
            </a:r>
          </a:p>
          <a:p>
            <a:pPr marL="457200" indent="-457200">
              <a:buNone/>
            </a:pPr>
            <a:r>
              <a:rPr lang="de-CH" sz="2800" b="1" dirty="0" smtClean="0"/>
              <a:t>					5 	Doppelstock- / Mega-Busse (15m)</a:t>
            </a:r>
          </a:p>
          <a:p>
            <a:pPr marL="457200" indent="-457200">
              <a:buNone/>
            </a:pPr>
            <a:r>
              <a:rPr lang="de-CH" sz="2800" b="1" dirty="0" smtClean="0"/>
              <a:t>				</a:t>
            </a:r>
            <a:r>
              <a:rPr lang="de-CH" sz="2800" b="1" smtClean="0"/>
              <a:t> 11 </a:t>
            </a:r>
            <a:r>
              <a:rPr lang="de-CH" sz="2800" b="1" dirty="0" smtClean="0"/>
              <a:t>	Maxi-Busse  (12m Standard)</a:t>
            </a:r>
          </a:p>
          <a:p>
            <a:pPr marL="457200" indent="-457200">
              <a:buNone/>
            </a:pPr>
            <a:r>
              <a:rPr lang="de-CH" sz="2800" b="1" dirty="0" smtClean="0"/>
              <a:t>					4		Midi-Busse</a:t>
            </a:r>
          </a:p>
          <a:p>
            <a:pPr marL="457200" indent="-457200">
              <a:buNone/>
            </a:pPr>
            <a:r>
              <a:rPr lang="de-CH" sz="2800" b="1" dirty="0" smtClean="0"/>
              <a:t>					3		Mini-Busse</a:t>
            </a:r>
          </a:p>
          <a:p>
            <a:pPr marL="457200" indent="-457200">
              <a:buNone/>
            </a:pPr>
            <a:endParaRPr lang="de-CH" sz="2800" b="1" dirty="0" smtClean="0"/>
          </a:p>
          <a:p>
            <a:pPr marL="457200" indent="-457200">
              <a:buNone/>
            </a:pPr>
            <a:r>
              <a:rPr lang="de-CH" sz="2800" b="1" dirty="0" smtClean="0"/>
              <a:t>					Durchschnittsalter der Fahrzeuge</a:t>
            </a:r>
            <a:br>
              <a:rPr lang="de-CH" sz="2800" b="1" dirty="0" smtClean="0"/>
            </a:br>
            <a:r>
              <a:rPr lang="de-CH" sz="2800" b="1" dirty="0" smtClean="0"/>
              <a:t>				4,6 Jahre</a:t>
            </a:r>
          </a:p>
          <a:p>
            <a:pPr marL="457200" indent="-457200">
              <a:buNone/>
            </a:pPr>
            <a:r>
              <a:rPr lang="de-CH" sz="2800" b="1" dirty="0" smtClean="0"/>
              <a:t>				</a:t>
            </a:r>
          </a:p>
          <a:p>
            <a:pPr marL="457200" indent="-457200">
              <a:buNone/>
            </a:pPr>
            <a:r>
              <a:rPr lang="de-CH" b="1" dirty="0" smtClean="0"/>
              <a:t>	</a:t>
            </a:r>
          </a:p>
          <a:p>
            <a:pPr>
              <a:buNone/>
            </a:pPr>
            <a:endParaRPr lang="de-CH" dirty="0" smtClean="0"/>
          </a:p>
          <a:p>
            <a:pPr>
              <a:buNone/>
            </a:pPr>
            <a:endParaRPr lang="de-CH" dirty="0"/>
          </a:p>
        </p:txBody>
      </p:sp>
      <p:sp>
        <p:nvSpPr>
          <p:cNvPr id="4" name="Titel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dirty="0" smtClean="0">
                <a:latin typeface="Frutiger 45 Light"/>
              </a:rPr>
              <a:t>Verkehrskonferenz Nidwalden 2013</a:t>
            </a:r>
            <a:endParaRPr lang="de-CH" b="0" dirty="0">
              <a:latin typeface="Frutiger 45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215516" y="1412776"/>
            <a:ext cx="7776000" cy="4932362"/>
          </a:xfrm>
        </p:spPr>
        <p:txBody>
          <a:bodyPr/>
          <a:lstStyle/>
          <a:p>
            <a:pPr marL="457200" indent="-457200">
              <a:buNone/>
            </a:pPr>
            <a:r>
              <a:rPr lang="de-CH" sz="2800" b="1" dirty="0" smtClean="0">
                <a:solidFill>
                  <a:srgbClr val="FF0000"/>
                </a:solidFill>
                <a:latin typeface="Frutiger 45 Light"/>
              </a:rPr>
              <a:t>		</a:t>
            </a:r>
            <a:r>
              <a:rPr lang="de-CH" sz="3600" b="1" dirty="0" smtClean="0">
                <a:solidFill>
                  <a:schemeClr val="tx1"/>
                </a:solidFill>
                <a:latin typeface="Frutiger 45 Light"/>
              </a:rPr>
              <a:t>geplante Fahrzeugbeschaffungen</a:t>
            </a:r>
          </a:p>
          <a:p>
            <a:pPr marL="457200" indent="-457200">
              <a:buNone/>
            </a:pPr>
            <a:endParaRPr lang="de-CH" sz="3600" b="1" dirty="0" smtClean="0">
              <a:solidFill>
                <a:schemeClr val="tx1"/>
              </a:solidFill>
              <a:latin typeface="Frutiger 45 Light"/>
            </a:endParaRPr>
          </a:p>
          <a:p>
            <a:pPr marL="457200" indent="-457200">
              <a:buNone/>
            </a:pPr>
            <a:endParaRPr lang="de-CH" sz="3600" b="1" dirty="0" smtClean="0">
              <a:solidFill>
                <a:schemeClr val="tx1"/>
              </a:solidFill>
              <a:latin typeface="Frutiger 45 Light"/>
            </a:endParaRPr>
          </a:p>
          <a:p>
            <a:pPr marL="457200" indent="-457200">
              <a:buNone/>
            </a:pPr>
            <a:endParaRPr lang="de-CH" sz="2800" b="1" dirty="0" smtClean="0">
              <a:solidFill>
                <a:schemeClr val="tx1"/>
              </a:solidFill>
              <a:latin typeface="Frutiger 45 Light"/>
            </a:endParaRPr>
          </a:p>
          <a:p>
            <a:pPr marL="457200" indent="-457200">
              <a:buNone/>
            </a:pPr>
            <a:r>
              <a:rPr lang="de-CH" sz="2800" b="1" dirty="0" smtClean="0">
                <a:solidFill>
                  <a:schemeClr val="tx1"/>
                </a:solidFill>
                <a:latin typeface="Frutiger 45 Light"/>
              </a:rPr>
              <a:t>				2013				   1		Mega-Bus</a:t>
            </a:r>
          </a:p>
          <a:p>
            <a:pPr marL="457200" indent="-457200">
              <a:buNone/>
            </a:pPr>
            <a:r>
              <a:rPr lang="de-CH" sz="2800" b="1" dirty="0" smtClean="0">
                <a:solidFill>
                  <a:schemeClr val="tx1"/>
                </a:solidFill>
                <a:latin typeface="Frutiger 45 Light"/>
              </a:rPr>
              <a:t>				2014					1		Maxi-Bus</a:t>
            </a:r>
          </a:p>
          <a:p>
            <a:pPr marL="457200" indent="-457200">
              <a:buNone/>
            </a:pPr>
            <a:r>
              <a:rPr lang="de-CH" sz="2800" b="1" dirty="0" smtClean="0">
                <a:solidFill>
                  <a:schemeClr val="tx1"/>
                </a:solidFill>
                <a:latin typeface="Frutiger 45 Light"/>
              </a:rPr>
              <a:t>				2015					2		Maxi-Busse</a:t>
            </a:r>
            <a:br>
              <a:rPr lang="de-CH" sz="2800" b="1" dirty="0" smtClean="0">
                <a:solidFill>
                  <a:schemeClr val="tx1"/>
                </a:solidFill>
                <a:latin typeface="Frutiger 45 Light"/>
              </a:rPr>
            </a:br>
            <a:r>
              <a:rPr lang="de-CH" sz="2800" b="1" dirty="0" smtClean="0">
                <a:solidFill>
                  <a:schemeClr val="tx1"/>
                </a:solidFill>
                <a:latin typeface="Frutiger 45 Light"/>
              </a:rPr>
              <a:t>										1		Mini-Bus</a:t>
            </a:r>
          </a:p>
          <a:p>
            <a:pPr marL="457200" indent="-457200">
              <a:buNone/>
            </a:pPr>
            <a:r>
              <a:rPr lang="de-CH" sz="2800" b="1" dirty="0" smtClean="0">
                <a:solidFill>
                  <a:schemeClr val="tx1"/>
                </a:solidFill>
                <a:latin typeface="Frutiger 45 Light"/>
              </a:rPr>
              <a:t>				2016					1		Maxi-Bus</a:t>
            </a:r>
            <a:br>
              <a:rPr lang="de-CH" sz="2800" b="1" dirty="0" smtClean="0">
                <a:solidFill>
                  <a:schemeClr val="tx1"/>
                </a:solidFill>
                <a:latin typeface="Frutiger 45 Light"/>
              </a:rPr>
            </a:br>
            <a:r>
              <a:rPr lang="de-CH" sz="2800" b="1" dirty="0" smtClean="0">
                <a:solidFill>
                  <a:schemeClr val="tx1"/>
                </a:solidFill>
                <a:latin typeface="Frutiger 45 Light"/>
              </a:rPr>
              <a:t>										1 	Midi-Bus</a:t>
            </a:r>
          </a:p>
          <a:p>
            <a:pPr marL="457200" indent="-457200">
              <a:buNone/>
            </a:pPr>
            <a:r>
              <a:rPr lang="de-CH" sz="2800" b="1" dirty="0" smtClean="0">
                <a:solidFill>
                  <a:schemeClr val="tx1"/>
                </a:solidFill>
                <a:latin typeface="Frutiger 45 Light"/>
              </a:rPr>
              <a:t>									</a:t>
            </a:r>
          </a:p>
          <a:p>
            <a:pPr marL="457200" indent="-457200">
              <a:buNone/>
            </a:pPr>
            <a:r>
              <a:rPr lang="de-CH" b="1" dirty="0" smtClean="0">
                <a:latin typeface="Frutiger 45 Light"/>
              </a:rPr>
              <a:t>	</a:t>
            </a:r>
          </a:p>
          <a:p>
            <a:pPr>
              <a:buNone/>
            </a:pPr>
            <a:endParaRPr lang="de-CH" dirty="0" smtClean="0">
              <a:latin typeface="Frutiger 45 Light"/>
            </a:endParaRPr>
          </a:p>
          <a:p>
            <a:pPr>
              <a:buNone/>
            </a:pPr>
            <a:endParaRPr lang="de-CH" dirty="0">
              <a:latin typeface="Frutiger 45 Light"/>
            </a:endParaRPr>
          </a:p>
        </p:txBody>
      </p:sp>
      <p:sp>
        <p:nvSpPr>
          <p:cNvPr id="4" name="Titel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dirty="0" smtClean="0">
                <a:latin typeface="Frutiger 45 Light"/>
              </a:rPr>
              <a:t>Verkehrskonferenz Nidwalden 2013</a:t>
            </a:r>
            <a:endParaRPr lang="de-CH" b="0" dirty="0">
              <a:latin typeface="Frutiger 45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RACHVERSION" val="D"/>
  <p:tag name="VERSION" val="Office2007v7"/>
  <p:tag name="MARKE" val="AD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FOLIE" val="TitelOhneKeyword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OX" val="Inhalt1NumberTite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LIGHT" val="1"/>
  <p:tag name="FOLIE" val="MoodMitBoxBraun"/>
  <p:tag name="LAYOUTFOLIE" val="MoodMitBoxBraun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OX" val="MoodMitBoxBraun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FOLIE" val="Inhalt1Number"/>
  <p:tag name="FOLIE" val="Inhalt1Number"/>
  <p:tag name="PRESLIGHT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OX" val="Inhalt1NumberInhalt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3pag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OX" val="Inhalt1NumberTite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3pag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3pag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OX" val="Inhalt1NumberTite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FOLIE" val="Inhalt1Number"/>
  <p:tag name="FOLIE" val="Inhalt1Number"/>
  <p:tag name="PRESLIGHT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OX" val="Inhalt1NumberInhalt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3pag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OX" val="Inhalt1NumberTite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LIGHT" val="1"/>
  <p:tag name="FOLIE" val="MoodMitBoxBraun"/>
  <p:tag name="LAYOUTFOLIE" val="MoodMitBoxBraun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OX" val="MoodMitBoxBraun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OX" val="Inhalt1NumberTite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OX" val="Inhalt1NumberTite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OX" val="TitelOhneTite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LIGHT" val="1"/>
  <p:tag name="FOLIE" val="MoodMitBoxBraun"/>
  <p:tag name="LAYOUTFOLIE" val="MoodMitBoxBraun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OX" val="MoodMitBoxBraun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1da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3pag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2sender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OX" val="Inhalt1NumberTite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1da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3pag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OX" val="Inhalt1NumberTite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1da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3pag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2sender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3pag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1da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3pag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2sender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LIGHT" val="1"/>
  <p:tag name="FOLIE" val="MoodMitBoxBraun"/>
  <p:tag name="LAYOUTFOLIE" val="MoodMitBoxBraun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OX" val="MoodMitBoxBrau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1"/>
</p:tagLst>
</file>

<file path=ppt/theme/theme1.xml><?xml version="1.0" encoding="utf-8"?>
<a:theme xmlns:a="http://schemas.openxmlformats.org/drawingml/2006/main" name="Corporate Design Post">
  <a:themeElements>
    <a:clrScheme name="Post-Farben">
      <a:dk1>
        <a:sysClr val="windowText" lastClr="000000"/>
      </a:dk1>
      <a:lt1>
        <a:srgbClr val="FFFFFF"/>
      </a:lt1>
      <a:dk2>
        <a:srgbClr val="584125"/>
      </a:dk2>
      <a:lt2>
        <a:srgbClr val="FFCC00"/>
      </a:lt2>
      <a:accent1>
        <a:srgbClr val="F49E00"/>
      </a:accent1>
      <a:accent2>
        <a:srgbClr val="A51728"/>
      </a:accent2>
      <a:accent3>
        <a:srgbClr val="A5C400"/>
      </a:accent3>
      <a:accent4>
        <a:srgbClr val="3D6F1A"/>
      </a:accent4>
      <a:accent5>
        <a:srgbClr val="00B5D1"/>
      </a:accent5>
      <a:accent6>
        <a:srgbClr val="00545E"/>
      </a:accent6>
      <a:hlink>
        <a:srgbClr val="000000"/>
      </a:hlink>
      <a:folHlink>
        <a:srgbClr val="000000"/>
      </a:folHlink>
    </a:clrScheme>
    <a:fontScheme name="Post-Schrift">
      <a:majorFont>
        <a:latin typeface="Frutiger 45 Light"/>
        <a:ea typeface=""/>
        <a:cs typeface=""/>
      </a:majorFont>
      <a:minorFont>
        <a:latin typeface="Frutiger 45 Light"/>
        <a:ea typeface=""/>
        <a:cs typeface=""/>
      </a:minorFont>
    </a:fontScheme>
    <a:fmtScheme name="Hyperio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white">
        <a:solidFill>
          <a:srgbClr val="EBE4D1"/>
        </a:solidFill>
        <a:ln w="9525">
          <a:noFill/>
          <a:miter lim="800000"/>
          <a:headEnd/>
          <a:tailEnd/>
        </a:ln>
      </a:spPr>
      <a:bodyPr wrap="none" rtlCol="0" anchor="ctr">
        <a:prstTxWarp prst="textNoShape">
          <a:avLst/>
        </a:prstTxWarp>
      </a:bodyPr>
      <a:lstStyle>
        <a:defPPr algn="ctr">
          <a:defRPr sz="1800" b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 45 Light" pitchFamily="34" charset="-128"/>
          </a:defRPr>
        </a:defPPr>
      </a:lstStyle>
    </a:lnDef>
    <a:txDef>
      <a:spPr bwMode="auto"/>
      <a:bodyPr lIns="0" tIns="0" rIns="0" bIns="0">
        <a:spAutoFit/>
      </a:bodyPr>
      <a:lstStyle>
        <a:defPPr marL="0" marR="0" indent="0" algn="l" defTabSz="914400" rtl="0" eaLnBrk="0" fontAlgn="base" latinLnBrk="0" hangingPunct="0">
          <a:lnSpc>
            <a:spcPct val="95000"/>
          </a:lnSpc>
          <a:spcBef>
            <a:spcPct val="0"/>
          </a:spcBef>
          <a:spcAft>
            <a:spcPts val="1000"/>
          </a:spcAft>
          <a:buClrTx/>
          <a:buSzTx/>
          <a:buFont typeface="Frutiger 45 Light" charset="0"/>
          <a:buNone/>
          <a:tabLst/>
          <a:defRPr sz="1200" b="0" kern="0" dirty="0" smtClean="0">
            <a:solidFill>
              <a:srgbClr val="000000"/>
            </a:solidFill>
            <a:latin typeface="Frutiger 45 Light" pitchFamily="34" charset="0"/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Post-Farben">
      <a:dk1>
        <a:sysClr val="windowText" lastClr="000000"/>
      </a:dk1>
      <a:lt1>
        <a:srgbClr val="FFFFFF"/>
      </a:lt1>
      <a:dk2>
        <a:srgbClr val="584125"/>
      </a:dk2>
      <a:lt2>
        <a:srgbClr val="FFCC00"/>
      </a:lt2>
      <a:accent1>
        <a:srgbClr val="F49E00"/>
      </a:accent1>
      <a:accent2>
        <a:srgbClr val="A51728"/>
      </a:accent2>
      <a:accent3>
        <a:srgbClr val="A5C400"/>
      </a:accent3>
      <a:accent4>
        <a:srgbClr val="3D6F1A"/>
      </a:accent4>
      <a:accent5>
        <a:srgbClr val="00B5D1"/>
      </a:accent5>
      <a:accent6>
        <a:srgbClr val="00545E"/>
      </a:accent6>
      <a:hlink>
        <a:srgbClr val="000000"/>
      </a:hlink>
      <a:folHlink>
        <a:srgbClr val="000000"/>
      </a:folHlink>
    </a:clrScheme>
    <a:fontScheme name="Post-Schrift">
      <a:majorFont>
        <a:latin typeface="Frutiger 45 Light"/>
        <a:ea typeface=""/>
        <a:cs typeface=""/>
      </a:majorFont>
      <a:minorFont>
        <a:latin typeface="Frutiger 45 Ligh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Post-Farben">
      <a:dk1>
        <a:sysClr val="windowText" lastClr="000000"/>
      </a:dk1>
      <a:lt1>
        <a:srgbClr val="FFFFFF"/>
      </a:lt1>
      <a:dk2>
        <a:srgbClr val="584125"/>
      </a:dk2>
      <a:lt2>
        <a:srgbClr val="FFCC00"/>
      </a:lt2>
      <a:accent1>
        <a:srgbClr val="F49E00"/>
      </a:accent1>
      <a:accent2>
        <a:srgbClr val="A51728"/>
      </a:accent2>
      <a:accent3>
        <a:srgbClr val="A5C400"/>
      </a:accent3>
      <a:accent4>
        <a:srgbClr val="3D6F1A"/>
      </a:accent4>
      <a:accent5>
        <a:srgbClr val="00B5D1"/>
      </a:accent5>
      <a:accent6>
        <a:srgbClr val="00545E"/>
      </a:accent6>
      <a:hlink>
        <a:srgbClr val="000000"/>
      </a:hlink>
      <a:folHlink>
        <a:srgbClr val="000000"/>
      </a:folHlink>
    </a:clrScheme>
    <a:fontScheme name="Post-Schrift">
      <a:majorFont>
        <a:latin typeface="Frutiger 45 Light"/>
        <a:ea typeface=""/>
        <a:cs typeface=""/>
      </a:majorFont>
      <a:minorFont>
        <a:latin typeface="Frutiger 45 Ligh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Application xmlns="http://www.sap.com/ip/bi/pioneer/powerpoint/application">
  <Version>3</Version>
  <AAO_Revision>1.2.10.1798</AAO_Revision>
  <!--Release (Major.Minor Version): 1.2-->
  <RefreshOnOpen>False</RefreshOnOpen>
  <ForcePromptOnInitialRefresh>False</ForcePromptOnInitialRefresh>
  <StorePromptsInDocument>True</StorePromptsInDocument>
  <Cleaned>False</Cleaned>
  <MergeVariables>False</MergeVariables>
  <WorkingMode>Local</WorkingMode>
  <Items/>
</Application>
</file>

<file path=customXml/itemProps1.xml><?xml version="1.0" encoding="utf-8"?>
<ds:datastoreItem xmlns:ds="http://schemas.openxmlformats.org/officeDocument/2006/customXml" ds:itemID="{83887053-95EE-4F0C-9D66-1692254EB448}">
  <ds:schemaRefs>
    <ds:schemaRef ds:uri="http://www.sap.com/ip/bi/pioneer/powerpoint/applic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Corporate Design Post</Template>
  <TotalTime>0</TotalTime>
  <Words>414</Words>
  <Application>Microsoft Office PowerPoint</Application>
  <PresentationFormat>Bildschirmpräsentation (4:3)</PresentationFormat>
  <Paragraphs>133</Paragraphs>
  <Slides>16</Slides>
  <Notes>7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Corporate Design Post</vt:lpstr>
      <vt:lpstr> PostAuto im Kanton Nidwalden   Verkehrskonferenz Nidwalden 02. Mai 2013      </vt:lpstr>
      <vt:lpstr>Verkehrskonferenz Nidwalden 2013</vt:lpstr>
      <vt:lpstr>Folie 3</vt:lpstr>
      <vt:lpstr>Verkehrskonferenz Nidwalden 2013</vt:lpstr>
      <vt:lpstr>Folie 5</vt:lpstr>
      <vt:lpstr>Verkehrskonferenz Nidwalden 2013</vt:lpstr>
      <vt:lpstr>Folie 7</vt:lpstr>
      <vt:lpstr>Verkehrskonferenz Nidwalden 2013</vt:lpstr>
      <vt:lpstr>Verkehrskonferenz Nidwalden 2013</vt:lpstr>
      <vt:lpstr>Folie 10</vt:lpstr>
      <vt:lpstr>Verkehrskonferenz Nidwalden 2013</vt:lpstr>
      <vt:lpstr>Verkehrskonferenz Nidwalden 2013</vt:lpstr>
      <vt:lpstr>Verkehrskonferenz Nidwalden 2013</vt:lpstr>
      <vt:lpstr>Verkehrskonferenz Nidwalden 2013</vt:lpstr>
      <vt:lpstr>Verkehrskonferenz Nidwalden 2013</vt:lpstr>
      <vt:lpstr>Folie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Titelfolie ohne Bild Der Titel sollte maximal dreizeilig sein</dc:title>
  <dc:creator>Brandzeichen</dc:creator>
  <cp:lastModifiedBy>BDNW31</cp:lastModifiedBy>
  <cp:revision>151</cp:revision>
  <dcterms:created xsi:type="dcterms:W3CDTF">2010-11-10T14:38:21Z</dcterms:created>
  <dcterms:modified xsi:type="dcterms:W3CDTF">2013-04-29T15:22:28Z</dcterms:modified>
</cp:coreProperties>
</file>