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5.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6.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7.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8.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9.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0.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1.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2.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13.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14.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5.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16.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17.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18.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19.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20.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21.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22.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56" r:id="rId2"/>
  </p:sldMasterIdLst>
  <p:notesMasterIdLst>
    <p:notesMasterId r:id="rId26"/>
  </p:notesMasterIdLst>
  <p:handoutMasterIdLst>
    <p:handoutMasterId r:id="rId27"/>
  </p:handoutMasterIdLst>
  <p:sldIdLst>
    <p:sldId id="256" r:id="rId3"/>
    <p:sldId id="328" r:id="rId4"/>
    <p:sldId id="330" r:id="rId5"/>
    <p:sldId id="331" r:id="rId6"/>
    <p:sldId id="263" r:id="rId7"/>
    <p:sldId id="293" r:id="rId8"/>
    <p:sldId id="327" r:id="rId9"/>
    <p:sldId id="296" r:id="rId10"/>
    <p:sldId id="273" r:id="rId11"/>
    <p:sldId id="297" r:id="rId12"/>
    <p:sldId id="264" r:id="rId13"/>
    <p:sldId id="334" r:id="rId14"/>
    <p:sldId id="333" r:id="rId15"/>
    <p:sldId id="308" r:id="rId16"/>
    <p:sldId id="318" r:id="rId17"/>
    <p:sldId id="319" r:id="rId18"/>
    <p:sldId id="325" r:id="rId19"/>
    <p:sldId id="323" r:id="rId20"/>
    <p:sldId id="309" r:id="rId21"/>
    <p:sldId id="335" r:id="rId22"/>
    <p:sldId id="271" r:id="rId23"/>
    <p:sldId id="291" r:id="rId24"/>
    <p:sldId id="257" r:id="rId25"/>
  </p:sldIdLst>
  <p:sldSz cx="9144000" cy="6858000" type="screen4x3"/>
  <p:notesSz cx="6669088" cy="9926638"/>
  <p:custDataLst>
    <p:tags r:id="rId28"/>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D0D"/>
    <a:srgbClr val="E20000"/>
    <a:srgbClr val="F52D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1079" autoAdjust="0"/>
  </p:normalViewPr>
  <p:slideViewPr>
    <p:cSldViewPr>
      <p:cViewPr varScale="1">
        <p:scale>
          <a:sx n="93" d="100"/>
          <a:sy n="93" d="100"/>
        </p:scale>
        <p:origin x="1986" y="90"/>
      </p:cViewPr>
      <p:guideLst>
        <p:guide orient="horz" pos="2160"/>
        <p:guide pos="2880"/>
      </p:guideLst>
    </p:cSldViewPr>
  </p:slideViewPr>
  <p:notesTextViewPr>
    <p:cViewPr>
      <p:scale>
        <a:sx n="1" d="1"/>
        <a:sy n="1" d="1"/>
      </p:scale>
      <p:origin x="0" y="-744"/>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975265-69E6-4E03-9D46-55017F52257A}"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de-CH"/>
        </a:p>
      </dgm:t>
    </dgm:pt>
    <dgm:pt modelId="{DBA19034-ABF0-46BD-B670-03013768EC02}">
      <dgm:prSet phldrT="[Text]" custT="1"/>
      <dgm:spPr/>
      <dgm:t>
        <a:bodyPr/>
        <a:lstStyle/>
        <a:p>
          <a:pPr algn="l"/>
          <a:r>
            <a:rPr lang="de-CH" sz="2000" dirty="0" smtClean="0">
              <a:solidFill>
                <a:schemeClr val="accent4">
                  <a:lumMod val="50000"/>
                </a:schemeClr>
              </a:solidFill>
            </a:rPr>
            <a:t>Stofforientierung</a:t>
          </a:r>
          <a:endParaRPr lang="de-CH" sz="2000" dirty="0">
            <a:solidFill>
              <a:schemeClr val="accent4">
                <a:lumMod val="50000"/>
              </a:schemeClr>
            </a:solidFill>
          </a:endParaRPr>
        </a:p>
      </dgm:t>
    </dgm:pt>
    <dgm:pt modelId="{266FEBD2-3298-4A2E-B51D-523E026379B8}" type="parTrans" cxnId="{8C02C777-9972-48C7-B3F9-D1C6101C583F}">
      <dgm:prSet/>
      <dgm:spPr/>
      <dgm:t>
        <a:bodyPr/>
        <a:lstStyle/>
        <a:p>
          <a:endParaRPr lang="de-CH"/>
        </a:p>
      </dgm:t>
    </dgm:pt>
    <dgm:pt modelId="{5C48F448-2ECB-456F-8C42-3B0B3B64283E}" type="sibTrans" cxnId="{8C02C777-9972-48C7-B3F9-D1C6101C583F}">
      <dgm:prSet/>
      <dgm:spPr/>
      <dgm:t>
        <a:bodyPr/>
        <a:lstStyle/>
        <a:p>
          <a:endParaRPr lang="de-CH"/>
        </a:p>
      </dgm:t>
    </dgm:pt>
    <dgm:pt modelId="{3EA96FF8-5541-42A2-9C5F-E1EE5177C0CA}">
      <dgm:prSet phldrT="[Text]" custT="1"/>
      <dgm:spPr/>
      <dgm:t>
        <a:bodyPr/>
        <a:lstStyle/>
        <a:p>
          <a:pPr algn="l"/>
          <a:r>
            <a:rPr lang="de-CH" sz="2000" dirty="0" smtClean="0">
              <a:solidFill>
                <a:schemeClr val="accent4">
                  <a:lumMod val="50000"/>
                </a:schemeClr>
              </a:solidFill>
            </a:rPr>
            <a:t>Lernzielorientierung</a:t>
          </a:r>
          <a:endParaRPr lang="de-CH" sz="2000" dirty="0">
            <a:solidFill>
              <a:schemeClr val="accent4">
                <a:lumMod val="50000"/>
              </a:schemeClr>
            </a:solidFill>
          </a:endParaRPr>
        </a:p>
      </dgm:t>
    </dgm:pt>
    <dgm:pt modelId="{E174064B-8367-4D86-97FA-18D020B48F56}" type="parTrans" cxnId="{48998674-ED4F-463D-9134-72A71101A22C}">
      <dgm:prSet/>
      <dgm:spPr/>
      <dgm:t>
        <a:bodyPr/>
        <a:lstStyle/>
        <a:p>
          <a:endParaRPr lang="de-CH"/>
        </a:p>
      </dgm:t>
    </dgm:pt>
    <dgm:pt modelId="{07096706-BA2F-4A37-AB81-21C4915A3B43}" type="sibTrans" cxnId="{48998674-ED4F-463D-9134-72A71101A22C}">
      <dgm:prSet/>
      <dgm:spPr/>
      <dgm:t>
        <a:bodyPr/>
        <a:lstStyle/>
        <a:p>
          <a:endParaRPr lang="de-CH"/>
        </a:p>
      </dgm:t>
    </dgm:pt>
    <dgm:pt modelId="{3197AB5C-66C5-4582-994A-49A6CD0F449C}">
      <dgm:prSet phldrT="[Text]" custT="1"/>
      <dgm:spPr/>
      <dgm:t>
        <a:bodyPr/>
        <a:lstStyle/>
        <a:p>
          <a:pPr algn="l"/>
          <a:r>
            <a:rPr lang="de-CH" sz="2000" b="0" dirty="0" smtClean="0">
              <a:solidFill>
                <a:schemeClr val="accent4">
                  <a:lumMod val="50000"/>
                </a:schemeClr>
              </a:solidFill>
            </a:rPr>
            <a:t>Kompetenzorientierung</a:t>
          </a:r>
          <a:endParaRPr lang="de-CH" sz="2000" b="0" dirty="0">
            <a:solidFill>
              <a:schemeClr val="accent4">
                <a:lumMod val="50000"/>
              </a:schemeClr>
            </a:solidFill>
          </a:endParaRPr>
        </a:p>
      </dgm:t>
    </dgm:pt>
    <dgm:pt modelId="{3B11725A-547B-46A6-88EA-87561E9F4AD2}" type="parTrans" cxnId="{0AD13C46-2FA5-4D52-ADA6-715ABC3A2872}">
      <dgm:prSet/>
      <dgm:spPr/>
      <dgm:t>
        <a:bodyPr/>
        <a:lstStyle/>
        <a:p>
          <a:endParaRPr lang="de-CH"/>
        </a:p>
      </dgm:t>
    </dgm:pt>
    <dgm:pt modelId="{8E8742DC-659F-4646-B805-6630ACB26FD7}" type="sibTrans" cxnId="{0AD13C46-2FA5-4D52-ADA6-715ABC3A2872}">
      <dgm:prSet/>
      <dgm:spPr/>
      <dgm:t>
        <a:bodyPr/>
        <a:lstStyle/>
        <a:p>
          <a:endParaRPr lang="de-CH"/>
        </a:p>
      </dgm:t>
    </dgm:pt>
    <dgm:pt modelId="{E9004919-4ED2-4A0A-8399-129162C80322}" type="pres">
      <dgm:prSet presAssocID="{55975265-69E6-4E03-9D46-55017F52257A}" presName="outerComposite" presStyleCnt="0">
        <dgm:presLayoutVars>
          <dgm:chMax val="5"/>
          <dgm:dir/>
          <dgm:resizeHandles val="exact"/>
        </dgm:presLayoutVars>
      </dgm:prSet>
      <dgm:spPr/>
      <dgm:t>
        <a:bodyPr/>
        <a:lstStyle/>
        <a:p>
          <a:endParaRPr lang="de-CH"/>
        </a:p>
      </dgm:t>
    </dgm:pt>
    <dgm:pt modelId="{E96935BC-80C3-4C03-A027-6C9234554E51}" type="pres">
      <dgm:prSet presAssocID="{55975265-69E6-4E03-9D46-55017F52257A}" presName="dummyMaxCanvas" presStyleCnt="0">
        <dgm:presLayoutVars/>
      </dgm:prSet>
      <dgm:spPr/>
    </dgm:pt>
    <dgm:pt modelId="{84D2D5E1-0731-4AB2-A196-F3FDD53D685C}" type="pres">
      <dgm:prSet presAssocID="{55975265-69E6-4E03-9D46-55017F52257A}" presName="ThreeNodes_1" presStyleLbl="node1" presStyleIdx="0" presStyleCnt="3">
        <dgm:presLayoutVars>
          <dgm:bulletEnabled val="1"/>
        </dgm:presLayoutVars>
      </dgm:prSet>
      <dgm:spPr/>
      <dgm:t>
        <a:bodyPr/>
        <a:lstStyle/>
        <a:p>
          <a:endParaRPr lang="de-CH"/>
        </a:p>
      </dgm:t>
    </dgm:pt>
    <dgm:pt modelId="{6C7928AA-C68C-4AB9-82B3-75FC68BEB2E0}" type="pres">
      <dgm:prSet presAssocID="{55975265-69E6-4E03-9D46-55017F52257A}" presName="ThreeNodes_2" presStyleLbl="node1" presStyleIdx="1" presStyleCnt="3">
        <dgm:presLayoutVars>
          <dgm:bulletEnabled val="1"/>
        </dgm:presLayoutVars>
      </dgm:prSet>
      <dgm:spPr/>
      <dgm:t>
        <a:bodyPr/>
        <a:lstStyle/>
        <a:p>
          <a:endParaRPr lang="de-CH"/>
        </a:p>
      </dgm:t>
    </dgm:pt>
    <dgm:pt modelId="{AAF63FF2-02B4-4BA2-A723-7D80D939EDC8}" type="pres">
      <dgm:prSet presAssocID="{55975265-69E6-4E03-9D46-55017F52257A}" presName="ThreeNodes_3" presStyleLbl="node1" presStyleIdx="2" presStyleCnt="3">
        <dgm:presLayoutVars>
          <dgm:bulletEnabled val="1"/>
        </dgm:presLayoutVars>
      </dgm:prSet>
      <dgm:spPr/>
      <dgm:t>
        <a:bodyPr/>
        <a:lstStyle/>
        <a:p>
          <a:endParaRPr lang="de-CH"/>
        </a:p>
      </dgm:t>
    </dgm:pt>
    <dgm:pt modelId="{072DE424-2D53-4177-949B-CC014508A089}" type="pres">
      <dgm:prSet presAssocID="{55975265-69E6-4E03-9D46-55017F52257A}" presName="ThreeConn_1-2" presStyleLbl="fgAccFollowNode1" presStyleIdx="0" presStyleCnt="2" custLinFactX="-214371" custLinFactNeighborX="-300000" custLinFactNeighborY="-1090">
        <dgm:presLayoutVars>
          <dgm:bulletEnabled val="1"/>
        </dgm:presLayoutVars>
      </dgm:prSet>
      <dgm:spPr/>
      <dgm:t>
        <a:bodyPr/>
        <a:lstStyle/>
        <a:p>
          <a:endParaRPr lang="de-CH"/>
        </a:p>
      </dgm:t>
    </dgm:pt>
    <dgm:pt modelId="{07D621B3-AAAF-472F-91AC-1E931FCFA65E}" type="pres">
      <dgm:prSet presAssocID="{55975265-69E6-4E03-9D46-55017F52257A}" presName="ThreeConn_2-3" presStyleLbl="fgAccFollowNode1" presStyleIdx="1" presStyleCnt="2" custLinFactX="-144367" custLinFactNeighborX="-200000" custLinFactNeighborY="2180">
        <dgm:presLayoutVars>
          <dgm:bulletEnabled val="1"/>
        </dgm:presLayoutVars>
      </dgm:prSet>
      <dgm:spPr/>
      <dgm:t>
        <a:bodyPr/>
        <a:lstStyle/>
        <a:p>
          <a:endParaRPr lang="de-CH"/>
        </a:p>
      </dgm:t>
    </dgm:pt>
    <dgm:pt modelId="{4E957BB8-C86F-4D0C-8FF3-8F7CE8954629}" type="pres">
      <dgm:prSet presAssocID="{55975265-69E6-4E03-9D46-55017F52257A}" presName="ThreeNodes_1_text" presStyleLbl="node1" presStyleIdx="2" presStyleCnt="3">
        <dgm:presLayoutVars>
          <dgm:bulletEnabled val="1"/>
        </dgm:presLayoutVars>
      </dgm:prSet>
      <dgm:spPr/>
      <dgm:t>
        <a:bodyPr/>
        <a:lstStyle/>
        <a:p>
          <a:endParaRPr lang="de-CH"/>
        </a:p>
      </dgm:t>
    </dgm:pt>
    <dgm:pt modelId="{5E188125-E4C1-4286-9CF7-6130709BCF94}" type="pres">
      <dgm:prSet presAssocID="{55975265-69E6-4E03-9D46-55017F52257A}" presName="ThreeNodes_2_text" presStyleLbl="node1" presStyleIdx="2" presStyleCnt="3">
        <dgm:presLayoutVars>
          <dgm:bulletEnabled val="1"/>
        </dgm:presLayoutVars>
      </dgm:prSet>
      <dgm:spPr/>
      <dgm:t>
        <a:bodyPr/>
        <a:lstStyle/>
        <a:p>
          <a:endParaRPr lang="de-CH"/>
        </a:p>
      </dgm:t>
    </dgm:pt>
    <dgm:pt modelId="{330738C3-D3D4-47C9-AC8B-C14A2FCFD966}" type="pres">
      <dgm:prSet presAssocID="{55975265-69E6-4E03-9D46-55017F52257A}" presName="ThreeNodes_3_text" presStyleLbl="node1" presStyleIdx="2" presStyleCnt="3">
        <dgm:presLayoutVars>
          <dgm:bulletEnabled val="1"/>
        </dgm:presLayoutVars>
      </dgm:prSet>
      <dgm:spPr/>
      <dgm:t>
        <a:bodyPr/>
        <a:lstStyle/>
        <a:p>
          <a:endParaRPr lang="de-CH"/>
        </a:p>
      </dgm:t>
    </dgm:pt>
  </dgm:ptLst>
  <dgm:cxnLst>
    <dgm:cxn modelId="{88443368-E890-494E-B048-AD69EA59B440}" type="presOf" srcId="{3EA96FF8-5541-42A2-9C5F-E1EE5177C0CA}" destId="{6C7928AA-C68C-4AB9-82B3-75FC68BEB2E0}" srcOrd="0" destOrd="0" presId="urn:microsoft.com/office/officeart/2005/8/layout/vProcess5"/>
    <dgm:cxn modelId="{6EF3F815-1065-4721-8ECD-DF38DDB0EEA5}" type="presOf" srcId="{3197AB5C-66C5-4582-994A-49A6CD0F449C}" destId="{AAF63FF2-02B4-4BA2-A723-7D80D939EDC8}" srcOrd="0" destOrd="0" presId="urn:microsoft.com/office/officeart/2005/8/layout/vProcess5"/>
    <dgm:cxn modelId="{BECE6E3E-C9E4-4195-8F09-137D88ECCC6F}" type="presOf" srcId="{DBA19034-ABF0-46BD-B670-03013768EC02}" destId="{4E957BB8-C86F-4D0C-8FF3-8F7CE8954629}" srcOrd="1" destOrd="0" presId="urn:microsoft.com/office/officeart/2005/8/layout/vProcess5"/>
    <dgm:cxn modelId="{46FB2C54-B9E6-4E15-A33D-D4DB595D0FCA}" type="presOf" srcId="{07096706-BA2F-4A37-AB81-21C4915A3B43}" destId="{07D621B3-AAAF-472F-91AC-1E931FCFA65E}" srcOrd="0" destOrd="0" presId="urn:microsoft.com/office/officeart/2005/8/layout/vProcess5"/>
    <dgm:cxn modelId="{2ABAD8D1-ED6E-43F0-BF69-47B4E7808C66}" type="presOf" srcId="{DBA19034-ABF0-46BD-B670-03013768EC02}" destId="{84D2D5E1-0731-4AB2-A196-F3FDD53D685C}" srcOrd="0" destOrd="0" presId="urn:microsoft.com/office/officeart/2005/8/layout/vProcess5"/>
    <dgm:cxn modelId="{48998674-ED4F-463D-9134-72A71101A22C}" srcId="{55975265-69E6-4E03-9D46-55017F52257A}" destId="{3EA96FF8-5541-42A2-9C5F-E1EE5177C0CA}" srcOrd="1" destOrd="0" parTransId="{E174064B-8367-4D86-97FA-18D020B48F56}" sibTransId="{07096706-BA2F-4A37-AB81-21C4915A3B43}"/>
    <dgm:cxn modelId="{9C71F915-4805-4781-8B38-205A2B5EAEB8}" type="presOf" srcId="{5C48F448-2ECB-456F-8C42-3B0B3B64283E}" destId="{072DE424-2D53-4177-949B-CC014508A089}" srcOrd="0" destOrd="0" presId="urn:microsoft.com/office/officeart/2005/8/layout/vProcess5"/>
    <dgm:cxn modelId="{0AD13C46-2FA5-4D52-ADA6-715ABC3A2872}" srcId="{55975265-69E6-4E03-9D46-55017F52257A}" destId="{3197AB5C-66C5-4582-994A-49A6CD0F449C}" srcOrd="2" destOrd="0" parTransId="{3B11725A-547B-46A6-88EA-87561E9F4AD2}" sibTransId="{8E8742DC-659F-4646-B805-6630ACB26FD7}"/>
    <dgm:cxn modelId="{0EE9F171-8341-4749-BAFF-2770E9E1CD32}" type="presOf" srcId="{55975265-69E6-4E03-9D46-55017F52257A}" destId="{E9004919-4ED2-4A0A-8399-129162C80322}" srcOrd="0" destOrd="0" presId="urn:microsoft.com/office/officeart/2005/8/layout/vProcess5"/>
    <dgm:cxn modelId="{55D08760-3D72-4D87-8CCE-A3E7F76D9190}" type="presOf" srcId="{3EA96FF8-5541-42A2-9C5F-E1EE5177C0CA}" destId="{5E188125-E4C1-4286-9CF7-6130709BCF94}" srcOrd="1" destOrd="0" presId="urn:microsoft.com/office/officeart/2005/8/layout/vProcess5"/>
    <dgm:cxn modelId="{8C02C777-9972-48C7-B3F9-D1C6101C583F}" srcId="{55975265-69E6-4E03-9D46-55017F52257A}" destId="{DBA19034-ABF0-46BD-B670-03013768EC02}" srcOrd="0" destOrd="0" parTransId="{266FEBD2-3298-4A2E-B51D-523E026379B8}" sibTransId="{5C48F448-2ECB-456F-8C42-3B0B3B64283E}"/>
    <dgm:cxn modelId="{03F7F903-9C36-410E-B84A-9247BE5FA570}" type="presOf" srcId="{3197AB5C-66C5-4582-994A-49A6CD0F449C}" destId="{330738C3-D3D4-47C9-AC8B-C14A2FCFD966}" srcOrd="1" destOrd="0" presId="urn:microsoft.com/office/officeart/2005/8/layout/vProcess5"/>
    <dgm:cxn modelId="{DC945CD8-23C5-4A90-80B7-8813789B508F}" type="presParOf" srcId="{E9004919-4ED2-4A0A-8399-129162C80322}" destId="{E96935BC-80C3-4C03-A027-6C9234554E51}" srcOrd="0" destOrd="0" presId="urn:microsoft.com/office/officeart/2005/8/layout/vProcess5"/>
    <dgm:cxn modelId="{3F919B0A-78DB-41F3-8952-BBB8195FD8E1}" type="presParOf" srcId="{E9004919-4ED2-4A0A-8399-129162C80322}" destId="{84D2D5E1-0731-4AB2-A196-F3FDD53D685C}" srcOrd="1" destOrd="0" presId="urn:microsoft.com/office/officeart/2005/8/layout/vProcess5"/>
    <dgm:cxn modelId="{6E0D0196-51F5-4633-A129-F001C15D8A58}" type="presParOf" srcId="{E9004919-4ED2-4A0A-8399-129162C80322}" destId="{6C7928AA-C68C-4AB9-82B3-75FC68BEB2E0}" srcOrd="2" destOrd="0" presId="urn:microsoft.com/office/officeart/2005/8/layout/vProcess5"/>
    <dgm:cxn modelId="{65CC8E80-C663-4A59-BDE6-6BA9F2B7FED8}" type="presParOf" srcId="{E9004919-4ED2-4A0A-8399-129162C80322}" destId="{AAF63FF2-02B4-4BA2-A723-7D80D939EDC8}" srcOrd="3" destOrd="0" presId="urn:microsoft.com/office/officeart/2005/8/layout/vProcess5"/>
    <dgm:cxn modelId="{83F24F20-4985-4541-841C-F31345C7B873}" type="presParOf" srcId="{E9004919-4ED2-4A0A-8399-129162C80322}" destId="{072DE424-2D53-4177-949B-CC014508A089}" srcOrd="4" destOrd="0" presId="urn:microsoft.com/office/officeart/2005/8/layout/vProcess5"/>
    <dgm:cxn modelId="{FCE22BF7-9DF8-48ED-B9EE-1257557B4E5E}" type="presParOf" srcId="{E9004919-4ED2-4A0A-8399-129162C80322}" destId="{07D621B3-AAAF-472F-91AC-1E931FCFA65E}" srcOrd="5" destOrd="0" presId="urn:microsoft.com/office/officeart/2005/8/layout/vProcess5"/>
    <dgm:cxn modelId="{C7079A35-7720-4CAB-AE58-2A3145347E6F}" type="presParOf" srcId="{E9004919-4ED2-4A0A-8399-129162C80322}" destId="{4E957BB8-C86F-4D0C-8FF3-8F7CE8954629}" srcOrd="6" destOrd="0" presId="urn:microsoft.com/office/officeart/2005/8/layout/vProcess5"/>
    <dgm:cxn modelId="{F904142A-EE05-4AFC-B673-3F16ABDAC572}" type="presParOf" srcId="{E9004919-4ED2-4A0A-8399-129162C80322}" destId="{5E188125-E4C1-4286-9CF7-6130709BCF94}" srcOrd="7" destOrd="0" presId="urn:microsoft.com/office/officeart/2005/8/layout/vProcess5"/>
    <dgm:cxn modelId="{FCD3296D-F68C-4DD4-AEC7-944D77BCF886}" type="presParOf" srcId="{E9004919-4ED2-4A0A-8399-129162C80322}" destId="{330738C3-D3D4-47C9-AC8B-C14A2FCFD966}" srcOrd="8" destOrd="0" presId="urn:microsoft.com/office/officeart/2005/8/layout/vProcess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2D5E1-0731-4AB2-A196-F3FDD53D685C}">
      <dsp:nvSpPr>
        <dsp:cNvPr id="0" name=""/>
        <dsp:cNvSpPr/>
      </dsp:nvSpPr>
      <dsp:spPr>
        <a:xfrm>
          <a:off x="0" y="0"/>
          <a:ext cx="3672408" cy="60486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de-CH" sz="2000" kern="1200" dirty="0" smtClean="0">
              <a:solidFill>
                <a:schemeClr val="accent4">
                  <a:lumMod val="50000"/>
                </a:schemeClr>
              </a:solidFill>
            </a:rPr>
            <a:t>Stofforientierung</a:t>
          </a:r>
          <a:endParaRPr lang="de-CH" sz="2000" kern="1200" dirty="0">
            <a:solidFill>
              <a:schemeClr val="accent4">
                <a:lumMod val="50000"/>
              </a:schemeClr>
            </a:solidFill>
          </a:endParaRPr>
        </a:p>
      </dsp:txBody>
      <dsp:txXfrm>
        <a:off x="17716" y="17716"/>
        <a:ext cx="3019709" cy="569435"/>
      </dsp:txXfrm>
    </dsp:sp>
    <dsp:sp modelId="{6C7928AA-C68C-4AB9-82B3-75FC68BEB2E0}">
      <dsp:nvSpPr>
        <dsp:cNvPr id="0" name=""/>
        <dsp:cNvSpPr/>
      </dsp:nvSpPr>
      <dsp:spPr>
        <a:xfrm>
          <a:off x="324035" y="705678"/>
          <a:ext cx="3672408" cy="60486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de-CH" sz="2000" kern="1200" dirty="0" smtClean="0">
              <a:solidFill>
                <a:schemeClr val="accent4">
                  <a:lumMod val="50000"/>
                </a:schemeClr>
              </a:solidFill>
            </a:rPr>
            <a:t>Lernzielorientierung</a:t>
          </a:r>
          <a:endParaRPr lang="de-CH" sz="2000" kern="1200" dirty="0">
            <a:solidFill>
              <a:schemeClr val="accent4">
                <a:lumMod val="50000"/>
              </a:schemeClr>
            </a:solidFill>
          </a:endParaRPr>
        </a:p>
      </dsp:txBody>
      <dsp:txXfrm>
        <a:off x="341751" y="723394"/>
        <a:ext cx="2919776" cy="569435"/>
      </dsp:txXfrm>
    </dsp:sp>
    <dsp:sp modelId="{AAF63FF2-02B4-4BA2-A723-7D80D939EDC8}">
      <dsp:nvSpPr>
        <dsp:cNvPr id="0" name=""/>
        <dsp:cNvSpPr/>
      </dsp:nvSpPr>
      <dsp:spPr>
        <a:xfrm>
          <a:off x="648071" y="1411356"/>
          <a:ext cx="3672408" cy="60486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de-CH" sz="2000" b="0" kern="1200" dirty="0" smtClean="0">
              <a:solidFill>
                <a:schemeClr val="accent4">
                  <a:lumMod val="50000"/>
                </a:schemeClr>
              </a:solidFill>
            </a:rPr>
            <a:t>Kompetenzorientierung</a:t>
          </a:r>
          <a:endParaRPr lang="de-CH" sz="2000" b="0" kern="1200" dirty="0">
            <a:solidFill>
              <a:schemeClr val="accent4">
                <a:lumMod val="50000"/>
              </a:schemeClr>
            </a:solidFill>
          </a:endParaRPr>
        </a:p>
      </dsp:txBody>
      <dsp:txXfrm>
        <a:off x="665787" y="1429072"/>
        <a:ext cx="2919776" cy="569435"/>
      </dsp:txXfrm>
    </dsp:sp>
    <dsp:sp modelId="{072DE424-2D53-4177-949B-CC014508A089}">
      <dsp:nvSpPr>
        <dsp:cNvPr id="0" name=""/>
        <dsp:cNvSpPr/>
      </dsp:nvSpPr>
      <dsp:spPr>
        <a:xfrm>
          <a:off x="1256924" y="454405"/>
          <a:ext cx="393163" cy="39316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de-CH" sz="1800" kern="1200"/>
        </a:p>
      </dsp:txBody>
      <dsp:txXfrm>
        <a:off x="1345386" y="454405"/>
        <a:ext cx="216239" cy="295855"/>
      </dsp:txXfrm>
    </dsp:sp>
    <dsp:sp modelId="{07D621B3-AAAF-472F-91AC-1E931FCFA65E}">
      <dsp:nvSpPr>
        <dsp:cNvPr id="0" name=""/>
        <dsp:cNvSpPr/>
      </dsp:nvSpPr>
      <dsp:spPr>
        <a:xfrm>
          <a:off x="2249354" y="1168907"/>
          <a:ext cx="393163" cy="39316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de-CH" sz="1800" kern="1200"/>
        </a:p>
      </dsp:txBody>
      <dsp:txXfrm>
        <a:off x="2337816" y="1168907"/>
        <a:ext cx="216239" cy="29585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3"/>
            <a:ext cx="2889938" cy="496333"/>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777607" y="3"/>
            <a:ext cx="2889938" cy="496333"/>
          </a:xfrm>
          <a:prstGeom prst="rect">
            <a:avLst/>
          </a:prstGeom>
        </p:spPr>
        <p:txBody>
          <a:bodyPr vert="horz" lIns="91440" tIns="45720" rIns="91440" bIns="45720" rtlCol="0"/>
          <a:lstStyle>
            <a:lvl1pPr algn="r">
              <a:defRPr sz="1200"/>
            </a:lvl1pPr>
          </a:lstStyle>
          <a:p>
            <a:fld id="{CCCF1E4A-E10A-473E-88AB-DF1CF227F74B}" type="datetimeFigureOut">
              <a:rPr lang="de-CH" smtClean="0"/>
              <a:pPr/>
              <a:t>01.05.2017</a:t>
            </a:fld>
            <a:endParaRPr lang="de-CH"/>
          </a:p>
        </p:txBody>
      </p:sp>
      <p:sp>
        <p:nvSpPr>
          <p:cNvPr id="4" name="Fußzeilenplatzhalter 3"/>
          <p:cNvSpPr>
            <a:spLocks noGrp="1"/>
          </p:cNvSpPr>
          <p:nvPr>
            <p:ph type="ftr" sz="quarter" idx="2"/>
          </p:nvPr>
        </p:nvSpPr>
        <p:spPr>
          <a:xfrm>
            <a:off x="1" y="9428582"/>
            <a:ext cx="2889938" cy="496333"/>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777607" y="9428582"/>
            <a:ext cx="2889938" cy="496333"/>
          </a:xfrm>
          <a:prstGeom prst="rect">
            <a:avLst/>
          </a:prstGeom>
        </p:spPr>
        <p:txBody>
          <a:bodyPr vert="horz" lIns="91440" tIns="45720" rIns="91440" bIns="45720" rtlCol="0" anchor="b"/>
          <a:lstStyle>
            <a:lvl1pPr algn="r">
              <a:defRPr sz="1200"/>
            </a:lvl1pPr>
          </a:lstStyle>
          <a:p>
            <a:fld id="{74EE1216-9032-4C32-A468-D27A0BC260CD}" type="slidenum">
              <a:rPr lang="de-CH" smtClean="0"/>
              <a:pPr/>
              <a:t>‹Nr.›</a:t>
            </a:fld>
            <a:endParaRPr lang="de-CH"/>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3"/>
            <a:ext cx="2889938" cy="496333"/>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777607" y="3"/>
            <a:ext cx="2889938" cy="496333"/>
          </a:xfrm>
          <a:prstGeom prst="rect">
            <a:avLst/>
          </a:prstGeom>
        </p:spPr>
        <p:txBody>
          <a:bodyPr vert="horz" lIns="91440" tIns="45720" rIns="91440" bIns="45720" rtlCol="0"/>
          <a:lstStyle>
            <a:lvl1pPr algn="r">
              <a:defRPr sz="1200"/>
            </a:lvl1pPr>
          </a:lstStyle>
          <a:p>
            <a:fld id="{41520E63-63CB-4D79-ABC1-A7F0EF9908D3}" type="datetimeFigureOut">
              <a:rPr lang="de-CH" smtClean="0"/>
              <a:pPr/>
              <a:t>01.05.2017</a:t>
            </a:fld>
            <a:endParaRPr lang="de-CH"/>
          </a:p>
        </p:txBody>
      </p:sp>
      <p:sp>
        <p:nvSpPr>
          <p:cNvPr id="4" name="Folienbildplatzhalt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66909" y="4715152"/>
            <a:ext cx="5335270" cy="4466988"/>
          </a:xfrm>
          <a:prstGeom prst="rect">
            <a:avLst/>
          </a:prstGeom>
        </p:spPr>
        <p:txBody>
          <a:bodyPr vert="horz" lIns="91440" tIns="45720" rIns="91440" bIns="45720" rtlCol="0"/>
          <a:lstStyle/>
          <a:p>
            <a:pPr lvl="0"/>
            <a:r>
              <a:rPr lang="de-CH"/>
              <a:t>Textmasterformat bearbeiten</a:t>
            </a:r>
          </a:p>
          <a:p>
            <a:pPr lvl="1"/>
            <a:r>
              <a:rPr lang="de-CH"/>
              <a:t>Zweite Ebene</a:t>
            </a:r>
          </a:p>
          <a:p>
            <a:pPr lvl="2"/>
            <a:r>
              <a:rPr lang="de-CH"/>
              <a:t>Dritte Ebene</a:t>
            </a:r>
          </a:p>
          <a:p>
            <a:pPr lvl="3"/>
            <a:r>
              <a:rPr lang="de-CH"/>
              <a:t>Vierte Ebene</a:t>
            </a:r>
          </a:p>
          <a:p>
            <a:pPr lvl="4"/>
            <a:r>
              <a:rPr lang="de-CH"/>
              <a:t>Fünfte Ebene</a:t>
            </a:r>
          </a:p>
        </p:txBody>
      </p:sp>
      <p:sp>
        <p:nvSpPr>
          <p:cNvPr id="6" name="Fußzeilenplatzhalter 5"/>
          <p:cNvSpPr>
            <a:spLocks noGrp="1"/>
          </p:cNvSpPr>
          <p:nvPr>
            <p:ph type="ftr" sz="quarter" idx="4"/>
          </p:nvPr>
        </p:nvSpPr>
        <p:spPr>
          <a:xfrm>
            <a:off x="1" y="9428582"/>
            <a:ext cx="2889938" cy="496333"/>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777607" y="9428582"/>
            <a:ext cx="2889938" cy="496333"/>
          </a:xfrm>
          <a:prstGeom prst="rect">
            <a:avLst/>
          </a:prstGeom>
        </p:spPr>
        <p:txBody>
          <a:bodyPr vert="horz" lIns="91440" tIns="45720" rIns="91440" bIns="45720" rtlCol="0" anchor="b"/>
          <a:lstStyle>
            <a:lvl1pPr algn="r">
              <a:defRPr sz="1200"/>
            </a:lvl1pPr>
          </a:lstStyle>
          <a:p>
            <a:fld id="{FB843D72-AA6D-4565-B205-C60BE64C3308}" type="slidenum">
              <a:rPr lang="de-CH" smtClean="0"/>
              <a:pPr/>
              <a:t>‹Nr.›</a:t>
            </a:fld>
            <a:endParaRPr lang="de-CH"/>
          </a:p>
        </p:txBody>
      </p:sp>
    </p:spTree>
    <p:extLst>
      <p:ext uri="{BB962C8B-B14F-4D97-AF65-F5344CB8AC3E}">
        <p14:creationId xmlns:p14="http://schemas.microsoft.com/office/powerpoint/2010/main" val="3717076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882213" eaLnBrk="1" hangingPunct="1">
              <a:defRPr/>
            </a:pPr>
            <a:r>
              <a:rPr lang="de-DE" sz="1100" b="1" dirty="0" smtClean="0">
                <a:solidFill>
                  <a:srgbClr val="000000"/>
                </a:solidFill>
                <a:latin typeface="Arial" panose="020B0604020202020204" pitchFamily="34" charset="0"/>
                <a:ea typeface="Adobe Heiti Std R" pitchFamily="34" charset="-128"/>
                <a:cs typeface="Arial" panose="020B0604020202020204" pitchFamily="34" charset="0"/>
              </a:rPr>
              <a:t>Sehr geehrte Eltern</a:t>
            </a:r>
          </a:p>
          <a:p>
            <a:pPr defTabSz="882213" eaLnBrk="1" hangingPunct="1">
              <a:defRPr/>
            </a:pPr>
            <a:r>
              <a:rPr lang="de-DE" sz="1100" b="1" dirty="0" smtClean="0">
                <a:solidFill>
                  <a:srgbClr val="000000"/>
                </a:solidFill>
                <a:latin typeface="Arial" panose="020B0604020202020204" pitchFamily="34" charset="0"/>
                <a:ea typeface="Adobe Heiti Std R" pitchFamily="34" charset="-128"/>
                <a:cs typeface="Arial" panose="020B0604020202020204" pitchFamily="34" charset="0"/>
              </a:rPr>
              <a:t>Sehr</a:t>
            </a:r>
            <a:r>
              <a:rPr lang="de-DE" sz="1100" b="1" baseline="0" dirty="0" smtClean="0">
                <a:solidFill>
                  <a:srgbClr val="000000"/>
                </a:solidFill>
                <a:latin typeface="Arial" panose="020B0604020202020204" pitchFamily="34" charset="0"/>
                <a:ea typeface="Adobe Heiti Std R" pitchFamily="34" charset="-128"/>
                <a:cs typeface="Arial" panose="020B0604020202020204" pitchFamily="34" charset="0"/>
              </a:rPr>
              <a:t> geehrte Damen und Herren</a:t>
            </a:r>
            <a:endParaRPr lang="de-DE" sz="1100" b="1" dirty="0" smtClean="0">
              <a:solidFill>
                <a:srgbClr val="000000"/>
              </a:solidFill>
              <a:latin typeface="Arial" panose="020B0604020202020204" pitchFamily="34" charset="0"/>
              <a:ea typeface="Adobe Heiti Std R" pitchFamily="34" charset="-128"/>
              <a:cs typeface="Arial" panose="020B0604020202020204" pitchFamily="34" charset="0"/>
            </a:endParaRPr>
          </a:p>
          <a:p>
            <a:pPr defTabSz="882213" eaLnBrk="1" hangingPunct="1">
              <a:defRPr/>
            </a:pPr>
            <a:endParaRPr lang="de-DE" sz="1100" b="1" dirty="0" smtClean="0">
              <a:solidFill>
                <a:srgbClr val="000000"/>
              </a:solidFill>
              <a:latin typeface="Arial" panose="020B0604020202020204" pitchFamily="34" charset="0"/>
              <a:ea typeface="Adobe Heiti Std R" pitchFamily="34" charset="-128"/>
              <a:cs typeface="Arial" panose="020B0604020202020204" pitchFamily="34" charset="0"/>
            </a:endParaRPr>
          </a:p>
          <a:p>
            <a:pPr defTabSz="882213" eaLnBrk="1" hangingPunct="1">
              <a:defRPr/>
            </a:pPr>
            <a:r>
              <a:rPr lang="de-DE" sz="1100" dirty="0" smtClean="0">
                <a:solidFill>
                  <a:srgbClr val="000000"/>
                </a:solidFill>
                <a:latin typeface="Arial" panose="020B0604020202020204" pitchFamily="34" charset="0"/>
                <a:ea typeface="Adobe Heiti Std R" pitchFamily="34" charset="-128"/>
                <a:cs typeface="Arial" panose="020B0604020202020204" pitchFamily="34" charset="0"/>
              </a:rPr>
              <a:t>Die</a:t>
            </a:r>
            <a:r>
              <a:rPr lang="de-DE" sz="1100" baseline="0" dirty="0" smtClean="0">
                <a:solidFill>
                  <a:srgbClr val="000000"/>
                </a:solidFill>
                <a:latin typeface="Arial" panose="020B0604020202020204" pitchFamily="34" charset="0"/>
                <a:ea typeface="Adobe Heiti Std R" pitchFamily="34" charset="-128"/>
                <a:cs typeface="Arial" panose="020B0604020202020204" pitchFamily="34" charset="0"/>
              </a:rPr>
              <a:t> Präsentation zeigt Ihnen </a:t>
            </a:r>
            <a:r>
              <a:rPr lang="de-DE" sz="1100" dirty="0" smtClean="0">
                <a:solidFill>
                  <a:srgbClr val="000000"/>
                </a:solidFill>
                <a:latin typeface="Arial" panose="020B0604020202020204" pitchFamily="34" charset="0"/>
                <a:ea typeface="Adobe Heiti Std R" pitchFamily="34" charset="-128"/>
                <a:cs typeface="Arial" panose="020B0604020202020204" pitchFamily="34" charset="0"/>
              </a:rPr>
              <a:t>die wichtigsten Grundzüge des Lehrplans 21 auf.. </a:t>
            </a:r>
          </a:p>
          <a:p>
            <a:endParaRPr lang="de-CH" dirty="0"/>
          </a:p>
        </p:txBody>
      </p:sp>
      <p:sp>
        <p:nvSpPr>
          <p:cNvPr id="4" name="Foliennummernplatzhalter 3"/>
          <p:cNvSpPr>
            <a:spLocks noGrp="1"/>
          </p:cNvSpPr>
          <p:nvPr>
            <p:ph type="sldNum" sz="quarter" idx="10"/>
          </p:nvPr>
        </p:nvSpPr>
        <p:spPr/>
        <p:txBody>
          <a:bodyPr/>
          <a:lstStyle/>
          <a:p>
            <a:fld id="{FB843D72-AA6D-4565-B205-C60BE64C3308}" type="slidenum">
              <a:rPr lang="de-CH" smtClean="0"/>
              <a:pPr/>
              <a:t>1</a:t>
            </a:fld>
            <a:endParaRPr lang="de-C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100" b="1" kern="1200" dirty="0" smtClean="0">
                <a:solidFill>
                  <a:schemeClr val="tx1"/>
                </a:solidFill>
                <a:latin typeface="Arial" panose="020B0604020202020204" pitchFamily="34" charset="0"/>
                <a:ea typeface="+mn-ea"/>
                <a:cs typeface="Arial" panose="020B0604020202020204" pitchFamily="34" charset="0"/>
              </a:rPr>
              <a:t>Überfachliche Kompetenzen</a:t>
            </a:r>
            <a:r>
              <a:rPr lang="de-CH" sz="1100" kern="1200" dirty="0" smtClean="0">
                <a:solidFill>
                  <a:schemeClr val="tx1"/>
                </a:solidFill>
                <a:latin typeface="Arial" panose="020B0604020202020204" pitchFamily="34" charset="0"/>
                <a:ea typeface="+mn-ea"/>
                <a:cs typeface="Arial" panose="020B0604020202020204" pitchFamily="34" charset="0"/>
              </a:rPr>
              <a:t> sind für eine </a:t>
            </a:r>
            <a:r>
              <a:rPr lang="de-CH" sz="1100" b="1" kern="1200" dirty="0" smtClean="0">
                <a:solidFill>
                  <a:schemeClr val="tx1"/>
                </a:solidFill>
                <a:latin typeface="Arial" panose="020B0604020202020204" pitchFamily="34" charset="0"/>
                <a:ea typeface="+mn-ea"/>
                <a:cs typeface="Arial" panose="020B0604020202020204" pitchFamily="34" charset="0"/>
              </a:rPr>
              <a:t>erfolgreiche Lebensbewältigung</a:t>
            </a:r>
            <a:r>
              <a:rPr lang="de-CH" sz="1100" kern="1200" dirty="0" smtClean="0">
                <a:solidFill>
                  <a:schemeClr val="tx1"/>
                </a:solidFill>
                <a:latin typeface="Arial" panose="020B0604020202020204" pitchFamily="34" charset="0"/>
                <a:ea typeface="+mn-ea"/>
                <a:cs typeface="Arial" panose="020B0604020202020204" pitchFamily="34" charset="0"/>
              </a:rPr>
              <a:t> zentral. </a:t>
            </a:r>
          </a:p>
          <a:p>
            <a:r>
              <a:rPr lang="de-CH" sz="1100" kern="1200" dirty="0" smtClean="0">
                <a:solidFill>
                  <a:schemeClr val="tx1"/>
                </a:solidFill>
                <a:latin typeface="Arial" panose="020B0604020202020204" pitchFamily="34" charset="0"/>
                <a:ea typeface="+mn-ea"/>
                <a:cs typeface="Arial" panose="020B0604020202020204" pitchFamily="34" charset="0"/>
              </a:rPr>
              <a:t>Im Lehrplan 21 werden </a:t>
            </a:r>
            <a:r>
              <a:rPr lang="de-CH" sz="1100" b="1" kern="1200" dirty="0" smtClean="0">
                <a:solidFill>
                  <a:schemeClr val="tx1"/>
                </a:solidFill>
                <a:latin typeface="Arial" panose="020B0604020202020204" pitchFamily="34" charset="0"/>
                <a:ea typeface="+mn-ea"/>
                <a:cs typeface="Arial" panose="020B0604020202020204" pitchFamily="34" charset="0"/>
              </a:rPr>
              <a:t>personale, soziale und methodische Kompetenzen</a:t>
            </a:r>
            <a:r>
              <a:rPr lang="de-CH" sz="1100" kern="1200" dirty="0" smtClean="0">
                <a:solidFill>
                  <a:schemeClr val="tx1"/>
                </a:solidFill>
                <a:latin typeface="Arial" panose="020B0604020202020204" pitchFamily="34" charset="0"/>
                <a:ea typeface="+mn-ea"/>
                <a:cs typeface="Arial" panose="020B0604020202020204" pitchFamily="34" charset="0"/>
              </a:rPr>
              <a:t> unterschieden; sie sind auf den </a:t>
            </a:r>
            <a:r>
              <a:rPr lang="de-CH" sz="1100" b="1" kern="1200" dirty="0" smtClean="0">
                <a:solidFill>
                  <a:schemeClr val="tx1"/>
                </a:solidFill>
                <a:latin typeface="Arial" panose="020B0604020202020204" pitchFamily="34" charset="0"/>
                <a:ea typeface="+mn-ea"/>
                <a:cs typeface="Arial" panose="020B0604020202020204" pitchFamily="34" charset="0"/>
              </a:rPr>
              <a:t>schulischen Kontext</a:t>
            </a:r>
            <a:r>
              <a:rPr lang="de-CH" sz="1100" kern="1200" dirty="0" smtClean="0">
                <a:solidFill>
                  <a:schemeClr val="tx1"/>
                </a:solidFill>
                <a:latin typeface="Arial" panose="020B0604020202020204" pitchFamily="34" charset="0"/>
                <a:ea typeface="+mn-ea"/>
                <a:cs typeface="Arial" panose="020B0604020202020204" pitchFamily="34" charset="0"/>
              </a:rPr>
              <a:t> ausgerichtet. </a:t>
            </a:r>
          </a:p>
          <a:p>
            <a:r>
              <a:rPr lang="de-CH" sz="1100" kern="1200" dirty="0" smtClean="0">
                <a:solidFill>
                  <a:schemeClr val="tx1"/>
                </a:solidFill>
                <a:latin typeface="Arial" panose="020B0604020202020204" pitchFamily="34" charset="0"/>
                <a:ea typeface="+mn-ea"/>
                <a:cs typeface="Arial" panose="020B0604020202020204" pitchFamily="34" charset="0"/>
              </a:rPr>
              <a:t> </a:t>
            </a:r>
          </a:p>
          <a:p>
            <a:r>
              <a:rPr lang="de-CH" sz="1100" kern="1200" dirty="0" smtClean="0">
                <a:solidFill>
                  <a:schemeClr val="tx1"/>
                </a:solidFill>
                <a:latin typeface="Arial" panose="020B0604020202020204" pitchFamily="34" charset="0"/>
                <a:ea typeface="+mn-ea"/>
                <a:cs typeface="Arial" panose="020B0604020202020204" pitchFamily="34" charset="0"/>
              </a:rPr>
              <a:t>Die einzelnen </a:t>
            </a:r>
            <a:r>
              <a:rPr lang="de-CH" sz="1100" b="1" kern="1200" dirty="0" smtClean="0">
                <a:solidFill>
                  <a:schemeClr val="tx1"/>
                </a:solidFill>
                <a:latin typeface="Arial" panose="020B0604020202020204" pitchFamily="34" charset="0"/>
                <a:ea typeface="+mn-ea"/>
                <a:cs typeface="Arial" panose="020B0604020202020204" pitchFamily="34" charset="0"/>
              </a:rPr>
              <a:t>personalen, sozialen und methodischen Kompetenzen</a:t>
            </a:r>
            <a:r>
              <a:rPr lang="de-CH" sz="1100" kern="1200" dirty="0" smtClean="0">
                <a:solidFill>
                  <a:schemeClr val="tx1"/>
                </a:solidFill>
                <a:latin typeface="Arial" panose="020B0604020202020204" pitchFamily="34" charset="0"/>
                <a:ea typeface="+mn-ea"/>
                <a:cs typeface="Arial" panose="020B0604020202020204" pitchFamily="34" charset="0"/>
              </a:rPr>
              <a:t> lassen sich nicht immer trennscharf voneinander abgrenzen, sondern überschneiden sich.</a:t>
            </a:r>
          </a:p>
          <a:p>
            <a:r>
              <a:rPr lang="de-CH" sz="1100" kern="1200" dirty="0" smtClean="0">
                <a:solidFill>
                  <a:schemeClr val="tx1"/>
                </a:solidFill>
                <a:latin typeface="Arial" panose="020B0604020202020204" pitchFamily="34" charset="0"/>
                <a:ea typeface="+mn-ea"/>
                <a:cs typeface="Arial" panose="020B0604020202020204" pitchFamily="34" charset="0"/>
              </a:rPr>
              <a:t> </a:t>
            </a:r>
          </a:p>
          <a:p>
            <a:r>
              <a:rPr lang="de-CH" sz="1100" kern="1200" dirty="0" smtClean="0">
                <a:solidFill>
                  <a:schemeClr val="tx1"/>
                </a:solidFill>
                <a:latin typeface="Arial" panose="020B0604020202020204" pitchFamily="34" charset="0"/>
                <a:ea typeface="+mn-ea"/>
                <a:cs typeface="Arial" panose="020B0604020202020204" pitchFamily="34" charset="0"/>
              </a:rPr>
              <a:t>In den </a:t>
            </a:r>
            <a:r>
              <a:rPr lang="de-CH" sz="1100" b="1" kern="1200" dirty="0" smtClean="0">
                <a:solidFill>
                  <a:schemeClr val="tx1"/>
                </a:solidFill>
                <a:latin typeface="Arial" panose="020B0604020202020204" pitchFamily="34" charset="0"/>
                <a:ea typeface="+mn-ea"/>
                <a:cs typeface="Arial" panose="020B0604020202020204" pitchFamily="34" charset="0"/>
              </a:rPr>
              <a:t>Fachbereichs- und Modullehrplänen</a:t>
            </a:r>
            <a:r>
              <a:rPr lang="de-CH" sz="1100" kern="1200" dirty="0" smtClean="0">
                <a:solidFill>
                  <a:schemeClr val="tx1"/>
                </a:solidFill>
                <a:latin typeface="Arial" panose="020B0604020202020204" pitchFamily="34" charset="0"/>
                <a:ea typeface="+mn-ea"/>
                <a:cs typeface="Arial" panose="020B0604020202020204" pitchFamily="34" charset="0"/>
              </a:rPr>
              <a:t> werden in der Bearbeitung der </a:t>
            </a:r>
            <a:r>
              <a:rPr lang="de-CH" sz="1100" b="1" kern="1200" dirty="0" smtClean="0">
                <a:solidFill>
                  <a:schemeClr val="tx1"/>
                </a:solidFill>
                <a:latin typeface="Arial" panose="020B0604020202020204" pitchFamily="34" charset="0"/>
                <a:ea typeface="+mn-ea"/>
                <a:cs typeface="Arial" panose="020B0604020202020204" pitchFamily="34" charset="0"/>
              </a:rPr>
              <a:t>überfachlichen Kompetenzen verschiedene Schwerpunkte</a:t>
            </a:r>
            <a:r>
              <a:rPr lang="de-CH" sz="1100" kern="1200" dirty="0" smtClean="0">
                <a:solidFill>
                  <a:schemeClr val="tx1"/>
                </a:solidFill>
                <a:latin typeface="Arial" panose="020B0604020202020204" pitchFamily="34" charset="0"/>
                <a:ea typeface="+mn-ea"/>
                <a:cs typeface="Arial" panose="020B0604020202020204" pitchFamily="34" charset="0"/>
              </a:rPr>
              <a:t> gesetzt. </a:t>
            </a:r>
          </a:p>
          <a:p>
            <a:r>
              <a:rPr lang="de-CH" sz="1100" kern="1200" dirty="0" smtClean="0">
                <a:solidFill>
                  <a:schemeClr val="tx1"/>
                </a:solidFill>
                <a:latin typeface="Arial" panose="020B0604020202020204" pitchFamily="34" charset="0"/>
                <a:ea typeface="+mn-ea"/>
                <a:cs typeface="Arial" panose="020B0604020202020204" pitchFamily="34" charset="0"/>
              </a:rPr>
              <a:t> </a:t>
            </a:r>
          </a:p>
          <a:p>
            <a:r>
              <a:rPr lang="de-CH" sz="1100" kern="1200" dirty="0" smtClean="0">
                <a:solidFill>
                  <a:schemeClr val="tx1"/>
                </a:solidFill>
                <a:latin typeface="Arial" panose="020B0604020202020204" pitchFamily="34" charset="0"/>
                <a:ea typeface="+mn-ea"/>
                <a:cs typeface="Arial" panose="020B0604020202020204" pitchFamily="34" charset="0"/>
              </a:rPr>
              <a:t>Diese </a:t>
            </a:r>
            <a:r>
              <a:rPr lang="de-CH" sz="1100" b="1" kern="1200" dirty="0" smtClean="0">
                <a:solidFill>
                  <a:schemeClr val="tx1"/>
                </a:solidFill>
                <a:latin typeface="Arial" panose="020B0604020202020204" pitchFamily="34" charset="0"/>
                <a:ea typeface="+mn-ea"/>
                <a:cs typeface="Arial" panose="020B0604020202020204" pitchFamily="34" charset="0"/>
              </a:rPr>
              <a:t>Schwerpunkte werden in den einleitenden Kapiteln </a:t>
            </a:r>
            <a:r>
              <a:rPr lang="de-CH" sz="1100" kern="1200" dirty="0" smtClean="0">
                <a:solidFill>
                  <a:schemeClr val="tx1"/>
                </a:solidFill>
                <a:latin typeface="Arial" panose="020B0604020202020204" pitchFamily="34" charset="0"/>
                <a:ea typeface="+mn-ea"/>
                <a:cs typeface="Arial" panose="020B0604020202020204" pitchFamily="34" charset="0"/>
              </a:rPr>
              <a:t>des jeweiligen</a:t>
            </a:r>
            <a:r>
              <a:rPr lang="de-CH" sz="1100" b="1" kern="1200" dirty="0" smtClean="0">
                <a:solidFill>
                  <a:schemeClr val="tx1"/>
                </a:solidFill>
                <a:latin typeface="Arial" panose="020B0604020202020204" pitchFamily="34" charset="0"/>
                <a:ea typeface="+mn-ea"/>
                <a:cs typeface="Arial" panose="020B0604020202020204" pitchFamily="34" charset="0"/>
              </a:rPr>
              <a:t> Fachbereichs- und Modullehrplans dargestellt.</a:t>
            </a:r>
            <a:r>
              <a:rPr lang="de-CH" sz="1100" kern="1200" dirty="0" smtClean="0">
                <a:solidFill>
                  <a:schemeClr val="tx1"/>
                </a:solidFill>
                <a:latin typeface="Arial" panose="020B0604020202020204" pitchFamily="34" charset="0"/>
                <a:ea typeface="+mn-ea"/>
                <a:cs typeface="Arial" panose="020B0604020202020204" pitchFamily="34" charset="0"/>
              </a:rPr>
              <a:t> </a:t>
            </a:r>
          </a:p>
          <a:p>
            <a:r>
              <a:rPr lang="de-CH" sz="1100" kern="1200" dirty="0" smtClean="0">
                <a:solidFill>
                  <a:schemeClr val="tx1"/>
                </a:solidFill>
                <a:latin typeface="Arial" panose="020B0604020202020204" pitchFamily="34" charset="0"/>
                <a:ea typeface="+mn-ea"/>
                <a:cs typeface="Arial" panose="020B0604020202020204" pitchFamily="34" charset="0"/>
              </a:rPr>
              <a:t> </a:t>
            </a:r>
          </a:p>
          <a:p>
            <a:r>
              <a:rPr lang="de-CH" sz="1100" kern="1200" dirty="0" smtClean="0">
                <a:solidFill>
                  <a:schemeClr val="tx1"/>
                </a:solidFill>
                <a:latin typeface="Arial" panose="020B0604020202020204" pitchFamily="34" charset="0"/>
                <a:ea typeface="+mn-ea"/>
                <a:cs typeface="Arial" panose="020B0604020202020204" pitchFamily="34" charset="0"/>
              </a:rPr>
              <a:t>Sie werden in den </a:t>
            </a:r>
            <a:r>
              <a:rPr lang="de-CH" sz="1100" b="1" kern="1200" dirty="0" smtClean="0">
                <a:solidFill>
                  <a:schemeClr val="tx1"/>
                </a:solidFill>
                <a:latin typeface="Arial" panose="020B0604020202020204" pitchFamily="34" charset="0"/>
                <a:ea typeface="+mn-ea"/>
                <a:cs typeface="Arial" panose="020B0604020202020204" pitchFamily="34" charset="0"/>
              </a:rPr>
              <a:t>Kompetenzaufbauten aufgegriffen</a:t>
            </a:r>
            <a:r>
              <a:rPr lang="de-CH" sz="1100" kern="1200" dirty="0" smtClean="0">
                <a:solidFill>
                  <a:schemeClr val="tx1"/>
                </a:solidFill>
                <a:latin typeface="Arial" panose="020B0604020202020204" pitchFamily="34" charset="0"/>
                <a:ea typeface="+mn-ea"/>
                <a:cs typeface="Arial" panose="020B0604020202020204" pitchFamily="34" charset="0"/>
              </a:rPr>
              <a:t> und mit dem </a:t>
            </a:r>
            <a:r>
              <a:rPr lang="de-CH" sz="1100" b="1" kern="1200" dirty="0" smtClean="0">
                <a:solidFill>
                  <a:schemeClr val="tx1"/>
                </a:solidFill>
                <a:latin typeface="Arial" panose="020B0604020202020204" pitchFamily="34" charset="0"/>
                <a:ea typeface="+mn-ea"/>
                <a:cs typeface="Arial" panose="020B0604020202020204" pitchFamily="34" charset="0"/>
              </a:rPr>
              <a:t>fachlichen Lernen</a:t>
            </a:r>
            <a:r>
              <a:rPr lang="de-CH" sz="1100" kern="1200" dirty="0" smtClean="0">
                <a:solidFill>
                  <a:schemeClr val="tx1"/>
                </a:solidFill>
                <a:latin typeface="Arial" panose="020B0604020202020204" pitchFamily="34" charset="0"/>
                <a:ea typeface="+mn-ea"/>
                <a:cs typeface="Arial" panose="020B0604020202020204" pitchFamily="34" charset="0"/>
              </a:rPr>
              <a:t> verknüpft.</a:t>
            </a:r>
          </a:p>
          <a:p>
            <a:r>
              <a:rPr lang="de-CH" sz="1100" kern="1200" dirty="0" smtClean="0">
                <a:solidFill>
                  <a:schemeClr val="tx1"/>
                </a:solidFill>
                <a:latin typeface="Arial" panose="020B0604020202020204" pitchFamily="34" charset="0"/>
                <a:ea typeface="+mn-ea"/>
                <a:cs typeface="Arial" panose="020B0604020202020204" pitchFamily="34" charset="0"/>
              </a:rPr>
              <a:t> </a:t>
            </a:r>
          </a:p>
          <a:p>
            <a:r>
              <a:rPr lang="de-CH" sz="1100" kern="1200" dirty="0" smtClean="0">
                <a:solidFill>
                  <a:schemeClr val="tx1"/>
                </a:solidFill>
                <a:latin typeface="Arial" panose="020B0604020202020204" pitchFamily="34" charset="0"/>
                <a:ea typeface="+mn-ea"/>
                <a:cs typeface="Arial" panose="020B0604020202020204" pitchFamily="34" charset="0"/>
              </a:rPr>
              <a:t>Im Kanton Nidwalden werden die </a:t>
            </a:r>
            <a:r>
              <a:rPr lang="de-CH" sz="1100" b="1" kern="1200" dirty="0" smtClean="0">
                <a:solidFill>
                  <a:schemeClr val="tx1"/>
                </a:solidFill>
                <a:latin typeface="Arial" panose="020B0604020202020204" pitchFamily="34" charset="0"/>
                <a:ea typeface="+mn-ea"/>
                <a:cs typeface="Arial" panose="020B0604020202020204" pitchFamily="34" charset="0"/>
              </a:rPr>
              <a:t>überfachlichen Kompetenzen im Bereich Beurteilung als Arbeits- und Sozialverhalten auch sichtbar.</a:t>
            </a:r>
            <a:r>
              <a:rPr lang="de-CH" sz="1100" kern="1200" dirty="0" smtClean="0">
                <a:solidFill>
                  <a:schemeClr val="tx1"/>
                </a:solidFill>
                <a:latin typeface="Arial" panose="020B0604020202020204" pitchFamily="34" charset="0"/>
                <a:ea typeface="+mn-ea"/>
                <a:cs typeface="Arial" panose="020B0604020202020204" pitchFamily="34" charset="0"/>
              </a:rPr>
              <a:t> (siehe Thema Beurteilung) </a:t>
            </a:r>
          </a:p>
          <a:p>
            <a:endParaRPr lang="de-CH" sz="11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FB843D72-AA6D-4565-B205-C60BE64C3308}" type="slidenum">
              <a:rPr lang="de-CH" smtClean="0"/>
              <a:pPr/>
              <a:t>10</a:t>
            </a:fld>
            <a:endParaRPr lang="de-CH"/>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100" kern="1200" dirty="0" smtClean="0">
                <a:solidFill>
                  <a:schemeClr val="tx1"/>
                </a:solidFill>
                <a:effectLst/>
                <a:latin typeface="Arial" charset="0"/>
                <a:ea typeface="+mn-ea"/>
                <a:cs typeface="+mn-cs"/>
              </a:rPr>
              <a:t>Die </a:t>
            </a:r>
            <a:r>
              <a:rPr lang="de-DE" sz="1100" b="1" kern="1200" dirty="0" smtClean="0">
                <a:solidFill>
                  <a:schemeClr val="tx1"/>
                </a:solidFill>
                <a:effectLst/>
                <a:latin typeface="Arial" charset="0"/>
                <a:ea typeface="+mn-ea"/>
                <a:cs typeface="+mn-cs"/>
              </a:rPr>
              <a:t>Kompetenz</a:t>
            </a:r>
            <a:r>
              <a:rPr lang="de-DE" sz="1100" kern="1200" dirty="0" smtClean="0">
                <a:solidFill>
                  <a:schemeClr val="tx1"/>
                </a:solidFill>
                <a:effectLst/>
                <a:latin typeface="Arial" charset="0"/>
                <a:ea typeface="+mn-ea"/>
                <a:cs typeface="+mn-cs"/>
              </a:rPr>
              <a:t> beschreibt, was die Schülerinnen und Schüler können sollen. Die jeweiligen Formulierungen gelten für alle drei Zyklen. </a:t>
            </a:r>
          </a:p>
          <a:p>
            <a:endParaRPr lang="de-DE" sz="1100" kern="1200" dirty="0" smtClean="0">
              <a:solidFill>
                <a:schemeClr val="tx1"/>
              </a:solidFill>
              <a:effectLst/>
              <a:latin typeface="Arial" charset="0"/>
              <a:ea typeface="+mn-ea"/>
              <a:cs typeface="+mn-cs"/>
            </a:endParaRPr>
          </a:p>
          <a:p>
            <a:r>
              <a:rPr lang="de-DE" sz="1100" kern="1200" dirty="0" smtClean="0">
                <a:solidFill>
                  <a:schemeClr val="tx1"/>
                </a:solidFill>
                <a:effectLst/>
                <a:latin typeface="Arial" charset="0"/>
                <a:ea typeface="+mn-ea"/>
                <a:cs typeface="+mn-cs"/>
              </a:rPr>
              <a:t>Der Lehrplan 21 zeigt in den </a:t>
            </a:r>
            <a:r>
              <a:rPr lang="de-DE" sz="1100" b="0" kern="1200" dirty="0" smtClean="0">
                <a:solidFill>
                  <a:schemeClr val="tx1"/>
                </a:solidFill>
                <a:effectLst/>
                <a:latin typeface="Arial" charset="0"/>
                <a:ea typeface="+mn-ea"/>
                <a:cs typeface="+mn-cs"/>
              </a:rPr>
              <a:t>Kompetenzstufen</a:t>
            </a:r>
            <a:r>
              <a:rPr lang="de-DE" sz="1100" kern="1200" dirty="0" smtClean="0">
                <a:solidFill>
                  <a:schemeClr val="tx1"/>
                </a:solidFill>
                <a:effectLst/>
                <a:latin typeface="Arial" charset="0"/>
                <a:ea typeface="+mn-ea"/>
                <a:cs typeface="+mn-cs"/>
              </a:rPr>
              <a:t> (in diesem Beispiel: a - i) den Aufbau der Kompetenz über den Zeitraum der drei Zyklen auf. </a:t>
            </a:r>
          </a:p>
          <a:p>
            <a:endParaRPr lang="de-DE" sz="1100" kern="1200" dirty="0" smtClean="0">
              <a:solidFill>
                <a:schemeClr val="tx1"/>
              </a:solidFill>
              <a:effectLst/>
              <a:latin typeface="Arial" charset="0"/>
              <a:ea typeface="+mn-ea"/>
              <a:cs typeface="+mn-cs"/>
            </a:endParaRPr>
          </a:p>
          <a:p>
            <a:r>
              <a:rPr lang="de-DE" sz="1100" kern="1200" dirty="0" smtClean="0">
                <a:solidFill>
                  <a:schemeClr val="tx1"/>
                </a:solidFill>
                <a:effectLst/>
                <a:latin typeface="Arial" charset="0"/>
                <a:ea typeface="+mn-ea"/>
                <a:cs typeface="+mn-cs"/>
              </a:rPr>
              <a:t>Die grau hinterlegten Kompetenzstufen formulieren den </a:t>
            </a:r>
            <a:r>
              <a:rPr lang="de-DE" sz="1100" b="1" kern="1200" dirty="0" smtClean="0">
                <a:solidFill>
                  <a:schemeClr val="tx1"/>
                </a:solidFill>
                <a:effectLst/>
                <a:latin typeface="Arial" charset="0"/>
                <a:ea typeface="+mn-ea"/>
                <a:cs typeface="+mn-cs"/>
              </a:rPr>
              <a:t>Grundanspruch</a:t>
            </a:r>
            <a:r>
              <a:rPr lang="de-DE" sz="1100" kern="1200" dirty="0" smtClean="0">
                <a:solidFill>
                  <a:schemeClr val="tx1"/>
                </a:solidFill>
                <a:effectLst/>
                <a:latin typeface="Arial" charset="0"/>
                <a:ea typeface="+mn-ea"/>
                <a:cs typeface="+mn-cs"/>
              </a:rPr>
              <a:t> Dieser "Mindestanspruch" sollten alle Lernenden der Regelklassen bis am Ende des Zyklus erreichen. </a:t>
            </a:r>
          </a:p>
          <a:p>
            <a:endParaRPr lang="de-DE" sz="1100" kern="1200" dirty="0" smtClean="0">
              <a:solidFill>
                <a:schemeClr val="tx1"/>
              </a:solidFill>
              <a:effectLst/>
              <a:latin typeface="Arial" charset="0"/>
              <a:ea typeface="+mn-ea"/>
              <a:cs typeface="+mn-cs"/>
            </a:endParaRPr>
          </a:p>
          <a:p>
            <a:r>
              <a:rPr lang="de-DE" sz="1100" kern="1200" dirty="0" smtClean="0">
                <a:solidFill>
                  <a:schemeClr val="tx1"/>
                </a:solidFill>
                <a:effectLst/>
                <a:latin typeface="Arial" charset="0"/>
                <a:ea typeface="+mn-ea"/>
                <a:cs typeface="+mn-cs"/>
              </a:rPr>
              <a:t>Die </a:t>
            </a:r>
            <a:r>
              <a:rPr lang="de-DE" sz="1100" b="1" kern="1200" dirty="0" smtClean="0">
                <a:solidFill>
                  <a:schemeClr val="tx1"/>
                </a:solidFill>
                <a:effectLst/>
                <a:latin typeface="Arial" charset="0"/>
                <a:ea typeface="+mn-ea"/>
                <a:cs typeface="+mn-cs"/>
              </a:rPr>
              <a:t>Orientierungspunkte</a:t>
            </a:r>
            <a:r>
              <a:rPr lang="de-DE" sz="1100" kern="1200" dirty="0" smtClean="0">
                <a:solidFill>
                  <a:schemeClr val="tx1"/>
                </a:solidFill>
                <a:effectLst/>
                <a:latin typeface="Arial" charset="0"/>
                <a:ea typeface="+mn-ea"/>
                <a:cs typeface="+mn-cs"/>
              </a:rPr>
              <a:t> weisen auf die Mitte eines Zyklus, also auf das Ende der vierten und die Mitte der achten Klasse hin. </a:t>
            </a:r>
            <a:endParaRPr lang="de-CH" sz="1100" b="0" i="0" u="none" strike="noStrike" kern="1200" baseline="0" dirty="0">
              <a:solidFill>
                <a:schemeClr val="tx1"/>
              </a:solidFill>
              <a:latin typeface="Arial" charset="0"/>
              <a:ea typeface="ＭＳ Ｐゴシック" charset="0"/>
              <a:cs typeface="ＭＳ Ｐゴシック" charset="0"/>
            </a:endParaRPr>
          </a:p>
        </p:txBody>
      </p:sp>
      <p:sp>
        <p:nvSpPr>
          <p:cNvPr id="4" name="Foliennummernplatzhalter 3"/>
          <p:cNvSpPr>
            <a:spLocks noGrp="1"/>
          </p:cNvSpPr>
          <p:nvPr>
            <p:ph type="sldNum" sz="quarter" idx="10"/>
          </p:nvPr>
        </p:nvSpPr>
        <p:spPr/>
        <p:txBody>
          <a:bodyPr/>
          <a:lstStyle/>
          <a:p>
            <a:fld id="{FB843D72-AA6D-4565-B205-C60BE64C3308}" type="slidenum">
              <a:rPr lang="de-CH" smtClean="0"/>
              <a:pPr/>
              <a:t>11</a:t>
            </a:fld>
            <a:endParaRPr lang="de-CH"/>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latin typeface="+mn-lt"/>
            </a:endParaRPr>
          </a:p>
        </p:txBody>
      </p:sp>
      <p:sp>
        <p:nvSpPr>
          <p:cNvPr id="4" name="Foliennummernplatzhalter 3"/>
          <p:cNvSpPr>
            <a:spLocks noGrp="1"/>
          </p:cNvSpPr>
          <p:nvPr>
            <p:ph type="sldNum" sz="quarter" idx="10"/>
          </p:nvPr>
        </p:nvSpPr>
        <p:spPr/>
        <p:txBody>
          <a:bodyPr/>
          <a:lstStyle/>
          <a:p>
            <a:fld id="{FB843D72-AA6D-4565-B205-C60BE64C3308}" type="slidenum">
              <a:rPr lang="de-CH" smtClean="0"/>
              <a:pPr/>
              <a:t>12</a:t>
            </a:fld>
            <a:endParaRPr lang="de-CH"/>
          </a:p>
        </p:txBody>
      </p:sp>
    </p:spTree>
    <p:extLst>
      <p:ext uri="{BB962C8B-B14F-4D97-AF65-F5344CB8AC3E}">
        <p14:creationId xmlns:p14="http://schemas.microsoft.com/office/powerpoint/2010/main" val="3203968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100" b="1" dirty="0" smtClean="0">
                <a:latin typeface="Arial" panose="020B0604020202020204" pitchFamily="34" charset="0"/>
                <a:cs typeface="Arial" panose="020B0604020202020204" pitchFamily="34" charset="0"/>
              </a:rPr>
              <a:t>Hinweis:</a:t>
            </a:r>
          </a:p>
          <a:p>
            <a:r>
              <a:rPr lang="de-CH" sz="1100" baseline="0" dirty="0" smtClean="0">
                <a:latin typeface="Arial" panose="020B0604020202020204" pitchFamily="34" charset="0"/>
                <a:cs typeface="Arial" panose="020B0604020202020204" pitchFamily="34" charset="0"/>
              </a:rPr>
              <a:t>Die Kompetenzorientierung steht im Vordergrund, indem die Lehrpersonen beim Unterrichten folgendes beachten:</a:t>
            </a:r>
          </a:p>
          <a:p>
            <a:endParaRPr lang="de-CH" sz="1100" baseline="0" dirty="0" smtClean="0">
              <a:latin typeface="Arial" panose="020B0604020202020204" pitchFamily="34" charset="0"/>
              <a:cs typeface="Arial" panose="020B0604020202020204" pitchFamily="34" charset="0"/>
            </a:endParaRPr>
          </a:p>
          <a:p>
            <a:r>
              <a:rPr lang="de-CH" sz="1100" b="1" baseline="0" dirty="0" smtClean="0">
                <a:latin typeface="Arial" panose="020B0604020202020204" pitchFamily="34" charset="0"/>
                <a:cs typeface="Arial" panose="020B0604020202020204" pitchFamily="34" charset="0"/>
              </a:rPr>
              <a:t>Authentische Anforderungssituationen: </a:t>
            </a:r>
            <a:r>
              <a:rPr lang="de-CH" sz="1100" baseline="0" dirty="0" smtClean="0">
                <a:latin typeface="Arial" panose="020B0604020202020204" pitchFamily="34" charset="0"/>
                <a:cs typeface="Arial" panose="020B0604020202020204" pitchFamily="34" charset="0"/>
              </a:rPr>
              <a:t>So schaffen wir einen Bezug zu den Lebenswelten unserer Schülerinnen und Schüler. Unser Lernangebot orientiert sich an der Heterogenität der Lernenden.</a:t>
            </a:r>
          </a:p>
          <a:p>
            <a:r>
              <a:rPr lang="de-CH" sz="1100" b="1" baseline="0" dirty="0" smtClean="0">
                <a:latin typeface="Arial" panose="020B0604020202020204" pitchFamily="34" charset="0"/>
                <a:cs typeface="Arial" panose="020B0604020202020204" pitchFamily="34" charset="0"/>
              </a:rPr>
              <a:t>Erfolgserlebnisse ermöglichen: </a:t>
            </a:r>
            <a:r>
              <a:rPr lang="de-CH" sz="1100" baseline="0" dirty="0" smtClean="0">
                <a:latin typeface="Arial" panose="020B0604020202020204" pitchFamily="34" charset="0"/>
                <a:cs typeface="Arial" panose="020B0604020202020204" pitchFamily="34" charset="0"/>
              </a:rPr>
              <a:t>So erleben Schülerinnen und Schüler bei uns auf verschiedenen Leistungsniveaus Erfolgserlebnisse. Bezugsnorm ist der Lehrplan 21.</a:t>
            </a:r>
          </a:p>
          <a:p>
            <a:r>
              <a:rPr lang="de-CH" sz="1100" b="1" baseline="0" dirty="0" smtClean="0">
                <a:latin typeface="Arial" panose="020B0604020202020204" pitchFamily="34" charset="0"/>
                <a:cs typeface="Arial" panose="020B0604020202020204" pitchFamily="34" charset="0"/>
              </a:rPr>
              <a:t>Verknüpfung von Instruktion und Konstruktion: </a:t>
            </a:r>
            <a:r>
              <a:rPr lang="de-CH" sz="1100" baseline="0" dirty="0" smtClean="0">
                <a:latin typeface="Arial" panose="020B0604020202020204" pitchFamily="34" charset="0"/>
                <a:cs typeface="Arial" panose="020B0604020202020204" pitchFamily="34" charset="0"/>
              </a:rPr>
              <a:t>Mit diesen Aufgaben lösen wir Kommunikations- und Kooperationsprozesse aus. Schülerinnen und Schüler lernen durch Inputs (Instruktion) und durch die eigene Arbeit (Konstruktion) </a:t>
            </a:r>
          </a:p>
          <a:p>
            <a:r>
              <a:rPr lang="de-CH" sz="1100" b="1" baseline="0" dirty="0" smtClean="0">
                <a:latin typeface="Arial" panose="020B0604020202020204" pitchFamily="34" charset="0"/>
                <a:cs typeface="Arial" panose="020B0604020202020204" pitchFamily="34" charset="0"/>
              </a:rPr>
              <a:t>Transparente Erwartungen: </a:t>
            </a:r>
            <a:r>
              <a:rPr lang="de-CH" sz="1100" baseline="0" dirty="0" smtClean="0">
                <a:latin typeface="Arial" panose="020B0604020202020204" pitchFamily="34" charset="0"/>
                <a:cs typeface="Arial" panose="020B0604020202020204" pitchFamily="34" charset="0"/>
              </a:rPr>
              <a:t>So zeigen wir den Lernenden, was wir von ihnen erwarten.</a:t>
            </a:r>
          </a:p>
          <a:p>
            <a:r>
              <a:rPr lang="de-CH" sz="1100" b="1" baseline="0" dirty="0" smtClean="0">
                <a:latin typeface="Arial" panose="020B0604020202020204" pitchFamily="34" charset="0"/>
                <a:cs typeface="Arial" panose="020B0604020202020204" pitchFamily="34" charset="0"/>
              </a:rPr>
              <a:t>Binnendifferenzierung und Individualisierung: </a:t>
            </a:r>
            <a:r>
              <a:rPr lang="de-CH" sz="1100" baseline="0" dirty="0" smtClean="0">
                <a:latin typeface="Arial" panose="020B0604020202020204" pitchFamily="34" charset="0"/>
                <a:cs typeface="Arial" panose="020B0604020202020204" pitchFamily="34" charset="0"/>
              </a:rPr>
              <a:t>Unser Lernangebot nimmt Rücksicht auf die Vielfalt der Lernenden. Hierbei helfen auch die Kompetenzstufen des Lehrplan 21.</a:t>
            </a:r>
          </a:p>
          <a:p>
            <a:r>
              <a:rPr lang="de-CH" sz="1100" b="1" baseline="0" dirty="0" smtClean="0">
                <a:latin typeface="Arial" panose="020B0604020202020204" pitchFamily="34" charset="0"/>
                <a:cs typeface="Arial" panose="020B0604020202020204" pitchFamily="34" charset="0"/>
              </a:rPr>
              <a:t>Kumulativer Kompetenzaufbau: </a:t>
            </a:r>
            <a:r>
              <a:rPr lang="de-CH" sz="1100" baseline="0" dirty="0" smtClean="0">
                <a:latin typeface="Arial" panose="020B0604020202020204" pitchFamily="34" charset="0"/>
                <a:cs typeface="Arial" panose="020B0604020202020204" pitchFamily="34" charset="0"/>
              </a:rPr>
              <a:t>So bauen wir auf Vorwissen auf. Der Lehrplan 21 zeigt mit dem Kompetenzaufbau, wo wir die Lernenden abholen können.</a:t>
            </a:r>
          </a:p>
          <a:p>
            <a:r>
              <a:rPr lang="de-CH" sz="1100" b="1" baseline="0" dirty="0" smtClean="0">
                <a:latin typeface="Arial" panose="020B0604020202020204" pitchFamily="34" charset="0"/>
                <a:cs typeface="Arial" panose="020B0604020202020204" pitchFamily="34" charset="0"/>
              </a:rPr>
              <a:t>Feedback von andern: </a:t>
            </a:r>
            <a:r>
              <a:rPr lang="de-CH" sz="1100" baseline="0" dirty="0" smtClean="0">
                <a:latin typeface="Arial" panose="020B0604020202020204" pitchFamily="34" charset="0"/>
                <a:cs typeface="Arial" panose="020B0604020202020204" pitchFamily="34" charset="0"/>
              </a:rPr>
              <a:t>An unserer Schule pflegen wir folgende Formen des Feedbacks:</a:t>
            </a:r>
          </a:p>
          <a:p>
            <a:r>
              <a:rPr lang="de-CH" sz="1100" b="1" baseline="0" dirty="0" smtClean="0">
                <a:latin typeface="Arial" panose="020B0604020202020204" pitchFamily="34" charset="0"/>
                <a:cs typeface="Arial" panose="020B0604020202020204" pitchFamily="34" charset="0"/>
              </a:rPr>
              <a:t>Erkenntnisse durch Reflexion: </a:t>
            </a:r>
            <a:r>
              <a:rPr lang="de-CH" sz="1100" baseline="0" dirty="0" smtClean="0">
                <a:latin typeface="Arial" panose="020B0604020202020204" pitchFamily="34" charset="0"/>
                <a:cs typeface="Arial" panose="020B0604020202020204" pitchFamily="34" charset="0"/>
              </a:rPr>
              <a:t>So leiten wir unsere Lernenden an, über sich selbst nachzudenken.</a:t>
            </a:r>
          </a:p>
          <a:p>
            <a:endParaRPr lang="de-CH" sz="11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pPr>
              <a:defRPr/>
            </a:pPr>
            <a:fld id="{F6BDE587-1257-4E1F-9840-BC92ACDA91F0}" type="slidenum">
              <a:rPr lang="de-CH" smtClean="0"/>
              <a:pPr>
                <a:defRPr/>
              </a:pPr>
              <a:t>13</a:t>
            </a:fld>
            <a:endParaRPr lang="de-CH"/>
          </a:p>
        </p:txBody>
      </p:sp>
    </p:spTree>
    <p:extLst>
      <p:ext uri="{BB962C8B-B14F-4D97-AF65-F5344CB8AC3E}">
        <p14:creationId xmlns:p14="http://schemas.microsoft.com/office/powerpoint/2010/main" val="4230350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100" kern="1200" dirty="0" smtClean="0">
                <a:solidFill>
                  <a:schemeClr val="tx1"/>
                </a:solidFill>
                <a:latin typeface="Arial" panose="020B0604020202020204" pitchFamily="34" charset="0"/>
                <a:ea typeface="+mn-ea"/>
                <a:cs typeface="Arial" panose="020B0604020202020204" pitchFamily="34" charset="0"/>
              </a:rPr>
              <a:t>Der </a:t>
            </a:r>
            <a:r>
              <a:rPr lang="de-CH" sz="1100" b="1" kern="1200" dirty="0" smtClean="0">
                <a:solidFill>
                  <a:schemeClr val="tx1"/>
                </a:solidFill>
                <a:latin typeface="Arial" panose="020B0604020202020204" pitchFamily="34" charset="0"/>
                <a:ea typeface="+mn-ea"/>
                <a:cs typeface="Arial" panose="020B0604020202020204" pitchFamily="34" charset="0"/>
              </a:rPr>
              <a:t>Lehrplan und die Stundentafel hängen voneinander ab.</a:t>
            </a:r>
            <a:r>
              <a:rPr lang="de-CH" sz="1100" kern="1200" dirty="0" smtClean="0">
                <a:solidFill>
                  <a:schemeClr val="tx1"/>
                </a:solidFill>
                <a:latin typeface="Arial" panose="020B0604020202020204" pitchFamily="34" charset="0"/>
                <a:ea typeface="+mn-ea"/>
                <a:cs typeface="Arial" panose="020B0604020202020204" pitchFamily="34" charset="0"/>
              </a:rPr>
              <a:t> </a:t>
            </a:r>
          </a:p>
          <a:p>
            <a:endParaRPr lang="de-CH" sz="1100" kern="1200" dirty="0" smtClean="0">
              <a:solidFill>
                <a:schemeClr val="tx1"/>
              </a:solidFill>
              <a:latin typeface="Arial" panose="020B0604020202020204" pitchFamily="34" charset="0"/>
              <a:ea typeface="+mn-ea"/>
              <a:cs typeface="Arial" panose="020B0604020202020204" pitchFamily="34" charset="0"/>
            </a:endParaRPr>
          </a:p>
          <a:p>
            <a:r>
              <a:rPr lang="de-CH" sz="1100" kern="1200" dirty="0" smtClean="0">
                <a:solidFill>
                  <a:schemeClr val="tx1"/>
                </a:solidFill>
                <a:latin typeface="Arial" panose="020B0604020202020204" pitchFamily="34" charset="0"/>
                <a:ea typeface="+mn-ea"/>
                <a:cs typeface="Arial" panose="020B0604020202020204" pitchFamily="34" charset="0"/>
              </a:rPr>
              <a:t>Während der </a:t>
            </a:r>
            <a:r>
              <a:rPr lang="de-CH" sz="1100" b="1" kern="1200" dirty="0" smtClean="0">
                <a:solidFill>
                  <a:schemeClr val="tx1"/>
                </a:solidFill>
                <a:latin typeface="Arial" panose="020B0604020202020204" pitchFamily="34" charset="0"/>
                <a:ea typeface="+mn-ea"/>
                <a:cs typeface="Arial" panose="020B0604020202020204" pitchFamily="34" charset="0"/>
              </a:rPr>
              <a:t>Lehrplan die Ziele für den Unterricht festlegt,</a:t>
            </a:r>
            <a:r>
              <a:rPr lang="de-CH" sz="1100" kern="1200" dirty="0" smtClean="0">
                <a:solidFill>
                  <a:schemeClr val="tx1"/>
                </a:solidFill>
                <a:latin typeface="Arial" panose="020B0604020202020204" pitchFamily="34" charset="0"/>
                <a:ea typeface="+mn-ea"/>
                <a:cs typeface="Arial" panose="020B0604020202020204" pitchFamily="34" charset="0"/>
              </a:rPr>
              <a:t> beinhaltet die </a:t>
            </a:r>
            <a:r>
              <a:rPr lang="de-CH" sz="1100" b="1" kern="1200" dirty="0" smtClean="0">
                <a:solidFill>
                  <a:schemeClr val="tx1"/>
                </a:solidFill>
                <a:latin typeface="Arial" panose="020B0604020202020204" pitchFamily="34" charset="0"/>
                <a:ea typeface="+mn-ea"/>
                <a:cs typeface="Arial" panose="020B0604020202020204" pitchFamily="34" charset="0"/>
              </a:rPr>
              <a:t>Stundentafel die</a:t>
            </a:r>
            <a:r>
              <a:rPr lang="de-CH" sz="1100" b="1" kern="1200" baseline="0" dirty="0" smtClean="0">
                <a:solidFill>
                  <a:schemeClr val="tx1"/>
                </a:solidFill>
                <a:latin typeface="Arial" panose="020B0604020202020204" pitchFamily="34" charset="0"/>
                <a:ea typeface="+mn-ea"/>
                <a:cs typeface="Arial" panose="020B0604020202020204" pitchFamily="34" charset="0"/>
              </a:rPr>
              <a:t> Anzahl der Lektionen der verschiedenen Fächer. </a:t>
            </a:r>
            <a:r>
              <a:rPr lang="de-CH" sz="1100" kern="1200" dirty="0" smtClean="0">
                <a:solidFill>
                  <a:schemeClr val="tx1"/>
                </a:solidFill>
                <a:latin typeface="Arial" panose="020B0604020202020204" pitchFamily="34" charset="0"/>
                <a:ea typeface="+mn-ea"/>
                <a:cs typeface="Arial" panose="020B0604020202020204" pitchFamily="34" charset="0"/>
              </a:rPr>
              <a:t> </a:t>
            </a:r>
          </a:p>
          <a:p>
            <a:r>
              <a:rPr lang="de-CH" sz="1100" kern="1200" dirty="0" smtClean="0">
                <a:solidFill>
                  <a:schemeClr val="tx1"/>
                </a:solidFill>
                <a:latin typeface="Arial" panose="020B0604020202020204" pitchFamily="34" charset="0"/>
                <a:ea typeface="+mn-ea"/>
                <a:cs typeface="Arial" panose="020B0604020202020204" pitchFamily="34" charset="0"/>
              </a:rPr>
              <a:t>Die wesentlichste Anpassung der Stundentafel 2017 besteht in der </a:t>
            </a:r>
            <a:r>
              <a:rPr lang="de-CH" sz="1100" b="1" kern="1200" dirty="0" smtClean="0">
                <a:solidFill>
                  <a:schemeClr val="tx1"/>
                </a:solidFill>
                <a:latin typeface="Arial" panose="020B0604020202020204" pitchFamily="34" charset="0"/>
                <a:ea typeface="+mn-ea"/>
                <a:cs typeface="Arial" panose="020B0604020202020204" pitchFamily="34" charset="0"/>
              </a:rPr>
              <a:t>Ausdehnung des Unterrichts für die Schülerinnen und Schüler</a:t>
            </a:r>
            <a:r>
              <a:rPr lang="de-CH" sz="1100" kern="1200" dirty="0" smtClean="0">
                <a:solidFill>
                  <a:schemeClr val="tx1"/>
                </a:solidFill>
                <a:latin typeface="Arial" panose="020B0604020202020204" pitchFamily="34" charset="0"/>
                <a:ea typeface="+mn-ea"/>
                <a:cs typeface="Arial" panose="020B0604020202020204" pitchFamily="34" charset="0"/>
              </a:rPr>
              <a:t> der Volksschule. </a:t>
            </a:r>
          </a:p>
          <a:p>
            <a:r>
              <a:rPr lang="de-CH" sz="1100" kern="1200" dirty="0" smtClean="0">
                <a:solidFill>
                  <a:schemeClr val="tx1"/>
                </a:solidFill>
                <a:latin typeface="Arial" panose="020B0604020202020204" pitchFamily="34" charset="0"/>
                <a:ea typeface="+mn-ea"/>
                <a:cs typeface="Arial" panose="020B0604020202020204" pitchFamily="34" charset="0"/>
              </a:rPr>
              <a:t>Mit dieser Aufstockung sollen die </a:t>
            </a:r>
            <a:r>
              <a:rPr lang="de-CH" sz="1100" b="1" kern="1200" dirty="0" smtClean="0">
                <a:solidFill>
                  <a:schemeClr val="tx1"/>
                </a:solidFill>
                <a:latin typeface="Arial" panose="020B0604020202020204" pitchFamily="34" charset="0"/>
                <a:ea typeface="+mn-ea"/>
                <a:cs typeface="Arial" panose="020B0604020202020204" pitchFamily="34" charset="0"/>
              </a:rPr>
              <a:t>Lerninhalte nachhaltiger vermittelt </a:t>
            </a:r>
            <a:r>
              <a:rPr lang="de-CH" sz="1100" kern="1200" dirty="0" smtClean="0">
                <a:solidFill>
                  <a:schemeClr val="tx1"/>
                </a:solidFill>
                <a:latin typeface="Arial" panose="020B0604020202020204" pitchFamily="34" charset="0"/>
                <a:ea typeface="+mn-ea"/>
                <a:cs typeface="Arial" panose="020B0604020202020204" pitchFamily="34" charset="0"/>
              </a:rPr>
              <a:t>werden</a:t>
            </a:r>
            <a:r>
              <a:rPr lang="de-CH" sz="1100" b="1" kern="1200" dirty="0" smtClean="0">
                <a:solidFill>
                  <a:schemeClr val="tx1"/>
                </a:solidFill>
                <a:latin typeface="Arial" panose="020B0604020202020204" pitchFamily="34" charset="0"/>
                <a:ea typeface="+mn-ea"/>
                <a:cs typeface="Arial" panose="020B0604020202020204" pitchFamily="34" charset="0"/>
              </a:rPr>
              <a:t>.</a:t>
            </a:r>
            <a:endParaRPr lang="de-CH" sz="1100" kern="1200" dirty="0" smtClean="0">
              <a:solidFill>
                <a:schemeClr val="tx1"/>
              </a:solidFill>
              <a:latin typeface="Arial" panose="020B0604020202020204" pitchFamily="34" charset="0"/>
              <a:ea typeface="+mn-ea"/>
              <a:cs typeface="Arial" panose="020B0604020202020204" pitchFamily="34" charset="0"/>
            </a:endParaRPr>
          </a:p>
          <a:p>
            <a:r>
              <a:rPr lang="de-CH" sz="1200" kern="1200" dirty="0" smtClean="0">
                <a:solidFill>
                  <a:schemeClr val="tx1"/>
                </a:solidFill>
                <a:latin typeface="+mn-lt"/>
                <a:ea typeface="+mn-ea"/>
                <a:cs typeface="+mn-cs"/>
              </a:rPr>
              <a:t> </a:t>
            </a:r>
          </a:p>
          <a:p>
            <a:endParaRPr lang="de-CH" dirty="0"/>
          </a:p>
        </p:txBody>
      </p:sp>
      <p:sp>
        <p:nvSpPr>
          <p:cNvPr id="4" name="Foliennummernplatzhalter 3"/>
          <p:cNvSpPr>
            <a:spLocks noGrp="1"/>
          </p:cNvSpPr>
          <p:nvPr>
            <p:ph type="sldNum" sz="quarter" idx="10"/>
          </p:nvPr>
        </p:nvSpPr>
        <p:spPr/>
        <p:txBody>
          <a:bodyPr/>
          <a:lstStyle/>
          <a:p>
            <a:fld id="{FB843D72-AA6D-4565-B205-C60BE64C3308}" type="slidenum">
              <a:rPr lang="de-CH" smtClean="0"/>
              <a:pPr/>
              <a:t>14</a:t>
            </a:fld>
            <a:endParaRPr lang="de-CH"/>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200" b="1" kern="1200" dirty="0" smtClean="0">
                <a:solidFill>
                  <a:schemeClr val="tx1"/>
                </a:solidFill>
                <a:latin typeface="Arial" panose="020B0604020202020204" pitchFamily="34" charset="0"/>
                <a:ea typeface="+mn-ea"/>
                <a:cs typeface="Arial" panose="020B0604020202020204" pitchFamily="34" charset="0"/>
              </a:rPr>
              <a:t>Primarschule</a:t>
            </a:r>
          </a:p>
          <a:p>
            <a:endParaRPr lang="de-CH" sz="1200" kern="1200" dirty="0" smtClean="0">
              <a:solidFill>
                <a:schemeClr val="tx1"/>
              </a:solidFill>
              <a:latin typeface="Arial" panose="020B0604020202020204" pitchFamily="34" charset="0"/>
              <a:ea typeface="+mn-ea"/>
              <a:cs typeface="Arial" panose="020B0604020202020204" pitchFamily="34" charset="0"/>
            </a:endParaRPr>
          </a:p>
          <a:p>
            <a:r>
              <a:rPr lang="de-CH" sz="1200" kern="1200" dirty="0" smtClean="0">
                <a:solidFill>
                  <a:schemeClr val="tx1"/>
                </a:solidFill>
                <a:latin typeface="Arial" panose="020B0604020202020204" pitchFamily="34" charset="0"/>
                <a:ea typeface="+mn-ea"/>
                <a:cs typeface="Arial" panose="020B0604020202020204" pitchFamily="34" charset="0"/>
              </a:rPr>
              <a:t>Die wesentlichste Anpassung der Stundentafel 2017 besteht in der </a:t>
            </a:r>
            <a:r>
              <a:rPr lang="de-CH" sz="1200" b="1" kern="1200" dirty="0" smtClean="0">
                <a:solidFill>
                  <a:schemeClr val="tx1"/>
                </a:solidFill>
                <a:latin typeface="Arial" panose="020B0604020202020204" pitchFamily="34" charset="0"/>
                <a:ea typeface="+mn-ea"/>
                <a:cs typeface="Arial" panose="020B0604020202020204" pitchFamily="34" charset="0"/>
              </a:rPr>
              <a:t>Ausdehnung des Unterrichts für die Schülerinnen und Schüler</a:t>
            </a:r>
            <a:r>
              <a:rPr lang="de-CH" sz="1200" kern="1200" dirty="0" smtClean="0">
                <a:solidFill>
                  <a:schemeClr val="tx1"/>
                </a:solidFill>
                <a:latin typeface="Arial" panose="020B0604020202020204" pitchFamily="34" charset="0"/>
                <a:ea typeface="+mn-ea"/>
                <a:cs typeface="Arial" panose="020B0604020202020204" pitchFamily="34" charset="0"/>
              </a:rPr>
              <a:t> der Volksschule. </a:t>
            </a:r>
          </a:p>
          <a:p>
            <a:r>
              <a:rPr lang="de-CH" sz="1200" kern="1200" dirty="0" smtClean="0">
                <a:solidFill>
                  <a:schemeClr val="tx1"/>
                </a:solidFill>
                <a:latin typeface="Arial" panose="020B0604020202020204" pitchFamily="34" charset="0"/>
                <a:ea typeface="+mn-ea"/>
                <a:cs typeface="Arial" panose="020B0604020202020204" pitchFamily="34" charset="0"/>
              </a:rPr>
              <a:t>Mit dieser Aufstockung sollen die </a:t>
            </a:r>
            <a:r>
              <a:rPr lang="de-CH" sz="1200" b="1" kern="1200" dirty="0" smtClean="0">
                <a:solidFill>
                  <a:schemeClr val="tx1"/>
                </a:solidFill>
                <a:latin typeface="Arial" panose="020B0604020202020204" pitchFamily="34" charset="0"/>
                <a:ea typeface="+mn-ea"/>
                <a:cs typeface="Arial" panose="020B0604020202020204" pitchFamily="34" charset="0"/>
              </a:rPr>
              <a:t>Lerninhalte nachhaltiger vermittelt </a:t>
            </a:r>
            <a:r>
              <a:rPr lang="de-CH" sz="1200" kern="1200" dirty="0" smtClean="0">
                <a:solidFill>
                  <a:schemeClr val="tx1"/>
                </a:solidFill>
                <a:latin typeface="Arial" panose="020B0604020202020204" pitchFamily="34" charset="0"/>
                <a:ea typeface="+mn-ea"/>
                <a:cs typeface="Arial" panose="020B0604020202020204" pitchFamily="34" charset="0"/>
              </a:rPr>
              <a:t>werden</a:t>
            </a:r>
            <a:r>
              <a:rPr lang="de-CH" sz="1200" b="1" kern="1200" dirty="0" smtClean="0">
                <a:solidFill>
                  <a:schemeClr val="tx1"/>
                </a:solidFill>
                <a:latin typeface="Arial" panose="020B0604020202020204" pitchFamily="34" charset="0"/>
                <a:ea typeface="+mn-ea"/>
                <a:cs typeface="Arial" panose="020B0604020202020204" pitchFamily="34" charset="0"/>
              </a:rPr>
              <a:t>.</a:t>
            </a:r>
            <a:endParaRPr lang="de-CH" sz="1200" kern="1200" dirty="0" smtClean="0">
              <a:solidFill>
                <a:schemeClr val="tx1"/>
              </a:solidFill>
              <a:latin typeface="Arial" panose="020B0604020202020204" pitchFamily="34" charset="0"/>
              <a:ea typeface="+mn-ea"/>
              <a:cs typeface="Arial" panose="020B0604020202020204" pitchFamily="34" charset="0"/>
            </a:endParaRPr>
          </a:p>
          <a:p>
            <a:r>
              <a:rPr lang="de-CH" sz="1400" kern="1200" dirty="0" smtClean="0">
                <a:solidFill>
                  <a:schemeClr val="tx1"/>
                </a:solidFill>
                <a:latin typeface="+mn-lt"/>
                <a:ea typeface="+mn-ea"/>
                <a:cs typeface="+mn-cs"/>
              </a:rPr>
              <a:t> </a:t>
            </a:r>
          </a:p>
        </p:txBody>
      </p:sp>
      <p:sp>
        <p:nvSpPr>
          <p:cNvPr id="4" name="Foliennummernplatzhalter 3"/>
          <p:cNvSpPr>
            <a:spLocks noGrp="1"/>
          </p:cNvSpPr>
          <p:nvPr>
            <p:ph type="sldNum" sz="quarter" idx="10"/>
          </p:nvPr>
        </p:nvSpPr>
        <p:spPr/>
        <p:txBody>
          <a:bodyPr/>
          <a:lstStyle/>
          <a:p>
            <a:fld id="{FB843D72-AA6D-4565-B205-C60BE64C3308}" type="slidenum">
              <a:rPr lang="de-CH" smtClean="0"/>
              <a:pPr/>
              <a:t>15</a:t>
            </a:fld>
            <a:endParaRPr lang="de-CH"/>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200" b="1" kern="1200" dirty="0" smtClean="0">
                <a:solidFill>
                  <a:schemeClr val="tx1"/>
                </a:solidFill>
                <a:latin typeface="Arial" panose="020B0604020202020204" pitchFamily="34" charset="0"/>
                <a:ea typeface="+mn-ea"/>
                <a:cs typeface="Arial" panose="020B0604020202020204" pitchFamily="34" charset="0"/>
              </a:rPr>
              <a:t>Orientierungsschule</a:t>
            </a:r>
          </a:p>
          <a:p>
            <a:endParaRPr lang="de-CH" sz="1200" kern="1200" dirty="0" smtClean="0">
              <a:solidFill>
                <a:schemeClr val="tx1"/>
              </a:solidFill>
              <a:latin typeface="Arial" panose="020B0604020202020204" pitchFamily="34" charset="0"/>
              <a:ea typeface="+mn-ea"/>
              <a:cs typeface="Arial" panose="020B0604020202020204" pitchFamily="34" charset="0"/>
            </a:endParaRPr>
          </a:p>
          <a:p>
            <a:r>
              <a:rPr lang="de-CH" sz="1200" kern="1200" dirty="0" smtClean="0">
                <a:solidFill>
                  <a:schemeClr val="tx1"/>
                </a:solidFill>
                <a:latin typeface="Arial" panose="020B0604020202020204" pitchFamily="34" charset="0"/>
                <a:ea typeface="+mn-ea"/>
                <a:cs typeface="Arial" panose="020B0604020202020204" pitchFamily="34" charset="0"/>
              </a:rPr>
              <a:t>Die wesentlichste Anpassung der Stundentafel 2017 besteht in der </a:t>
            </a:r>
            <a:r>
              <a:rPr lang="de-CH" sz="1200" b="1" kern="1200" dirty="0" smtClean="0">
                <a:solidFill>
                  <a:schemeClr val="tx1"/>
                </a:solidFill>
                <a:latin typeface="Arial" panose="020B0604020202020204" pitchFamily="34" charset="0"/>
                <a:ea typeface="+mn-ea"/>
                <a:cs typeface="Arial" panose="020B0604020202020204" pitchFamily="34" charset="0"/>
              </a:rPr>
              <a:t>Ausdehnung des Unterrichts für die Schülerinnen und Schüler</a:t>
            </a:r>
            <a:r>
              <a:rPr lang="de-CH" sz="1200" kern="1200" dirty="0" smtClean="0">
                <a:solidFill>
                  <a:schemeClr val="tx1"/>
                </a:solidFill>
                <a:latin typeface="Arial" panose="020B0604020202020204" pitchFamily="34" charset="0"/>
                <a:ea typeface="+mn-ea"/>
                <a:cs typeface="Arial" panose="020B0604020202020204" pitchFamily="34" charset="0"/>
              </a:rPr>
              <a:t> der Volksschule. </a:t>
            </a:r>
          </a:p>
          <a:p>
            <a:r>
              <a:rPr lang="de-CH" sz="1200" kern="1200" dirty="0" smtClean="0">
                <a:solidFill>
                  <a:schemeClr val="tx1"/>
                </a:solidFill>
                <a:latin typeface="Arial" panose="020B0604020202020204" pitchFamily="34" charset="0"/>
                <a:ea typeface="+mn-ea"/>
                <a:cs typeface="Arial" panose="020B0604020202020204" pitchFamily="34" charset="0"/>
              </a:rPr>
              <a:t>Mit dieser Aufstockung sollen die </a:t>
            </a:r>
            <a:r>
              <a:rPr lang="de-CH" sz="1200" b="1" kern="1200" dirty="0" smtClean="0">
                <a:solidFill>
                  <a:schemeClr val="tx1"/>
                </a:solidFill>
                <a:latin typeface="Arial" panose="020B0604020202020204" pitchFamily="34" charset="0"/>
                <a:ea typeface="+mn-ea"/>
                <a:cs typeface="Arial" panose="020B0604020202020204" pitchFamily="34" charset="0"/>
              </a:rPr>
              <a:t>Lerninhalte nachhaltiger vermittelt </a:t>
            </a:r>
            <a:r>
              <a:rPr lang="de-CH" sz="1200" kern="1200" dirty="0" smtClean="0">
                <a:solidFill>
                  <a:schemeClr val="tx1"/>
                </a:solidFill>
                <a:latin typeface="Arial" panose="020B0604020202020204" pitchFamily="34" charset="0"/>
                <a:ea typeface="+mn-ea"/>
                <a:cs typeface="Arial" panose="020B0604020202020204" pitchFamily="34" charset="0"/>
              </a:rPr>
              <a:t>werden</a:t>
            </a:r>
            <a:r>
              <a:rPr lang="de-CH" sz="1200" b="1" kern="1200" dirty="0" smtClean="0">
                <a:solidFill>
                  <a:schemeClr val="tx1"/>
                </a:solidFill>
                <a:latin typeface="Arial" panose="020B0604020202020204" pitchFamily="34" charset="0"/>
                <a:ea typeface="+mn-ea"/>
                <a:cs typeface="Arial" panose="020B0604020202020204" pitchFamily="34" charset="0"/>
              </a:rPr>
              <a:t>.</a:t>
            </a:r>
            <a:endParaRPr lang="de-CH" sz="1200" kern="1200" dirty="0" smtClean="0">
              <a:solidFill>
                <a:schemeClr val="tx1"/>
              </a:solidFill>
              <a:latin typeface="Arial" panose="020B0604020202020204" pitchFamily="34" charset="0"/>
              <a:ea typeface="+mn-ea"/>
              <a:cs typeface="Arial" panose="020B0604020202020204" pitchFamily="34" charset="0"/>
            </a:endParaRPr>
          </a:p>
          <a:p>
            <a:r>
              <a:rPr lang="de-CH" sz="1400" kern="1200" dirty="0" smtClean="0">
                <a:solidFill>
                  <a:schemeClr val="tx1"/>
                </a:solidFill>
                <a:latin typeface="+mn-lt"/>
                <a:ea typeface="+mn-ea"/>
                <a:cs typeface="+mn-cs"/>
              </a:rPr>
              <a:t> </a:t>
            </a:r>
          </a:p>
          <a:p>
            <a:endParaRPr lang="de-CH" dirty="0"/>
          </a:p>
        </p:txBody>
      </p:sp>
      <p:sp>
        <p:nvSpPr>
          <p:cNvPr id="4" name="Foliennummernplatzhalter 3"/>
          <p:cNvSpPr>
            <a:spLocks noGrp="1"/>
          </p:cNvSpPr>
          <p:nvPr>
            <p:ph type="sldNum" sz="quarter" idx="10"/>
          </p:nvPr>
        </p:nvSpPr>
        <p:spPr/>
        <p:txBody>
          <a:bodyPr/>
          <a:lstStyle/>
          <a:p>
            <a:fld id="{FB843D72-AA6D-4565-B205-C60BE64C3308}" type="slidenum">
              <a:rPr lang="de-CH" smtClean="0"/>
              <a:pPr/>
              <a:t>16</a:t>
            </a:fld>
            <a:endParaRPr lang="de-CH"/>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20000"/>
          </a:bodyPr>
          <a:lstStyle/>
          <a:p>
            <a:r>
              <a:rPr lang="de-CH" sz="1100" b="1" kern="1200" dirty="0" smtClean="0">
                <a:solidFill>
                  <a:schemeClr val="tx1"/>
                </a:solidFill>
                <a:latin typeface="Arial" panose="020B0604020202020204" pitchFamily="34" charset="0"/>
                <a:ea typeface="+mn-ea"/>
                <a:cs typeface="Arial" panose="020B0604020202020204" pitchFamily="34" charset="0"/>
              </a:rPr>
              <a:t>Beurteilung: Zeugnis – Änderungen auf das SJ 2017/18</a:t>
            </a:r>
            <a:endParaRPr lang="de-CH" sz="1100" kern="1200" dirty="0" smtClean="0">
              <a:solidFill>
                <a:schemeClr val="tx1"/>
              </a:solidFill>
              <a:latin typeface="Arial" panose="020B0604020202020204" pitchFamily="34" charset="0"/>
              <a:ea typeface="+mn-ea"/>
              <a:cs typeface="Arial" panose="020B0604020202020204" pitchFamily="34" charset="0"/>
            </a:endParaRPr>
          </a:p>
          <a:p>
            <a:r>
              <a:rPr lang="de-CH" sz="1100" b="1" kern="1200" dirty="0" smtClean="0">
                <a:solidFill>
                  <a:schemeClr val="tx1"/>
                </a:solidFill>
                <a:latin typeface="Arial" panose="020B0604020202020204" pitchFamily="34" charset="0"/>
                <a:ea typeface="+mn-ea"/>
                <a:cs typeface="Arial" panose="020B0604020202020204" pitchFamily="34" charset="0"/>
              </a:rPr>
              <a:t> </a:t>
            </a:r>
            <a:endParaRPr lang="de-CH" sz="1100" kern="1200" dirty="0" smtClean="0">
              <a:solidFill>
                <a:schemeClr val="tx1"/>
              </a:solidFill>
              <a:latin typeface="Arial" panose="020B0604020202020204" pitchFamily="34" charset="0"/>
              <a:ea typeface="+mn-ea"/>
              <a:cs typeface="Arial" panose="020B0604020202020204" pitchFamily="34" charset="0"/>
            </a:endParaRPr>
          </a:p>
          <a:p>
            <a:r>
              <a:rPr lang="de-CH" sz="1100" b="1" kern="1200" dirty="0" smtClean="0">
                <a:solidFill>
                  <a:schemeClr val="tx1"/>
                </a:solidFill>
                <a:latin typeface="Arial" panose="020B0604020202020204" pitchFamily="34" charset="0"/>
                <a:ea typeface="+mn-ea"/>
                <a:cs typeface="Arial" panose="020B0604020202020204" pitchFamily="34" charset="0"/>
              </a:rPr>
              <a:t>Zyklus 1 = 1. und 2. Klasse)                         </a:t>
            </a:r>
          </a:p>
          <a:p>
            <a:r>
              <a:rPr lang="de-CH" sz="1100" kern="1200" dirty="0" smtClean="0">
                <a:solidFill>
                  <a:schemeClr val="tx1"/>
                </a:solidFill>
                <a:latin typeface="Arial" panose="020B0604020202020204" pitchFamily="34" charset="0"/>
                <a:ea typeface="+mn-ea"/>
                <a:cs typeface="Arial" panose="020B0604020202020204" pitchFamily="34" charset="0"/>
              </a:rPr>
              <a:t>In der 1. und 2. Klasse wird nur noch ein Standortgespräch pro Schuljahr geführt. </a:t>
            </a:r>
          </a:p>
          <a:p>
            <a:endParaRPr lang="de-CH" sz="1100" b="1" kern="1200" dirty="0" smtClean="0">
              <a:solidFill>
                <a:schemeClr val="tx1"/>
              </a:solidFill>
              <a:latin typeface="Arial" panose="020B0604020202020204" pitchFamily="34" charset="0"/>
              <a:ea typeface="+mn-ea"/>
              <a:cs typeface="Arial" panose="020B0604020202020204" pitchFamily="34" charset="0"/>
            </a:endParaRPr>
          </a:p>
          <a:p>
            <a:r>
              <a:rPr lang="de-CH" sz="1100" b="1" kern="1200" dirty="0" smtClean="0">
                <a:solidFill>
                  <a:schemeClr val="tx1"/>
                </a:solidFill>
                <a:latin typeface="Arial" panose="020B0604020202020204" pitchFamily="34" charset="0"/>
                <a:ea typeface="+mn-ea"/>
                <a:cs typeface="Arial" panose="020B0604020202020204" pitchFamily="34" charset="0"/>
              </a:rPr>
              <a:t>Zyklus 2 = </a:t>
            </a:r>
            <a:r>
              <a:rPr lang="de-CH" sz="1100" b="1" kern="1200" baseline="0" dirty="0" smtClean="0">
                <a:solidFill>
                  <a:schemeClr val="tx1"/>
                </a:solidFill>
                <a:latin typeface="Arial" panose="020B0604020202020204" pitchFamily="34" charset="0"/>
                <a:ea typeface="+mn-ea"/>
                <a:cs typeface="Arial" panose="020B0604020202020204" pitchFamily="34" charset="0"/>
              </a:rPr>
              <a:t> 3. bis</a:t>
            </a:r>
            <a:r>
              <a:rPr lang="de-CH" sz="1100" b="1" kern="1200" dirty="0" smtClean="0">
                <a:solidFill>
                  <a:schemeClr val="tx1"/>
                </a:solidFill>
                <a:latin typeface="Arial" panose="020B0604020202020204" pitchFamily="34" charset="0"/>
                <a:ea typeface="+mn-ea"/>
                <a:cs typeface="Arial" panose="020B0604020202020204" pitchFamily="34" charset="0"/>
              </a:rPr>
              <a:t> 6. Klasse  </a:t>
            </a:r>
          </a:p>
          <a:p>
            <a:r>
              <a:rPr lang="de-CH" sz="1100" kern="1200" dirty="0" smtClean="0">
                <a:solidFill>
                  <a:schemeClr val="tx1"/>
                </a:solidFill>
                <a:latin typeface="Arial" panose="020B0604020202020204" pitchFamily="34" charset="0"/>
                <a:ea typeface="+mn-ea"/>
                <a:cs typeface="Arial" panose="020B0604020202020204" pitchFamily="34" charset="0"/>
              </a:rPr>
              <a:t>Die </a:t>
            </a:r>
            <a:r>
              <a:rPr lang="de-CH" sz="1100" b="1" kern="1200" dirty="0" smtClean="0">
                <a:solidFill>
                  <a:schemeClr val="tx1"/>
                </a:solidFill>
                <a:latin typeface="Arial" panose="020B0604020202020204" pitchFamily="34" charset="0"/>
                <a:ea typeface="+mn-ea"/>
                <a:cs typeface="Arial" panose="020B0604020202020204" pitchFamily="34" charset="0"/>
              </a:rPr>
              <a:t>einzelnen Kompetenzbereiche werden nicht</a:t>
            </a:r>
            <a:r>
              <a:rPr lang="de-CH" sz="1100" kern="1200" dirty="0" smtClean="0">
                <a:solidFill>
                  <a:schemeClr val="tx1"/>
                </a:solidFill>
                <a:latin typeface="Arial" panose="020B0604020202020204" pitchFamily="34" charset="0"/>
                <a:ea typeface="+mn-ea"/>
                <a:cs typeface="Arial" panose="020B0604020202020204" pitchFamily="34" charset="0"/>
              </a:rPr>
              <a:t> mehr im Zeugnis </a:t>
            </a:r>
            <a:r>
              <a:rPr lang="de-CH" sz="1100" b="1" kern="1200" dirty="0" smtClean="0">
                <a:solidFill>
                  <a:schemeClr val="tx1"/>
                </a:solidFill>
                <a:latin typeface="Arial" panose="020B0604020202020204" pitchFamily="34" charset="0"/>
                <a:ea typeface="+mn-ea"/>
                <a:cs typeface="Arial" panose="020B0604020202020204" pitchFamily="34" charset="0"/>
              </a:rPr>
              <a:t>aufgelistet</a:t>
            </a:r>
            <a:r>
              <a:rPr lang="de-CH" sz="1100" kern="1200" dirty="0" smtClean="0">
                <a:solidFill>
                  <a:schemeClr val="tx1"/>
                </a:solidFill>
                <a:latin typeface="Arial" panose="020B0604020202020204" pitchFamily="34" charset="0"/>
                <a:ea typeface="+mn-ea"/>
                <a:cs typeface="Arial" panose="020B0604020202020204" pitchFamily="34" charset="0"/>
              </a:rPr>
              <a:t>.</a:t>
            </a:r>
          </a:p>
          <a:p>
            <a:r>
              <a:rPr lang="de-CH" sz="1100" kern="1200" dirty="0" smtClean="0">
                <a:solidFill>
                  <a:schemeClr val="tx1"/>
                </a:solidFill>
                <a:latin typeface="Arial" panose="020B0604020202020204" pitchFamily="34" charset="0"/>
                <a:ea typeface="+mn-ea"/>
                <a:cs typeface="Arial" panose="020B0604020202020204" pitchFamily="34" charset="0"/>
              </a:rPr>
              <a:t> </a:t>
            </a:r>
          </a:p>
          <a:p>
            <a:r>
              <a:rPr lang="de-CH" sz="1100" b="1" i="1" kern="1200" dirty="0" smtClean="0">
                <a:solidFill>
                  <a:schemeClr val="tx1"/>
                </a:solidFill>
                <a:latin typeface="Arial" panose="020B0604020202020204" pitchFamily="34" charset="0"/>
                <a:ea typeface="+mn-ea"/>
                <a:cs typeface="Arial" panose="020B0604020202020204" pitchFamily="34" charset="0"/>
              </a:rPr>
              <a:t>Deutsch</a:t>
            </a:r>
            <a:r>
              <a:rPr lang="de-CH" sz="1100" kern="1200" dirty="0" smtClean="0">
                <a:solidFill>
                  <a:schemeClr val="tx1"/>
                </a:solidFill>
                <a:latin typeface="Arial" panose="020B0604020202020204" pitchFamily="34" charset="0"/>
                <a:ea typeface="+mn-ea"/>
                <a:cs typeface="Arial" panose="020B0604020202020204" pitchFamily="34" charset="0"/>
              </a:rPr>
              <a:t>	                                              </a:t>
            </a:r>
          </a:p>
          <a:p>
            <a:r>
              <a:rPr lang="de-CH" sz="1100" b="0" kern="1200" dirty="0" smtClean="0">
                <a:solidFill>
                  <a:schemeClr val="tx1"/>
                </a:solidFill>
                <a:latin typeface="Arial" panose="020B0604020202020204" pitchFamily="34" charset="0"/>
                <a:ea typeface="+mn-ea"/>
                <a:cs typeface="Arial" panose="020B0604020202020204" pitchFamily="34" charset="0"/>
              </a:rPr>
              <a:t>nur noch eine Note, </a:t>
            </a:r>
            <a:r>
              <a:rPr lang="de-CH" sz="1100" kern="1200" dirty="0" smtClean="0">
                <a:solidFill>
                  <a:schemeClr val="tx1"/>
                </a:solidFill>
                <a:latin typeface="Arial" panose="020B0604020202020204" pitchFamily="34" charset="0"/>
                <a:ea typeface="+mn-ea"/>
                <a:cs typeface="Arial" panose="020B0604020202020204" pitchFamily="34" charset="0"/>
              </a:rPr>
              <a:t>anstelle von D mündlich und D schriftlich </a:t>
            </a:r>
          </a:p>
          <a:p>
            <a:r>
              <a:rPr lang="de-CH" sz="1100" kern="1200" dirty="0" smtClean="0">
                <a:solidFill>
                  <a:schemeClr val="tx1"/>
                </a:solidFill>
                <a:latin typeface="Arial" panose="020B0604020202020204" pitchFamily="34" charset="0"/>
                <a:ea typeface="+mn-ea"/>
                <a:cs typeface="Arial" panose="020B0604020202020204" pitchFamily="34" charset="0"/>
              </a:rPr>
              <a:t> </a:t>
            </a:r>
          </a:p>
          <a:p>
            <a:r>
              <a:rPr lang="de-CH" sz="1100" b="1" i="1" kern="1200" dirty="0" smtClean="0">
                <a:solidFill>
                  <a:schemeClr val="tx1"/>
                </a:solidFill>
                <a:latin typeface="Arial" panose="020B0604020202020204" pitchFamily="34" charset="0"/>
                <a:ea typeface="+mn-ea"/>
                <a:cs typeface="Arial" panose="020B0604020202020204" pitchFamily="34" charset="0"/>
              </a:rPr>
              <a:t>Schrift</a:t>
            </a:r>
            <a:r>
              <a:rPr lang="de-CH" sz="1100" kern="1200" dirty="0" smtClean="0">
                <a:solidFill>
                  <a:schemeClr val="tx1"/>
                </a:solidFill>
                <a:latin typeface="Arial" panose="020B0604020202020204" pitchFamily="34" charset="0"/>
                <a:ea typeface="+mn-ea"/>
                <a:cs typeface="Arial" panose="020B0604020202020204" pitchFamily="34" charset="0"/>
              </a:rPr>
              <a:t>	                                              </a:t>
            </a:r>
          </a:p>
          <a:p>
            <a:r>
              <a:rPr lang="de-CH" sz="1100" b="0" kern="1200" dirty="0" smtClean="0">
                <a:solidFill>
                  <a:schemeClr val="tx1"/>
                </a:solidFill>
                <a:latin typeface="Arial" panose="020B0604020202020204" pitchFamily="34" charset="0"/>
                <a:ea typeface="+mn-ea"/>
                <a:cs typeface="Arial" panose="020B0604020202020204" pitchFamily="34" charset="0"/>
              </a:rPr>
              <a:t>Die Schriftnote </a:t>
            </a:r>
            <a:r>
              <a:rPr lang="de-CH" sz="1100" b="0" kern="1200" dirty="0" smtClean="0">
                <a:solidFill>
                  <a:schemeClr val="tx1"/>
                </a:solidFill>
                <a:latin typeface="Arial" panose="020B0604020202020204" pitchFamily="34" charset="0"/>
                <a:ea typeface="+mn-ea"/>
                <a:cs typeface="Arial" panose="020B0604020202020204" pitchFamily="34" charset="0"/>
              </a:rPr>
              <a:t>entfällt.</a:t>
            </a:r>
            <a:endParaRPr lang="de-CH" sz="1100" b="0" kern="1200" dirty="0" smtClean="0">
              <a:solidFill>
                <a:schemeClr val="tx1"/>
              </a:solidFill>
              <a:latin typeface="Arial" panose="020B0604020202020204" pitchFamily="34" charset="0"/>
              <a:ea typeface="+mn-ea"/>
              <a:cs typeface="Arial" panose="020B0604020202020204" pitchFamily="34" charset="0"/>
            </a:endParaRPr>
          </a:p>
          <a:p>
            <a:endParaRPr lang="de-CH" sz="1100" kern="1200" dirty="0" smtClean="0">
              <a:solidFill>
                <a:schemeClr val="tx1"/>
              </a:solidFill>
              <a:latin typeface="Arial" panose="020B0604020202020204" pitchFamily="34" charset="0"/>
              <a:ea typeface="+mn-ea"/>
              <a:cs typeface="Arial" panose="020B0604020202020204" pitchFamily="34" charset="0"/>
            </a:endParaRPr>
          </a:p>
          <a:p>
            <a:r>
              <a:rPr lang="de-CH" sz="1100" b="1" i="1" kern="1200" dirty="0" smtClean="0">
                <a:solidFill>
                  <a:schemeClr val="tx1"/>
                </a:solidFill>
                <a:latin typeface="Arial" panose="020B0604020202020204" pitchFamily="34" charset="0"/>
                <a:ea typeface="+mn-ea"/>
                <a:cs typeface="Arial" panose="020B0604020202020204" pitchFamily="34" charset="0"/>
              </a:rPr>
              <a:t>Natur, Mensch, Gesellschaft	</a:t>
            </a:r>
            <a:r>
              <a:rPr lang="de-CH" sz="1100" kern="1200" dirty="0" smtClean="0">
                <a:solidFill>
                  <a:schemeClr val="tx1"/>
                </a:solidFill>
                <a:latin typeface="Arial" panose="020B0604020202020204" pitchFamily="34" charset="0"/>
                <a:ea typeface="+mn-ea"/>
                <a:cs typeface="Arial" panose="020B0604020202020204" pitchFamily="34" charset="0"/>
              </a:rPr>
              <a:t>                      </a:t>
            </a:r>
          </a:p>
          <a:p>
            <a:r>
              <a:rPr lang="de-CH" sz="1100" b="0" kern="1200" dirty="0" smtClean="0">
                <a:solidFill>
                  <a:schemeClr val="tx1"/>
                </a:solidFill>
                <a:latin typeface="Arial" panose="020B0604020202020204" pitchFamily="34" charset="0"/>
                <a:ea typeface="+mn-ea"/>
                <a:cs typeface="Arial" panose="020B0604020202020204" pitchFamily="34" charset="0"/>
              </a:rPr>
              <a:t>Anpassung: Nomenklatur anstelle von Mensch und Umwelt, inkl. Ethik und Religion</a:t>
            </a:r>
          </a:p>
          <a:p>
            <a:endParaRPr lang="de-CH" sz="11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100" b="1" kern="1200" dirty="0" smtClean="0">
                <a:solidFill>
                  <a:schemeClr val="tx1"/>
                </a:solidFill>
                <a:latin typeface="Arial" panose="020B0604020202020204" pitchFamily="34" charset="0"/>
                <a:ea typeface="+mn-ea"/>
                <a:cs typeface="Arial" panose="020B0604020202020204" pitchFamily="34" charset="0"/>
              </a:rPr>
              <a:t>Zyklus 3 = </a:t>
            </a:r>
            <a:r>
              <a:rPr lang="de-CH" sz="1100" b="1" kern="1200" baseline="0" dirty="0" smtClean="0">
                <a:solidFill>
                  <a:schemeClr val="tx1"/>
                </a:solidFill>
                <a:latin typeface="Arial" panose="020B0604020202020204" pitchFamily="34" charset="0"/>
                <a:ea typeface="+mn-ea"/>
                <a:cs typeface="Arial" panose="020B0604020202020204" pitchFamily="34" charset="0"/>
              </a:rPr>
              <a:t> 1. bis 3. ORS</a:t>
            </a:r>
            <a:endParaRPr lang="de-CH" sz="1100" kern="1200" dirty="0" smtClean="0">
              <a:solidFill>
                <a:schemeClr val="tx1"/>
              </a:solidFill>
              <a:latin typeface="Arial" panose="020B0604020202020204" pitchFamily="34" charset="0"/>
              <a:ea typeface="+mn-ea"/>
              <a:cs typeface="Arial" panose="020B0604020202020204" pitchFamily="34" charset="0"/>
            </a:endParaRPr>
          </a:p>
          <a:p>
            <a:endParaRPr lang="de-CH" sz="1100" kern="1200" dirty="0" smtClean="0">
              <a:solidFill>
                <a:schemeClr val="tx1"/>
              </a:solidFill>
              <a:latin typeface="Arial" panose="020B0604020202020204" pitchFamily="34" charset="0"/>
              <a:ea typeface="+mn-ea"/>
              <a:cs typeface="Arial" panose="020B0604020202020204" pitchFamily="34" charset="0"/>
            </a:endParaRPr>
          </a:p>
          <a:p>
            <a:r>
              <a:rPr lang="de-CH" sz="1100" b="1" i="1" kern="1200" dirty="0" smtClean="0">
                <a:solidFill>
                  <a:schemeClr val="tx1"/>
                </a:solidFill>
                <a:latin typeface="Arial" panose="020B0604020202020204" pitchFamily="34" charset="0"/>
                <a:ea typeface="+mn-ea"/>
                <a:cs typeface="Arial" panose="020B0604020202020204" pitchFamily="34" charset="0"/>
              </a:rPr>
              <a:t>Mathematik	</a:t>
            </a:r>
            <a:r>
              <a:rPr lang="de-CH" sz="1100" kern="1200" dirty="0" smtClean="0">
                <a:solidFill>
                  <a:schemeClr val="tx1"/>
                </a:solidFill>
                <a:latin typeface="Arial" panose="020B0604020202020204" pitchFamily="34" charset="0"/>
                <a:ea typeface="+mn-ea"/>
                <a:cs typeface="Arial" panose="020B0604020202020204" pitchFamily="34" charset="0"/>
              </a:rPr>
              <a:t>                                               </a:t>
            </a:r>
          </a:p>
          <a:p>
            <a:r>
              <a:rPr lang="de-CH" sz="1100" b="0" kern="1200" dirty="0" smtClean="0">
                <a:solidFill>
                  <a:schemeClr val="tx1"/>
                </a:solidFill>
                <a:latin typeface="Arial" panose="020B0604020202020204" pitchFamily="34" charset="0"/>
                <a:ea typeface="+mn-ea"/>
                <a:cs typeface="Arial" panose="020B0604020202020204" pitchFamily="34" charset="0"/>
              </a:rPr>
              <a:t>nur noch eine Note, anstelle </a:t>
            </a:r>
            <a:r>
              <a:rPr lang="de-CH" sz="1100" kern="1200" dirty="0" smtClean="0">
                <a:solidFill>
                  <a:schemeClr val="tx1"/>
                </a:solidFill>
                <a:latin typeface="Arial" panose="020B0604020202020204" pitchFamily="34" charset="0"/>
                <a:ea typeface="+mn-ea"/>
                <a:cs typeface="Arial" panose="020B0604020202020204" pitchFamily="34" charset="0"/>
              </a:rPr>
              <a:t>von Arithmetik /Algebra und Geometrie</a:t>
            </a:r>
          </a:p>
          <a:p>
            <a:r>
              <a:rPr lang="de-CH" sz="1100" kern="1200" dirty="0" smtClean="0">
                <a:solidFill>
                  <a:schemeClr val="tx1"/>
                </a:solidFill>
                <a:latin typeface="Arial" panose="020B0604020202020204" pitchFamily="34" charset="0"/>
                <a:ea typeface="+mn-ea"/>
                <a:cs typeface="Arial" panose="020B0604020202020204" pitchFamily="34" charset="0"/>
              </a:rPr>
              <a:t> </a:t>
            </a:r>
          </a:p>
          <a:p>
            <a:r>
              <a:rPr lang="de-CH" sz="1100" b="1" i="1" kern="1200" dirty="0" smtClean="0">
                <a:solidFill>
                  <a:schemeClr val="tx1"/>
                </a:solidFill>
                <a:latin typeface="Arial" panose="020B0604020202020204" pitchFamily="34" charset="0"/>
                <a:ea typeface="+mn-ea"/>
                <a:cs typeface="Arial" panose="020B0604020202020204" pitchFamily="34" charset="0"/>
              </a:rPr>
              <a:t>Natur und Technik</a:t>
            </a:r>
            <a:r>
              <a:rPr lang="de-CH" sz="1100" kern="1200" dirty="0" smtClean="0">
                <a:solidFill>
                  <a:schemeClr val="tx1"/>
                </a:solidFill>
                <a:latin typeface="Arial" panose="020B0604020202020204" pitchFamily="34" charset="0"/>
                <a:ea typeface="+mn-ea"/>
                <a:cs typeface="Arial" panose="020B0604020202020204" pitchFamily="34" charset="0"/>
              </a:rPr>
              <a:t>	                       </a:t>
            </a:r>
          </a:p>
          <a:p>
            <a:r>
              <a:rPr lang="de-CH" sz="1100" b="0" kern="1200" dirty="0" smtClean="0">
                <a:solidFill>
                  <a:schemeClr val="tx1"/>
                </a:solidFill>
                <a:latin typeface="Arial" panose="020B0604020202020204" pitchFamily="34" charset="0"/>
                <a:ea typeface="+mn-ea"/>
                <a:cs typeface="Arial" panose="020B0604020202020204" pitchFamily="34" charset="0"/>
              </a:rPr>
              <a:t>Anpassung: Nomenklatur, statt Naturlehre</a:t>
            </a:r>
          </a:p>
          <a:p>
            <a:r>
              <a:rPr lang="de-CH" sz="1100" kern="1200" dirty="0" smtClean="0">
                <a:solidFill>
                  <a:schemeClr val="tx1"/>
                </a:solidFill>
                <a:latin typeface="Arial" panose="020B0604020202020204" pitchFamily="34" charset="0"/>
                <a:ea typeface="+mn-ea"/>
                <a:cs typeface="Arial" panose="020B0604020202020204" pitchFamily="34" charset="0"/>
              </a:rPr>
              <a:t> </a:t>
            </a:r>
          </a:p>
          <a:p>
            <a:r>
              <a:rPr lang="de-CH" sz="1100" b="1" i="1" kern="1200" dirty="0" smtClean="0">
                <a:solidFill>
                  <a:schemeClr val="tx1"/>
                </a:solidFill>
                <a:latin typeface="Arial" panose="020B0604020202020204" pitchFamily="34" charset="0"/>
                <a:ea typeface="+mn-ea"/>
                <a:cs typeface="Arial" panose="020B0604020202020204" pitchFamily="34" charset="0"/>
              </a:rPr>
              <a:t>Wirtschaft, Arbeit Haushalt</a:t>
            </a:r>
            <a:r>
              <a:rPr lang="de-CH" sz="1100" kern="1200" dirty="0" smtClean="0">
                <a:solidFill>
                  <a:schemeClr val="tx1"/>
                </a:solidFill>
                <a:latin typeface="Arial" panose="020B0604020202020204" pitchFamily="34" charset="0"/>
                <a:ea typeface="+mn-ea"/>
                <a:cs typeface="Arial" panose="020B0604020202020204" pitchFamily="34" charset="0"/>
              </a:rPr>
              <a:t>	                        </a:t>
            </a:r>
          </a:p>
          <a:p>
            <a:r>
              <a:rPr lang="de-CH" sz="1100" b="0" kern="1200" dirty="0" smtClean="0">
                <a:solidFill>
                  <a:schemeClr val="tx1"/>
                </a:solidFill>
                <a:latin typeface="Arial" panose="020B0604020202020204" pitchFamily="34" charset="0"/>
                <a:ea typeface="+mn-ea"/>
                <a:cs typeface="Arial" panose="020B0604020202020204" pitchFamily="34" charset="0"/>
              </a:rPr>
              <a:t>Anpassung: Nomenklatur, statt Hauswirtschaft</a:t>
            </a:r>
          </a:p>
          <a:p>
            <a:r>
              <a:rPr lang="de-CH" sz="1100" kern="1200" dirty="0" smtClean="0">
                <a:solidFill>
                  <a:schemeClr val="tx1"/>
                </a:solidFill>
                <a:latin typeface="Arial" panose="020B0604020202020204" pitchFamily="34" charset="0"/>
                <a:ea typeface="+mn-ea"/>
                <a:cs typeface="Arial" panose="020B0604020202020204" pitchFamily="34" charset="0"/>
              </a:rPr>
              <a:t> </a:t>
            </a:r>
          </a:p>
          <a:p>
            <a:r>
              <a:rPr lang="de-CH" sz="1100" b="1" i="1" kern="1200" dirty="0" smtClean="0">
                <a:solidFill>
                  <a:schemeClr val="tx1"/>
                </a:solidFill>
                <a:latin typeface="Arial" panose="020B0604020202020204" pitchFamily="34" charset="0"/>
                <a:ea typeface="+mn-ea"/>
                <a:cs typeface="Arial" panose="020B0604020202020204" pitchFamily="34" charset="0"/>
              </a:rPr>
              <a:t>Medien und Informatik</a:t>
            </a:r>
            <a:r>
              <a:rPr lang="de-CH" sz="1100" kern="1200" dirty="0" smtClean="0">
                <a:solidFill>
                  <a:schemeClr val="tx1"/>
                </a:solidFill>
                <a:latin typeface="Arial" panose="020B0604020202020204" pitchFamily="34" charset="0"/>
                <a:ea typeface="+mn-ea"/>
                <a:cs typeface="Arial" panose="020B0604020202020204" pitchFamily="34" charset="0"/>
              </a:rPr>
              <a:t>	                        </a:t>
            </a:r>
          </a:p>
          <a:p>
            <a:r>
              <a:rPr lang="de-CH" sz="1100" b="0" kern="1200" dirty="0" smtClean="0">
                <a:solidFill>
                  <a:schemeClr val="tx1"/>
                </a:solidFill>
                <a:latin typeface="Arial" panose="020B0604020202020204" pitchFamily="34" charset="0"/>
                <a:ea typeface="+mn-ea"/>
                <a:cs typeface="Arial" panose="020B0604020202020204" pitchFamily="34" charset="0"/>
              </a:rPr>
              <a:t>Anpassung: Nomenklatur, statt Informatik (ohne Tastaturschreiben)</a:t>
            </a:r>
          </a:p>
          <a:p>
            <a:endParaRPr lang="de-CH" sz="1100" b="0" kern="1200" dirty="0" smtClean="0">
              <a:solidFill>
                <a:schemeClr val="tx1"/>
              </a:solidFill>
              <a:latin typeface="Arial" panose="020B0604020202020204" pitchFamily="34" charset="0"/>
              <a:ea typeface="+mn-ea"/>
              <a:cs typeface="Arial" panose="020B0604020202020204" pitchFamily="34" charset="0"/>
            </a:endParaRPr>
          </a:p>
          <a:p>
            <a:r>
              <a:rPr lang="de-CH" sz="1100" b="1" i="1" kern="1200" dirty="0" smtClean="0">
                <a:solidFill>
                  <a:schemeClr val="tx1"/>
                </a:solidFill>
                <a:latin typeface="Arial" panose="020B0604020202020204" pitchFamily="34" charset="0"/>
                <a:ea typeface="+mn-ea"/>
                <a:cs typeface="Arial" panose="020B0604020202020204" pitchFamily="34" charset="0"/>
              </a:rPr>
              <a:t>Projektunterricht</a:t>
            </a:r>
            <a:r>
              <a:rPr lang="de-CH" sz="1100" kern="1200" dirty="0" smtClean="0">
                <a:solidFill>
                  <a:schemeClr val="tx1"/>
                </a:solidFill>
                <a:latin typeface="Arial" panose="020B0604020202020204" pitchFamily="34" charset="0"/>
                <a:ea typeface="+mn-ea"/>
                <a:cs typeface="Arial" panose="020B0604020202020204" pitchFamily="34" charset="0"/>
              </a:rPr>
              <a:t>	                        </a:t>
            </a:r>
          </a:p>
          <a:p>
            <a:r>
              <a:rPr lang="de-CH" sz="1100" b="0" kern="1200" dirty="0" smtClean="0">
                <a:solidFill>
                  <a:schemeClr val="tx1"/>
                </a:solidFill>
                <a:latin typeface="Arial" panose="020B0604020202020204" pitchFamily="34" charset="0"/>
                <a:ea typeface="+mn-ea"/>
                <a:cs typeface="Arial" panose="020B0604020202020204" pitchFamily="34" charset="0"/>
              </a:rPr>
              <a:t>neues Fach Projektunterricht in der 3. ORS</a:t>
            </a:r>
          </a:p>
          <a:p>
            <a:r>
              <a:rPr lang="de-CH" sz="1100" kern="1200" dirty="0" smtClean="0">
                <a:solidFill>
                  <a:schemeClr val="tx1"/>
                </a:solidFill>
                <a:latin typeface="Arial" panose="020B0604020202020204" pitchFamily="34" charset="0"/>
                <a:ea typeface="+mn-ea"/>
                <a:cs typeface="Arial" panose="020B0604020202020204" pitchFamily="34" charset="0"/>
              </a:rPr>
              <a:t> </a:t>
            </a:r>
          </a:p>
          <a:p>
            <a:r>
              <a:rPr lang="de-CH" sz="1100" b="1" i="1" kern="1200" dirty="0" smtClean="0">
                <a:solidFill>
                  <a:schemeClr val="tx1"/>
                </a:solidFill>
                <a:latin typeface="Arial" panose="020B0604020202020204" pitchFamily="34" charset="0"/>
                <a:ea typeface="+mn-ea"/>
                <a:cs typeface="Arial" panose="020B0604020202020204" pitchFamily="34" charset="0"/>
              </a:rPr>
              <a:t>Abschlussarbeit - Projektunterricht</a:t>
            </a:r>
            <a:r>
              <a:rPr lang="de-CH" sz="1100" i="1" kern="1200" dirty="0" smtClean="0">
                <a:solidFill>
                  <a:schemeClr val="tx1"/>
                </a:solidFill>
                <a:latin typeface="Arial" panose="020B0604020202020204" pitchFamily="34" charset="0"/>
                <a:ea typeface="+mn-ea"/>
                <a:cs typeface="Arial" panose="020B0604020202020204" pitchFamily="34" charset="0"/>
              </a:rPr>
              <a:t>	</a:t>
            </a:r>
            <a:r>
              <a:rPr lang="de-CH" sz="1100" kern="1200" dirty="0" smtClean="0">
                <a:solidFill>
                  <a:schemeClr val="tx1"/>
                </a:solidFill>
                <a:latin typeface="Arial" panose="020B0604020202020204" pitchFamily="34" charset="0"/>
                <a:ea typeface="+mn-ea"/>
                <a:cs typeface="Arial" panose="020B0604020202020204" pitchFamily="34" charset="0"/>
              </a:rPr>
              <a:t>                        </a:t>
            </a:r>
          </a:p>
          <a:p>
            <a:r>
              <a:rPr lang="de-CH" sz="1100" b="0" kern="1200" dirty="0" smtClean="0">
                <a:solidFill>
                  <a:schemeClr val="tx1"/>
                </a:solidFill>
                <a:latin typeface="Arial" panose="020B0604020202020204" pitchFamily="34" charset="0"/>
                <a:ea typeface="+mn-ea"/>
                <a:cs typeface="Arial" panose="020B0604020202020204" pitchFamily="34" charset="0"/>
              </a:rPr>
              <a:t>Beurteilung der Abschlussarbeit in d</a:t>
            </a:r>
            <a:r>
              <a:rPr lang="de-CH" sz="1100" kern="1200" dirty="0" smtClean="0">
                <a:solidFill>
                  <a:schemeClr val="tx1"/>
                </a:solidFill>
                <a:latin typeface="Arial" panose="020B0604020202020204" pitchFamily="34" charset="0"/>
                <a:ea typeface="+mn-ea"/>
                <a:cs typeface="Arial" panose="020B0604020202020204" pitchFamily="34" charset="0"/>
              </a:rPr>
              <a:t>er 3. ORS im 2. Semester</a:t>
            </a:r>
          </a:p>
          <a:p>
            <a:r>
              <a:rPr lang="de-CH" sz="1100" kern="1200" dirty="0" smtClean="0">
                <a:solidFill>
                  <a:schemeClr val="tx1"/>
                </a:solidFill>
                <a:latin typeface="Arial" panose="020B0604020202020204" pitchFamily="34" charset="0"/>
                <a:ea typeface="+mn-ea"/>
                <a:cs typeface="Arial" panose="020B0604020202020204" pitchFamily="34" charset="0"/>
              </a:rPr>
              <a:t> </a:t>
            </a:r>
          </a:p>
          <a:p>
            <a:r>
              <a:rPr lang="de-CH" sz="1100" b="1" i="1" kern="1200" dirty="0" smtClean="0">
                <a:solidFill>
                  <a:schemeClr val="tx1"/>
                </a:solidFill>
                <a:latin typeface="Arial" panose="020B0604020202020204" pitchFamily="34" charset="0"/>
                <a:ea typeface="+mn-ea"/>
                <a:cs typeface="Arial" panose="020B0604020202020204" pitchFamily="34" charset="0"/>
              </a:rPr>
              <a:t>Ethik, Religionen, Gemeinschaft</a:t>
            </a:r>
            <a:r>
              <a:rPr lang="de-CH" sz="1100" kern="1200" dirty="0" smtClean="0">
                <a:solidFill>
                  <a:schemeClr val="tx1"/>
                </a:solidFill>
                <a:latin typeface="Arial" panose="020B0604020202020204" pitchFamily="34" charset="0"/>
                <a:ea typeface="+mn-ea"/>
                <a:cs typeface="Arial" panose="020B0604020202020204" pitchFamily="34" charset="0"/>
              </a:rPr>
              <a:t>	</a:t>
            </a:r>
          </a:p>
          <a:p>
            <a:r>
              <a:rPr lang="de-CH" sz="1100" b="0" kern="1200" dirty="0" smtClean="0">
                <a:solidFill>
                  <a:schemeClr val="tx1"/>
                </a:solidFill>
                <a:latin typeface="Arial" panose="020B0604020202020204" pitchFamily="34" charset="0"/>
                <a:ea typeface="+mn-ea"/>
                <a:cs typeface="Arial" panose="020B0604020202020204" pitchFamily="34" charset="0"/>
              </a:rPr>
              <a:t>das neue Fach ERG ist in der Lebenskunde integriert und wird nicht beurteilt </a:t>
            </a:r>
          </a:p>
          <a:p>
            <a:endParaRPr lang="de-CH" dirty="0"/>
          </a:p>
        </p:txBody>
      </p:sp>
      <p:sp>
        <p:nvSpPr>
          <p:cNvPr id="4" name="Foliennummernplatzhalter 3"/>
          <p:cNvSpPr>
            <a:spLocks noGrp="1"/>
          </p:cNvSpPr>
          <p:nvPr>
            <p:ph type="sldNum" sz="quarter" idx="10"/>
          </p:nvPr>
        </p:nvSpPr>
        <p:spPr/>
        <p:txBody>
          <a:bodyPr/>
          <a:lstStyle/>
          <a:p>
            <a:fld id="{FB843D72-AA6D-4565-B205-C60BE64C3308}" type="slidenum">
              <a:rPr lang="de-CH" smtClean="0"/>
              <a:pPr/>
              <a:t>17</a:t>
            </a:fld>
            <a:endParaRPr lang="de-CH"/>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200" b="1" kern="1200" dirty="0" smtClean="0">
                <a:solidFill>
                  <a:schemeClr val="tx1"/>
                </a:solidFill>
                <a:latin typeface="+mn-lt"/>
                <a:ea typeface="+mn-ea"/>
                <a:cs typeface="+mn-cs"/>
              </a:rPr>
              <a:t>Arbeits- und Sozialverhalten	</a:t>
            </a:r>
          </a:p>
          <a:p>
            <a:endParaRPr lang="de-CH" sz="1200" kern="1200" dirty="0" smtClean="0">
              <a:solidFill>
                <a:schemeClr val="tx1"/>
              </a:solidFill>
              <a:latin typeface="+mn-lt"/>
              <a:ea typeface="+mn-ea"/>
              <a:cs typeface="+mn-cs"/>
            </a:endParaRPr>
          </a:p>
          <a:p>
            <a:r>
              <a:rPr lang="de-CH" sz="1200" b="1" kern="1200" dirty="0" smtClean="0">
                <a:solidFill>
                  <a:schemeClr val="tx1"/>
                </a:solidFill>
                <a:latin typeface="+mn-lt"/>
                <a:ea typeface="+mn-ea"/>
                <a:cs typeface="+mn-cs"/>
              </a:rPr>
              <a:t>Beurteilung im Zyklus 2 und 3 bleibt </a:t>
            </a:r>
            <a:r>
              <a:rPr lang="de-CH" sz="1200" kern="1200" dirty="0" smtClean="0">
                <a:solidFill>
                  <a:schemeClr val="tx1"/>
                </a:solidFill>
                <a:latin typeface="+mn-lt"/>
                <a:ea typeface="+mn-ea"/>
                <a:cs typeface="+mn-cs"/>
              </a:rPr>
              <a:t>(Folie) mit der Norm „mehrheitlich erfüllt“</a:t>
            </a:r>
            <a:endParaRPr lang="de-CH"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FB843D72-AA6D-4565-B205-C60BE64C3308}" type="slidenum">
              <a:rPr lang="de-CH" smtClean="0"/>
              <a:pPr/>
              <a:t>18</a:t>
            </a:fld>
            <a:endParaRPr lang="de-CH"/>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FB843D72-AA6D-4565-B205-C60BE64C3308}" type="slidenum">
              <a:rPr lang="de-CH" smtClean="0"/>
              <a:pPr/>
              <a:t>19</a:t>
            </a:fld>
            <a:endParaRPr lang="de-C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100" dirty="0" smtClean="0">
                <a:latin typeface="Arial" panose="020B0604020202020204" pitchFamily="34" charset="0"/>
                <a:cs typeface="Arial" panose="020B0604020202020204" pitchFamily="34" charset="0"/>
              </a:rPr>
              <a:t>Unser Motto zur Implementierung des Lehrplans</a:t>
            </a:r>
            <a:r>
              <a:rPr lang="de-CH" sz="1100" baseline="0" dirty="0" smtClean="0">
                <a:latin typeface="Arial" panose="020B0604020202020204" pitchFamily="34" charset="0"/>
                <a:cs typeface="Arial" panose="020B0604020202020204" pitchFamily="34" charset="0"/>
              </a:rPr>
              <a:t> 21 im Kanton Nidwalden heisst</a:t>
            </a:r>
            <a:r>
              <a:rPr lang="de-CH" sz="1100" dirty="0" smtClean="0">
                <a:latin typeface="Arial" panose="020B0604020202020204" pitchFamily="34" charset="0"/>
                <a:cs typeface="Arial" panose="020B0604020202020204" pitchFamily="34" charset="0"/>
              </a:rPr>
              <a:t>: Gemei</a:t>
            </a:r>
            <a:r>
              <a:rPr lang="de-CH" sz="1100" b="1" dirty="0" smtClean="0">
                <a:solidFill>
                  <a:srgbClr val="FF0000"/>
                </a:solidFill>
                <a:latin typeface="Arial" panose="020B0604020202020204" pitchFamily="34" charset="0"/>
                <a:cs typeface="Arial" panose="020B0604020202020204" pitchFamily="34" charset="0"/>
              </a:rPr>
              <a:t>n</a:t>
            </a:r>
            <a:r>
              <a:rPr lang="de-CH" sz="1100" dirty="0" smtClean="0">
                <a:latin typeface="Arial" panose="020B0604020202020204" pitchFamily="34" charset="0"/>
                <a:cs typeface="Arial" panose="020B0604020202020204" pitchFamily="34" charset="0"/>
              </a:rPr>
              <a:t>sam unter</a:t>
            </a:r>
            <a:r>
              <a:rPr lang="de-CH" sz="1100" b="1" dirty="0" smtClean="0">
                <a:solidFill>
                  <a:srgbClr val="FF0000"/>
                </a:solidFill>
                <a:latin typeface="Arial" panose="020B0604020202020204" pitchFamily="34" charset="0"/>
                <a:cs typeface="Arial" panose="020B0604020202020204" pitchFamily="34" charset="0"/>
              </a:rPr>
              <a:t>w</a:t>
            </a:r>
            <a:r>
              <a:rPr lang="de-CH" sz="1100" dirty="0" smtClean="0">
                <a:latin typeface="Arial" panose="020B0604020202020204" pitchFamily="34" charset="0"/>
                <a:cs typeface="Arial" panose="020B0604020202020204" pitchFamily="34" charset="0"/>
              </a:rPr>
              <a:t>egs</a:t>
            </a:r>
            <a:r>
              <a:rPr lang="de-CH" sz="1100" baseline="0" dirty="0" smtClean="0">
                <a:latin typeface="Arial" panose="020B0604020202020204" pitchFamily="34" charset="0"/>
                <a:cs typeface="Arial" panose="020B0604020202020204" pitchFamily="34" charset="0"/>
              </a:rPr>
              <a:t>!</a:t>
            </a:r>
          </a:p>
          <a:p>
            <a:endParaRPr lang="de-CH" sz="1100" baseline="0" dirty="0" smtClean="0">
              <a:latin typeface="Arial" panose="020B0604020202020204" pitchFamily="34" charset="0"/>
              <a:cs typeface="Arial" panose="020B0604020202020204" pitchFamily="34" charset="0"/>
            </a:endParaRPr>
          </a:p>
          <a:p>
            <a:r>
              <a:rPr lang="de-CH" sz="1100" b="1" baseline="0" dirty="0" smtClean="0">
                <a:latin typeface="Arial" panose="020B0604020202020204" pitchFamily="34" charset="0"/>
                <a:cs typeface="Arial" panose="020B0604020202020204" pitchFamily="34" charset="0"/>
              </a:rPr>
              <a:t>Hier sehen Sie einen Überblick über die Themeninhalte der Präsentation!</a:t>
            </a:r>
          </a:p>
          <a:p>
            <a:endParaRPr lang="de-CH" b="1" baseline="0" dirty="0" smtClean="0">
              <a:latin typeface="+mn-lt"/>
            </a:endParaRPr>
          </a:p>
          <a:p>
            <a:endParaRPr lang="de-CH" b="1" dirty="0">
              <a:latin typeface="+mn-lt"/>
            </a:endParaRPr>
          </a:p>
        </p:txBody>
      </p:sp>
      <p:sp>
        <p:nvSpPr>
          <p:cNvPr id="4" name="Foliennummernplatzhalter 3"/>
          <p:cNvSpPr>
            <a:spLocks noGrp="1"/>
          </p:cNvSpPr>
          <p:nvPr>
            <p:ph type="sldNum" sz="quarter" idx="10"/>
          </p:nvPr>
        </p:nvSpPr>
        <p:spPr/>
        <p:txBody>
          <a:bodyPr/>
          <a:lstStyle/>
          <a:p>
            <a:fld id="{FB843D72-AA6D-4565-B205-C60BE64C3308}" type="slidenum">
              <a:rPr lang="de-CH" smtClean="0"/>
              <a:pPr/>
              <a:t>2</a:t>
            </a:fld>
            <a:endParaRPr lang="de-CH"/>
          </a:p>
        </p:txBody>
      </p:sp>
    </p:spTree>
    <p:extLst>
      <p:ext uri="{BB962C8B-B14F-4D97-AF65-F5344CB8AC3E}">
        <p14:creationId xmlns:p14="http://schemas.microsoft.com/office/powerpoint/2010/main" val="3203968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882213"/>
            <a:r>
              <a:rPr lang="de-CH" sz="1100" b="1" dirty="0" smtClean="0">
                <a:solidFill>
                  <a:srgbClr val="000000"/>
                </a:solidFill>
                <a:latin typeface="Arial" panose="020B0604020202020204" pitchFamily="34" charset="0"/>
                <a:cs typeface="Arial" panose="020B0604020202020204" pitchFamily="34" charset="0"/>
              </a:rPr>
              <a:t>Die Einführung des Lehrplans 21 im Kanton Nidwalden orientiert sich an folgenden 3 Zielen: </a:t>
            </a:r>
          </a:p>
          <a:p>
            <a:pPr defTabSz="882213"/>
            <a:endParaRPr lang="de-CH" sz="1100" dirty="0" smtClean="0">
              <a:solidFill>
                <a:srgbClr val="000000"/>
              </a:solidFill>
              <a:latin typeface="Arial" panose="020B0604020202020204" pitchFamily="34" charset="0"/>
              <a:cs typeface="Arial" panose="020B0604020202020204" pitchFamily="34" charset="0"/>
            </a:endParaRPr>
          </a:p>
          <a:p>
            <a:pPr marL="165415" indent="-165415" defTabSz="882213">
              <a:buFont typeface="Arial" panose="020B0604020202020204" pitchFamily="34" charset="0"/>
              <a:buChar char="•"/>
            </a:pPr>
            <a:r>
              <a:rPr lang="de-CH" sz="1100" dirty="0" smtClean="0">
                <a:solidFill>
                  <a:srgbClr val="000000"/>
                </a:solidFill>
                <a:latin typeface="Arial" panose="020B0604020202020204" pitchFamily="34" charset="0"/>
                <a:cs typeface="Arial" panose="020B0604020202020204" pitchFamily="34" charset="0"/>
              </a:rPr>
              <a:t>Inhalte, Ziele und Aufbau des LP 21  überblicken (Kick-off / SCHWILW / Grundkurs)</a:t>
            </a:r>
          </a:p>
          <a:p>
            <a:pPr marL="165415" indent="-165415" defTabSz="882213">
              <a:buFont typeface="Arial" panose="020B0604020202020204" pitchFamily="34" charset="0"/>
              <a:buChar char="•"/>
            </a:pPr>
            <a:r>
              <a:rPr lang="de-CH" sz="1100" dirty="0" smtClean="0">
                <a:solidFill>
                  <a:srgbClr val="000000"/>
                </a:solidFill>
                <a:latin typeface="Arial" panose="020B0604020202020204" pitchFamily="34" charset="0"/>
                <a:cs typeface="Arial" panose="020B0604020202020204" pitchFamily="34" charset="0"/>
              </a:rPr>
              <a:t>Lehrplan 21 in der Unterrichtsplanung einsetzen (Grundkurs)</a:t>
            </a:r>
          </a:p>
          <a:p>
            <a:pPr marL="165415" indent="-165415" defTabSz="882213">
              <a:buFont typeface="Arial" panose="020B0604020202020204" pitchFamily="34" charset="0"/>
              <a:buChar char="•"/>
            </a:pPr>
            <a:r>
              <a:rPr lang="de-CH" sz="1100" dirty="0" smtClean="0">
                <a:solidFill>
                  <a:srgbClr val="000000"/>
                </a:solidFill>
                <a:latin typeface="Arial" panose="020B0604020202020204" pitchFamily="34" charset="0"/>
                <a:cs typeface="Arial" panose="020B0604020202020204" pitchFamily="34" charset="0"/>
              </a:rPr>
              <a:t>den Unterricht zunehmend kompetenzorientiert gestalten (Vertiefungskurse)</a:t>
            </a:r>
          </a:p>
          <a:p>
            <a:endParaRPr lang="de-CH" dirty="0"/>
          </a:p>
        </p:txBody>
      </p:sp>
      <p:sp>
        <p:nvSpPr>
          <p:cNvPr id="4" name="Foliennummernplatzhalter 3"/>
          <p:cNvSpPr>
            <a:spLocks noGrp="1"/>
          </p:cNvSpPr>
          <p:nvPr>
            <p:ph type="sldNum" sz="quarter" idx="10"/>
          </p:nvPr>
        </p:nvSpPr>
        <p:spPr/>
        <p:txBody>
          <a:bodyPr/>
          <a:lstStyle/>
          <a:p>
            <a:fld id="{FB843D72-AA6D-4565-B205-C60BE64C3308}" type="slidenum">
              <a:rPr lang="de-CH" smtClean="0"/>
              <a:pPr/>
              <a:t>20</a:t>
            </a:fld>
            <a:endParaRPr lang="de-CH"/>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100" kern="1200" dirty="0" smtClean="0">
                <a:solidFill>
                  <a:schemeClr val="tx1"/>
                </a:solidFill>
                <a:latin typeface="Arial" panose="020B0604020202020204" pitchFamily="34" charset="0"/>
                <a:ea typeface="+mn-ea"/>
                <a:cs typeface="Arial" panose="020B0604020202020204" pitchFamily="34" charset="0"/>
              </a:rPr>
              <a:t>Abbildung: </a:t>
            </a:r>
            <a:r>
              <a:rPr lang="de-CH" sz="1100" b="1" kern="1200" dirty="0" smtClean="0">
                <a:solidFill>
                  <a:schemeClr val="tx1"/>
                </a:solidFill>
                <a:latin typeface="Arial" panose="020B0604020202020204" pitchFamily="34" charset="0"/>
                <a:ea typeface="+mn-ea"/>
                <a:cs typeface="Arial" panose="020B0604020202020204" pitchFamily="34" charset="0"/>
              </a:rPr>
              <a:t>Gesamtüberblick vom Einführungsprozess Lehrplan 21</a:t>
            </a:r>
            <a:r>
              <a:rPr lang="de-CH" sz="1100" kern="1200" dirty="0" smtClean="0">
                <a:solidFill>
                  <a:schemeClr val="tx1"/>
                </a:solidFill>
                <a:latin typeface="Arial" panose="020B0604020202020204" pitchFamily="34" charset="0"/>
                <a:ea typeface="+mn-ea"/>
                <a:cs typeface="Arial" panose="020B0604020202020204" pitchFamily="34" charset="0"/>
              </a:rPr>
              <a:t> Kt. Nidwalden. </a:t>
            </a:r>
          </a:p>
          <a:p>
            <a:r>
              <a:rPr lang="de-CH" sz="1100" kern="1200" dirty="0" smtClean="0">
                <a:solidFill>
                  <a:schemeClr val="tx1"/>
                </a:solidFill>
                <a:latin typeface="Arial" panose="020B0604020202020204" pitchFamily="34" charset="0"/>
                <a:ea typeface="+mn-ea"/>
                <a:cs typeface="Arial" panose="020B0604020202020204" pitchFamily="34" charset="0"/>
              </a:rPr>
              <a:t> </a:t>
            </a:r>
          </a:p>
          <a:p>
            <a:r>
              <a:rPr lang="de-CH" sz="1100" b="1" kern="1200" dirty="0" smtClean="0">
                <a:solidFill>
                  <a:schemeClr val="tx1"/>
                </a:solidFill>
                <a:latin typeface="Arial" panose="020B0604020202020204" pitchFamily="34" charset="0"/>
                <a:ea typeface="+mn-ea"/>
                <a:cs typeface="Arial" panose="020B0604020202020204" pitchFamily="34" charset="0"/>
              </a:rPr>
              <a:t>Kick-off</a:t>
            </a:r>
            <a:r>
              <a:rPr lang="de-CH" sz="1100" kern="1200" dirty="0" smtClean="0">
                <a:solidFill>
                  <a:schemeClr val="tx1"/>
                </a:solidFill>
                <a:latin typeface="Arial" panose="020B0604020202020204" pitchFamily="34" charset="0"/>
                <a:ea typeface="+mn-ea"/>
                <a:cs typeface="Arial" panose="020B0604020202020204" pitchFamily="34" charset="0"/>
              </a:rPr>
              <a:t> (durchgeführt in allen Gemeinden)</a:t>
            </a:r>
          </a:p>
          <a:p>
            <a:r>
              <a:rPr lang="de-CH" sz="1100" b="1" kern="1200" dirty="0" smtClean="0">
                <a:solidFill>
                  <a:schemeClr val="tx1"/>
                </a:solidFill>
                <a:latin typeface="Arial" panose="020B0604020202020204" pitchFamily="34" charset="0"/>
                <a:ea typeface="+mn-ea"/>
                <a:cs typeface="Arial" panose="020B0604020202020204" pitchFamily="34" charset="0"/>
              </a:rPr>
              <a:t>SCHILW</a:t>
            </a:r>
            <a:r>
              <a:rPr lang="de-CH" sz="1100" kern="1200" dirty="0" smtClean="0">
                <a:solidFill>
                  <a:schemeClr val="tx1"/>
                </a:solidFill>
                <a:latin typeface="Arial" panose="020B0604020202020204" pitchFamily="34" charset="0"/>
                <a:ea typeface="+mn-ea"/>
                <a:cs typeface="Arial" panose="020B0604020202020204" pitchFamily="34" charset="0"/>
              </a:rPr>
              <a:t> (durchgeführt in allen Gemeinden)</a:t>
            </a:r>
          </a:p>
          <a:p>
            <a:r>
              <a:rPr lang="de-CH" sz="1100" b="1" kern="1200" dirty="0" smtClean="0">
                <a:solidFill>
                  <a:schemeClr val="tx1"/>
                </a:solidFill>
                <a:latin typeface="Arial" panose="020B0604020202020204" pitchFamily="34" charset="0"/>
                <a:ea typeface="+mn-ea"/>
                <a:cs typeface="Arial" panose="020B0604020202020204" pitchFamily="34" charset="0"/>
              </a:rPr>
              <a:t>Fach und </a:t>
            </a:r>
            <a:r>
              <a:rPr lang="de-CH" sz="1100" b="1" kern="1200" dirty="0" err="1" smtClean="0">
                <a:solidFill>
                  <a:schemeClr val="tx1"/>
                </a:solidFill>
                <a:latin typeface="Arial" panose="020B0604020202020204" pitchFamily="34" charset="0"/>
                <a:ea typeface="+mn-ea"/>
                <a:cs typeface="Arial" panose="020B0604020202020204" pitchFamily="34" charset="0"/>
              </a:rPr>
              <a:t>zyklusspezifischer</a:t>
            </a:r>
            <a:r>
              <a:rPr lang="de-CH" sz="1100" b="1" kern="1200" dirty="0" smtClean="0">
                <a:solidFill>
                  <a:schemeClr val="tx1"/>
                </a:solidFill>
                <a:latin typeface="Arial" panose="020B0604020202020204" pitchFamily="34" charset="0"/>
                <a:ea typeface="+mn-ea"/>
                <a:cs typeface="Arial" panose="020B0604020202020204" pitchFamily="34" charset="0"/>
              </a:rPr>
              <a:t> Grundkurs in einem Fach</a:t>
            </a:r>
            <a:r>
              <a:rPr lang="de-CH" sz="1100" kern="1200" dirty="0" smtClean="0">
                <a:solidFill>
                  <a:schemeClr val="tx1"/>
                </a:solidFill>
                <a:latin typeface="Arial" panose="020B0604020202020204" pitchFamily="34" charset="0"/>
                <a:ea typeface="+mn-ea"/>
                <a:cs typeface="Arial" panose="020B0604020202020204" pitchFamily="34" charset="0"/>
              </a:rPr>
              <a:t> (ab SJ 2017/18 )</a:t>
            </a:r>
          </a:p>
          <a:p>
            <a:r>
              <a:rPr lang="de-CH" sz="1100" b="1" kern="1200" dirty="0" smtClean="0">
                <a:solidFill>
                  <a:schemeClr val="tx1"/>
                </a:solidFill>
                <a:latin typeface="Arial" panose="020B0604020202020204" pitchFamily="34" charset="0"/>
                <a:ea typeface="+mn-ea"/>
                <a:cs typeface="Arial" panose="020B0604020202020204" pitchFamily="34" charset="0"/>
              </a:rPr>
              <a:t>Reflexion-SCHILW</a:t>
            </a:r>
            <a:r>
              <a:rPr lang="de-CH" sz="1100" kern="1200" dirty="0" smtClean="0">
                <a:solidFill>
                  <a:schemeClr val="tx1"/>
                </a:solidFill>
                <a:latin typeface="Arial" panose="020B0604020202020204" pitchFamily="34" charset="0"/>
                <a:ea typeface="+mn-ea"/>
                <a:cs typeface="Arial" panose="020B0604020202020204" pitchFamily="34" charset="0"/>
              </a:rPr>
              <a:t>  (Frühling/Sommer 2018)</a:t>
            </a:r>
          </a:p>
          <a:p>
            <a:r>
              <a:rPr lang="de-CH" sz="1100" b="1" kern="1200" dirty="0" smtClean="0">
                <a:solidFill>
                  <a:schemeClr val="tx1"/>
                </a:solidFill>
                <a:latin typeface="Arial" panose="020B0604020202020204" pitchFamily="34" charset="0"/>
                <a:ea typeface="+mn-ea"/>
                <a:cs typeface="Arial" panose="020B0604020202020204" pitchFamily="34" charset="0"/>
              </a:rPr>
              <a:t>Ergänzende Fachweiterbildungen</a:t>
            </a:r>
            <a:r>
              <a:rPr lang="de-CH" sz="1100" kern="1200" dirty="0" smtClean="0">
                <a:solidFill>
                  <a:schemeClr val="tx1"/>
                </a:solidFill>
                <a:latin typeface="Arial" panose="020B0604020202020204" pitchFamily="34" charset="0"/>
                <a:ea typeface="+mn-ea"/>
                <a:cs typeface="Arial" panose="020B0604020202020204" pitchFamily="34" charset="0"/>
              </a:rPr>
              <a:t> (ab SJ 2016/17)</a:t>
            </a:r>
          </a:p>
          <a:p>
            <a:r>
              <a:rPr lang="de-CH" sz="1100" b="1" kern="1200" dirty="0" smtClean="0">
                <a:solidFill>
                  <a:schemeClr val="tx1"/>
                </a:solidFill>
                <a:latin typeface="Arial" panose="020B0604020202020204" pitchFamily="34" charset="0"/>
                <a:ea typeface="+mn-ea"/>
                <a:cs typeface="Arial" panose="020B0604020202020204" pitchFamily="34" charset="0"/>
              </a:rPr>
              <a:t>Vertiefungskurse</a:t>
            </a:r>
            <a:r>
              <a:rPr lang="de-CH" sz="1100" kern="1200" dirty="0" smtClean="0">
                <a:solidFill>
                  <a:schemeClr val="tx1"/>
                </a:solidFill>
                <a:latin typeface="Arial" panose="020B0604020202020204" pitchFamily="34" charset="0"/>
                <a:ea typeface="+mn-ea"/>
                <a:cs typeface="Arial" panose="020B0604020202020204" pitchFamily="34" charset="0"/>
              </a:rPr>
              <a:t> (ab 2018/19… )</a:t>
            </a:r>
          </a:p>
          <a:p>
            <a:r>
              <a:rPr lang="de-CH" sz="1200" kern="1200" dirty="0" smtClean="0">
                <a:solidFill>
                  <a:schemeClr val="tx1"/>
                </a:solidFill>
                <a:latin typeface="+mn-lt"/>
                <a:ea typeface="+mn-ea"/>
                <a:cs typeface="+mn-cs"/>
              </a:rPr>
              <a:t> </a:t>
            </a:r>
          </a:p>
          <a:p>
            <a:endParaRPr lang="de-CH" dirty="0"/>
          </a:p>
        </p:txBody>
      </p:sp>
      <p:sp>
        <p:nvSpPr>
          <p:cNvPr id="4" name="Foliennummernplatzhalter 3"/>
          <p:cNvSpPr>
            <a:spLocks noGrp="1"/>
          </p:cNvSpPr>
          <p:nvPr>
            <p:ph type="sldNum" sz="quarter" idx="10"/>
          </p:nvPr>
        </p:nvSpPr>
        <p:spPr/>
        <p:txBody>
          <a:bodyPr/>
          <a:lstStyle/>
          <a:p>
            <a:fld id="{FB843D72-AA6D-4565-B205-C60BE64C3308}" type="slidenum">
              <a:rPr lang="de-CH" smtClean="0"/>
              <a:pPr/>
              <a:t>21</a:t>
            </a:fld>
            <a:endParaRPr lang="de-CH"/>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882213"/>
            <a:r>
              <a:rPr lang="de-CH" sz="1200" b="1" dirty="0" smtClean="0">
                <a:solidFill>
                  <a:srgbClr val="000000"/>
                </a:solidFill>
                <a:latin typeface="Arial" panose="020B0604020202020204" pitchFamily="34" charset="0"/>
                <a:cs typeface="Arial" panose="020B0604020202020204" pitchFamily="34" charset="0"/>
              </a:rPr>
              <a:t>Film: LP 21 von SRF </a:t>
            </a:r>
            <a:r>
              <a:rPr lang="de-CH" sz="1200" b="1" dirty="0" err="1" smtClean="0">
                <a:solidFill>
                  <a:srgbClr val="000000"/>
                </a:solidFill>
                <a:latin typeface="Arial" panose="020B0604020202020204" pitchFamily="34" charset="0"/>
                <a:cs typeface="Arial" panose="020B0604020202020204" pitchFamily="34" charset="0"/>
              </a:rPr>
              <a:t>My</a:t>
            </a:r>
            <a:r>
              <a:rPr lang="de-CH" sz="1200" b="1" dirty="0" smtClean="0">
                <a:solidFill>
                  <a:srgbClr val="000000"/>
                </a:solidFill>
                <a:latin typeface="Arial" panose="020B0604020202020204" pitchFamily="34" charset="0"/>
                <a:cs typeface="Arial" panose="020B0604020202020204" pitchFamily="34" charset="0"/>
              </a:rPr>
              <a:t> School (https://www.srf.ch/play/tv/srf-myschool/video/lehrplan-21-einfach-erklaert?id=ef9ab406-4b4a-46e4-93d2-d3efa21fdc8a)</a:t>
            </a:r>
          </a:p>
          <a:p>
            <a:pPr defTabSz="882213"/>
            <a:endParaRPr lang="de-CH" sz="1200" b="1" dirty="0" smtClean="0">
              <a:solidFill>
                <a:srgbClr val="000000"/>
              </a:solidFill>
              <a:latin typeface="Arial" panose="020B0604020202020204" pitchFamily="34" charset="0"/>
              <a:cs typeface="Arial" panose="020B0604020202020204" pitchFamily="34" charset="0"/>
            </a:endParaRPr>
          </a:p>
          <a:p>
            <a:endParaRPr lang="de-CH" dirty="0"/>
          </a:p>
        </p:txBody>
      </p:sp>
      <p:sp>
        <p:nvSpPr>
          <p:cNvPr id="4" name="Foliennummernplatzhalter 3"/>
          <p:cNvSpPr>
            <a:spLocks noGrp="1"/>
          </p:cNvSpPr>
          <p:nvPr>
            <p:ph type="sldNum" sz="quarter" idx="10"/>
          </p:nvPr>
        </p:nvSpPr>
        <p:spPr/>
        <p:txBody>
          <a:bodyPr/>
          <a:lstStyle/>
          <a:p>
            <a:fld id="{FB843D72-AA6D-4565-B205-C60BE64C3308}" type="slidenum">
              <a:rPr lang="de-CH" smtClean="0"/>
              <a:pPr/>
              <a:t>22</a:t>
            </a:fld>
            <a:endParaRPr lang="de-CH"/>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FB843D72-AA6D-4565-B205-C60BE64C3308}" type="slidenum">
              <a:rPr lang="de-CH" smtClean="0"/>
              <a:pPr/>
              <a:t>23</a:t>
            </a:fld>
            <a:endParaRPr lang="de-C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latin typeface="+mn-lt"/>
            </a:endParaRPr>
          </a:p>
        </p:txBody>
      </p:sp>
      <p:sp>
        <p:nvSpPr>
          <p:cNvPr id="4" name="Foliennummernplatzhalter 3"/>
          <p:cNvSpPr>
            <a:spLocks noGrp="1"/>
          </p:cNvSpPr>
          <p:nvPr>
            <p:ph type="sldNum" sz="quarter" idx="10"/>
          </p:nvPr>
        </p:nvSpPr>
        <p:spPr/>
        <p:txBody>
          <a:bodyPr/>
          <a:lstStyle/>
          <a:p>
            <a:fld id="{FB843D72-AA6D-4565-B205-C60BE64C3308}" type="slidenum">
              <a:rPr lang="de-CH" smtClean="0"/>
              <a:pPr/>
              <a:t>3</a:t>
            </a:fld>
            <a:endParaRPr lang="de-CH"/>
          </a:p>
        </p:txBody>
      </p:sp>
    </p:spTree>
    <p:extLst>
      <p:ext uri="{BB962C8B-B14F-4D97-AF65-F5344CB8AC3E}">
        <p14:creationId xmlns:p14="http://schemas.microsoft.com/office/powerpoint/2010/main" val="3203968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20000"/>
          </a:bodyPr>
          <a:lstStyle/>
          <a:p>
            <a:pPr defTabSz="882213"/>
            <a:r>
              <a:rPr lang="de-CH" sz="1100" b="1" dirty="0" smtClean="0">
                <a:solidFill>
                  <a:srgbClr val="000000"/>
                </a:solidFill>
                <a:latin typeface="Arial" panose="020B0604020202020204" pitchFamily="34" charset="0"/>
                <a:cs typeface="Arial" panose="020B0604020202020204" pitchFamily="34" charset="0"/>
              </a:rPr>
              <a:t>Wozu ein neuer Lehrplan?  </a:t>
            </a:r>
          </a:p>
          <a:p>
            <a:pPr defTabSz="882213"/>
            <a:endParaRPr lang="de-CH" sz="1100" b="1" dirty="0" smtClean="0">
              <a:solidFill>
                <a:srgbClr val="000000"/>
              </a:solidFill>
              <a:latin typeface="Arial" panose="020B0604020202020204" pitchFamily="34" charset="0"/>
              <a:cs typeface="Arial" panose="020B0604020202020204" pitchFamily="34" charset="0"/>
            </a:endParaRPr>
          </a:p>
          <a:p>
            <a:pPr defTabSz="882213"/>
            <a:r>
              <a:rPr lang="de-CH" sz="1100" b="1" dirty="0" smtClean="0">
                <a:solidFill>
                  <a:srgbClr val="000000"/>
                </a:solidFill>
                <a:latin typeface="Arial" panose="020B0604020202020204" pitchFamily="34" charset="0"/>
                <a:cs typeface="Arial" panose="020B0604020202020204" pitchFamily="34" charset="0"/>
              </a:rPr>
              <a:t>Politische Legitimation: </a:t>
            </a:r>
          </a:p>
          <a:p>
            <a:pPr defTabSz="882213"/>
            <a:r>
              <a:rPr lang="de-DE" sz="1100" dirty="0" smtClean="0">
                <a:solidFill>
                  <a:srgbClr val="000000"/>
                </a:solidFill>
                <a:latin typeface="Arial" panose="020B0604020202020204" pitchFamily="34" charset="0"/>
                <a:cs typeface="Arial" panose="020B0604020202020204" pitchFamily="34" charset="0"/>
              </a:rPr>
              <a:t>Der Lehrplan 21 geht auf eine eidgenössische Volksabstimmung aus dem Jahr 2006 zurück. Damals sprach</a:t>
            </a:r>
            <a:r>
              <a:rPr lang="de-DE" sz="1100" baseline="0" dirty="0" smtClean="0">
                <a:solidFill>
                  <a:srgbClr val="000000"/>
                </a:solidFill>
                <a:latin typeface="Arial" panose="020B0604020202020204" pitchFamily="34" charset="0"/>
                <a:cs typeface="Arial" panose="020B0604020202020204" pitchFamily="34" charset="0"/>
              </a:rPr>
              <a:t> </a:t>
            </a:r>
            <a:r>
              <a:rPr lang="de-DE" sz="1100" dirty="0" smtClean="0">
                <a:solidFill>
                  <a:srgbClr val="000000"/>
                </a:solidFill>
                <a:latin typeface="Arial" panose="020B0604020202020204" pitchFamily="34" charset="0"/>
                <a:cs typeface="Arial" panose="020B0604020202020204" pitchFamily="34" charset="0"/>
              </a:rPr>
              <a:t>sich die Mehrheit der Stimmberechtigten für eine Harmonisierung der Schulsysteme aus. </a:t>
            </a:r>
          </a:p>
          <a:p>
            <a:pPr defTabSz="882213"/>
            <a:endParaRPr lang="de-DE" sz="1100" b="1" dirty="0" smtClean="0">
              <a:solidFill>
                <a:srgbClr val="000000"/>
              </a:solidFill>
              <a:latin typeface="Arial" panose="020B0604020202020204" pitchFamily="34" charset="0"/>
              <a:cs typeface="Arial" panose="020B0604020202020204" pitchFamily="34" charset="0"/>
            </a:endParaRPr>
          </a:p>
          <a:p>
            <a:pPr defTabSz="882213"/>
            <a:r>
              <a:rPr lang="de-DE" sz="1100" b="1" dirty="0" smtClean="0">
                <a:solidFill>
                  <a:srgbClr val="000000"/>
                </a:solidFill>
                <a:latin typeface="Arial" panose="020B0604020202020204" pitchFamily="34" charset="0"/>
                <a:cs typeface="Arial" panose="020B0604020202020204" pitchFamily="34" charset="0"/>
              </a:rPr>
              <a:t>Wandel</a:t>
            </a:r>
          </a:p>
          <a:p>
            <a:pPr defTabSz="882213"/>
            <a:r>
              <a:rPr lang="de-DE" sz="1100" b="0" dirty="0" smtClean="0">
                <a:solidFill>
                  <a:srgbClr val="000000"/>
                </a:solidFill>
                <a:latin typeface="Arial" panose="020B0604020202020204" pitchFamily="34" charset="0"/>
                <a:cs typeface="Arial" panose="020B0604020202020204" pitchFamily="34" charset="0"/>
              </a:rPr>
              <a:t>Die Gesellschaft</a:t>
            </a:r>
            <a:r>
              <a:rPr lang="de-DE" sz="1100" b="0" baseline="0" dirty="0" smtClean="0">
                <a:solidFill>
                  <a:srgbClr val="000000"/>
                </a:solidFill>
                <a:latin typeface="Arial" panose="020B0604020202020204" pitchFamily="34" charset="0"/>
                <a:cs typeface="Arial" panose="020B0604020202020204" pitchFamily="34" charset="0"/>
              </a:rPr>
              <a:t> ändert sich und somit auch der Auftrag an die Schule. Dementsprechend muss der Lehrplan angepasst werden. (Bild zeigt das Lernen im Laufe der Zeit auf: – Stofforientierung zu Lernzielorientierung zu Kompetenzorientierung )</a:t>
            </a:r>
            <a:endParaRPr lang="de-DE" sz="1100" b="0" dirty="0" smtClean="0">
              <a:solidFill>
                <a:srgbClr val="000000"/>
              </a:solidFill>
              <a:latin typeface="Arial" panose="020B0604020202020204" pitchFamily="34" charset="0"/>
              <a:cs typeface="Arial" panose="020B0604020202020204" pitchFamily="34" charset="0"/>
            </a:endParaRPr>
          </a:p>
          <a:p>
            <a:pPr defTabSz="882213"/>
            <a:endParaRPr lang="de-DE" sz="1100" b="1" dirty="0" smtClean="0">
              <a:solidFill>
                <a:srgbClr val="000000"/>
              </a:solidFill>
              <a:latin typeface="Arial" panose="020B0604020202020204" pitchFamily="34" charset="0"/>
              <a:cs typeface="Arial" panose="020B0604020202020204" pitchFamily="34" charset="0"/>
            </a:endParaRPr>
          </a:p>
          <a:p>
            <a:pPr defTabSz="882213"/>
            <a:r>
              <a:rPr lang="de-DE" sz="1100" b="1" dirty="0" smtClean="0">
                <a:solidFill>
                  <a:srgbClr val="000000"/>
                </a:solidFill>
                <a:latin typeface="Arial" panose="020B0604020202020204" pitchFamily="34" charset="0"/>
                <a:cs typeface="Arial" panose="020B0604020202020204" pitchFamily="34" charset="0"/>
              </a:rPr>
              <a:t>Gemeinsame Vorteile:</a:t>
            </a:r>
          </a:p>
          <a:p>
            <a:pPr defTabSz="882213"/>
            <a:r>
              <a:rPr lang="de-DE" sz="1100" dirty="0" smtClean="0">
                <a:solidFill>
                  <a:srgbClr val="000000"/>
                </a:solidFill>
                <a:latin typeface="Arial" panose="020B0604020202020204" pitchFamily="34" charset="0"/>
                <a:cs typeface="Arial" panose="020B0604020202020204" pitchFamily="34" charset="0"/>
              </a:rPr>
              <a:t>Der "alte" Lehrplan BKZ ist aus dem Jahr 1988 und hat seither nur geringe Anpassungen und Änderungen erfahren. Aus diesem Grund konnten durch die gemeinsame Erarbeitung mit den anderen Kantonen wichtige und gewinnbringende Synergien genutzt werden. </a:t>
            </a:r>
          </a:p>
          <a:p>
            <a:pPr defTabSz="882213"/>
            <a:endParaRPr lang="de-DE" sz="1100" dirty="0" smtClean="0">
              <a:solidFill>
                <a:srgbClr val="000000"/>
              </a:solidFill>
              <a:latin typeface="Arial" panose="020B0604020202020204" pitchFamily="34" charset="0"/>
              <a:cs typeface="Arial" panose="020B0604020202020204" pitchFamily="34" charset="0"/>
            </a:endParaRPr>
          </a:p>
          <a:p>
            <a:pPr defTabSz="882213"/>
            <a:r>
              <a:rPr lang="de-DE" sz="1100" b="1" dirty="0" smtClean="0">
                <a:solidFill>
                  <a:srgbClr val="000000"/>
                </a:solidFill>
                <a:latin typeface="Arial" panose="020B0604020202020204" pitchFamily="34" charset="0"/>
                <a:cs typeface="Arial" panose="020B0604020202020204" pitchFamily="34" charset="0"/>
              </a:rPr>
              <a:t>Rahmen</a:t>
            </a:r>
          </a:p>
          <a:p>
            <a:pPr marL="0" lvl="1" defTabSz="882213">
              <a:defRPr/>
            </a:pPr>
            <a:r>
              <a:rPr lang="de-DE" sz="1100" dirty="0" smtClean="0">
                <a:solidFill>
                  <a:srgbClr val="000000"/>
                </a:solidFill>
                <a:latin typeface="Arial" panose="020B0604020202020204" pitchFamily="34" charset="0"/>
                <a:cs typeface="Arial" panose="020B0604020202020204" pitchFamily="34" charset="0"/>
              </a:rPr>
              <a:t>Der Lehrplan 21 ist aber auch eine wichtige Grundlage für die Koordination der Lehrmittel in allen deutsch- oder mehrsprachigen Kantonen. Das heisst nicht unbedingt, dass in allen Kantonen die genau gleichen Schulbücher zum Einsatz kommen – aber alle Schulbücher sind auf die gleichen Ziele ausgerichtet, und alle Schulbücher orientieren sich an den gleichen Zyklen (auf die wir gleich noch zu sprechen kommen). Darüber hinaus leistet der Lehrplan 21 auch einen Beitrag, um die Aus- und Weiterbildung von Lehrerinnen und Lehrern zu harmonisieren. Künftig orientieren sich die Kantone in der Aus- und Weiterbildung stärker an gemeinsamen Grundlagen; nicht jeder Kanton muss das selber für sich definieren. Damit ist selbstverständlich auch der Lehrerschaft besser gedient.</a:t>
            </a:r>
          </a:p>
          <a:p>
            <a:pPr defTabSz="882213"/>
            <a:endParaRPr lang="de-DE" sz="1100" dirty="0" smtClean="0">
              <a:solidFill>
                <a:srgbClr val="000000"/>
              </a:solidFill>
              <a:latin typeface="Arial" panose="020B0604020202020204" pitchFamily="34" charset="0"/>
              <a:cs typeface="Arial" panose="020B0604020202020204" pitchFamily="34" charset="0"/>
            </a:endParaRPr>
          </a:p>
          <a:p>
            <a:pPr defTabSz="882213"/>
            <a:r>
              <a:rPr lang="de-DE" sz="1100" b="1" dirty="0" smtClean="0">
                <a:solidFill>
                  <a:srgbClr val="000000"/>
                </a:solidFill>
                <a:latin typeface="Arial" panose="020B0604020202020204" pitchFamily="34" charset="0"/>
                <a:cs typeface="Arial" panose="020B0604020202020204" pitchFamily="34" charset="0"/>
              </a:rPr>
              <a:t>Anschluss</a:t>
            </a:r>
          </a:p>
          <a:p>
            <a:pPr defTabSz="882213"/>
            <a:r>
              <a:rPr lang="de-DE" sz="1100" dirty="0" smtClean="0">
                <a:solidFill>
                  <a:srgbClr val="000000"/>
                </a:solidFill>
                <a:latin typeface="Arial" panose="020B0604020202020204" pitchFamily="34" charset="0"/>
                <a:cs typeface="Arial" panose="020B0604020202020204" pitchFamily="34" charset="0"/>
              </a:rPr>
              <a:t>Für Familien hat die Harmonisierung ebenfalls Vorteile, da bei einem Umzug in einen anderen Kanton die schulischen Inhalte auf einem gemeinsamen Lehrplan basieren. Dies trifft sowohl auf die Volksschule und den Übertritt in die Berufsschule,</a:t>
            </a:r>
            <a:r>
              <a:rPr lang="de-DE" sz="1100" baseline="0" dirty="0" smtClean="0">
                <a:solidFill>
                  <a:srgbClr val="000000"/>
                </a:solidFill>
                <a:latin typeface="Arial" panose="020B0604020202020204" pitchFamily="34" charset="0"/>
                <a:cs typeface="Arial" panose="020B0604020202020204" pitchFamily="34" charset="0"/>
              </a:rPr>
              <a:t> </a:t>
            </a:r>
            <a:r>
              <a:rPr lang="de-DE" sz="1100" dirty="0" smtClean="0">
                <a:solidFill>
                  <a:srgbClr val="000000"/>
                </a:solidFill>
                <a:latin typeface="Arial" panose="020B0604020202020204" pitchFamily="34" charset="0"/>
                <a:cs typeface="Arial" panose="020B0604020202020204" pitchFamily="34" charset="0"/>
              </a:rPr>
              <a:t>auf das Gymnasium bzw. und</a:t>
            </a:r>
            <a:r>
              <a:rPr lang="de-DE" sz="1100" baseline="0" dirty="0" smtClean="0">
                <a:solidFill>
                  <a:srgbClr val="000000"/>
                </a:solidFill>
                <a:latin typeface="Arial" panose="020B0604020202020204" pitchFamily="34" charset="0"/>
                <a:cs typeface="Arial" panose="020B0604020202020204" pitchFamily="34" charset="0"/>
              </a:rPr>
              <a:t> auf weiterführende Schulen </a:t>
            </a:r>
            <a:r>
              <a:rPr lang="de-DE" sz="1100" dirty="0" smtClean="0">
                <a:solidFill>
                  <a:srgbClr val="000000"/>
                </a:solidFill>
                <a:latin typeface="Arial" panose="020B0604020202020204" pitchFamily="34" charset="0"/>
                <a:cs typeface="Arial" panose="020B0604020202020204" pitchFamily="34" charset="0"/>
              </a:rPr>
              <a:t>zu.</a:t>
            </a:r>
          </a:p>
          <a:p>
            <a:endParaRPr lang="de-CH" sz="11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FB843D72-AA6D-4565-B205-C60BE64C3308}" type="slidenum">
              <a:rPr lang="de-CH" smtClean="0"/>
              <a:pPr/>
              <a:t>4</a:t>
            </a:fld>
            <a:endParaRPr lang="de-CH"/>
          </a:p>
        </p:txBody>
      </p:sp>
    </p:spTree>
    <p:extLst>
      <p:ext uri="{BB962C8B-B14F-4D97-AF65-F5344CB8AC3E}">
        <p14:creationId xmlns:p14="http://schemas.microsoft.com/office/powerpoint/2010/main" val="3203968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100" kern="1200" dirty="0" smtClean="0">
                <a:solidFill>
                  <a:schemeClr val="tx1"/>
                </a:solidFill>
                <a:latin typeface="Arial" panose="020B0604020202020204" pitchFamily="34" charset="0"/>
                <a:ea typeface="+mn-ea"/>
                <a:cs typeface="Arial" panose="020B0604020202020204" pitchFamily="34" charset="0"/>
              </a:rPr>
              <a:t>Auf der </a:t>
            </a:r>
            <a:r>
              <a:rPr lang="de-CH" sz="1100" b="1" kern="1200" dirty="0" smtClean="0">
                <a:solidFill>
                  <a:schemeClr val="tx1"/>
                </a:solidFill>
                <a:latin typeface="Arial" panose="020B0604020202020204" pitchFamily="34" charset="0"/>
                <a:ea typeface="+mn-ea"/>
                <a:cs typeface="Arial" panose="020B0604020202020204" pitchFamily="34" charset="0"/>
              </a:rPr>
              <a:t>Homepage – Lehrplan 21 ist seit 12. April  2016 auch der Kanton Nidwalden</a:t>
            </a:r>
            <a:r>
              <a:rPr lang="de-CH" sz="1100" kern="1200" dirty="0" smtClean="0">
                <a:solidFill>
                  <a:schemeClr val="tx1"/>
                </a:solidFill>
                <a:latin typeface="Arial" panose="020B0604020202020204" pitchFamily="34" charset="0"/>
                <a:ea typeface="+mn-ea"/>
                <a:cs typeface="Arial" panose="020B0604020202020204" pitchFamily="34" charset="0"/>
              </a:rPr>
              <a:t> aufgeschaltet.</a:t>
            </a:r>
          </a:p>
          <a:p>
            <a:r>
              <a:rPr lang="de-CH" sz="1100" kern="1200" dirty="0" smtClean="0">
                <a:solidFill>
                  <a:schemeClr val="tx1"/>
                </a:solidFill>
                <a:latin typeface="Arial" panose="020B0604020202020204" pitchFamily="34" charset="0"/>
                <a:ea typeface="+mn-ea"/>
                <a:cs typeface="Arial" panose="020B0604020202020204" pitchFamily="34" charset="0"/>
              </a:rPr>
              <a:t> </a:t>
            </a:r>
          </a:p>
          <a:p>
            <a:r>
              <a:rPr lang="de-CH" sz="1100" kern="1200" dirty="0" smtClean="0">
                <a:solidFill>
                  <a:schemeClr val="tx1"/>
                </a:solidFill>
                <a:latin typeface="Arial" panose="020B0604020202020204" pitchFamily="34" charset="0"/>
                <a:ea typeface="+mn-ea"/>
                <a:cs typeface="Arial" panose="020B0604020202020204" pitchFamily="34" charset="0"/>
              </a:rPr>
              <a:t>Der Lehrplan steht allen Interessierten somit jederzeit online zur Verfügung.</a:t>
            </a:r>
            <a:endParaRPr lang="de-CH" sz="11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FB843D72-AA6D-4565-B205-C60BE64C3308}" type="slidenum">
              <a:rPr lang="de-CH" smtClean="0"/>
              <a:pPr/>
              <a:t>5</a:t>
            </a:fld>
            <a:endParaRPr lang="de-C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100" b="1" kern="1200" dirty="0" smtClean="0">
                <a:solidFill>
                  <a:schemeClr val="tx1"/>
                </a:solidFill>
                <a:latin typeface="Arial" panose="020B0604020202020204" pitchFamily="34" charset="0"/>
                <a:ea typeface="+mn-ea"/>
                <a:cs typeface="Arial" panose="020B0604020202020204" pitchFamily="34" charset="0"/>
              </a:rPr>
              <a:t>Aufbau Lehrplan 21</a:t>
            </a:r>
          </a:p>
          <a:p>
            <a:endParaRPr lang="de-CH" sz="1100" kern="1200" dirty="0" smtClean="0">
              <a:solidFill>
                <a:schemeClr val="tx1"/>
              </a:solidFill>
              <a:latin typeface="Arial" panose="020B0604020202020204" pitchFamily="34" charset="0"/>
              <a:ea typeface="+mn-ea"/>
              <a:cs typeface="Arial" panose="020B0604020202020204" pitchFamily="34" charset="0"/>
            </a:endParaRPr>
          </a:p>
          <a:p>
            <a:r>
              <a:rPr lang="de-CH" sz="1100" kern="1200" dirty="0" smtClean="0">
                <a:solidFill>
                  <a:schemeClr val="tx1"/>
                </a:solidFill>
                <a:latin typeface="Arial" panose="020B0604020202020204" pitchFamily="34" charset="0"/>
                <a:ea typeface="+mn-ea"/>
                <a:cs typeface="Arial" panose="020B0604020202020204" pitchFamily="34" charset="0"/>
              </a:rPr>
              <a:t>Sie finden im Lehrplan </a:t>
            </a:r>
            <a:r>
              <a:rPr lang="de-CH" sz="1100" b="1" kern="1200" dirty="0" smtClean="0">
                <a:solidFill>
                  <a:schemeClr val="tx1"/>
                </a:solidFill>
                <a:latin typeface="Arial" panose="020B0604020202020204" pitchFamily="34" charset="0"/>
                <a:ea typeface="+mn-ea"/>
                <a:cs typeface="Arial" panose="020B0604020202020204" pitchFamily="34" charset="0"/>
              </a:rPr>
              <a:t>3. Zyklen</a:t>
            </a:r>
            <a:r>
              <a:rPr lang="de-CH" sz="1100" kern="1200" dirty="0" smtClean="0">
                <a:solidFill>
                  <a:schemeClr val="tx1"/>
                </a:solidFill>
                <a:latin typeface="Arial" panose="020B0604020202020204" pitchFamily="34" charset="0"/>
                <a:ea typeface="+mn-ea"/>
                <a:cs typeface="Arial" panose="020B0604020202020204" pitchFamily="34" charset="0"/>
              </a:rPr>
              <a:t> (1. Zyklus KG/1. und 2. Klasse  – 2. Zyklus 3.-6. Klasse – 3. Zyklus 7.-9. Klasse) </a:t>
            </a:r>
          </a:p>
          <a:p>
            <a:r>
              <a:rPr lang="de-CH" sz="1100" kern="1200" dirty="0" smtClean="0">
                <a:solidFill>
                  <a:schemeClr val="tx1"/>
                </a:solidFill>
                <a:latin typeface="Arial" panose="020B0604020202020204" pitchFamily="34" charset="0"/>
                <a:ea typeface="+mn-ea"/>
                <a:cs typeface="Arial" panose="020B0604020202020204" pitchFamily="34" charset="0"/>
              </a:rPr>
              <a:t> </a:t>
            </a:r>
          </a:p>
          <a:p>
            <a:r>
              <a:rPr lang="de-CH" sz="1100" kern="1200" dirty="0" smtClean="0">
                <a:solidFill>
                  <a:schemeClr val="tx1"/>
                </a:solidFill>
                <a:latin typeface="Arial" panose="020B0604020202020204" pitchFamily="34" charset="0"/>
                <a:ea typeface="+mn-ea"/>
                <a:cs typeface="Arial" panose="020B0604020202020204" pitchFamily="34" charset="0"/>
              </a:rPr>
              <a:t>mit </a:t>
            </a:r>
            <a:r>
              <a:rPr lang="de-CH" sz="1100" b="1" kern="1200" dirty="0" smtClean="0">
                <a:solidFill>
                  <a:schemeClr val="tx1"/>
                </a:solidFill>
                <a:latin typeface="Arial" panose="020B0604020202020204" pitchFamily="34" charset="0"/>
                <a:ea typeface="+mn-ea"/>
                <a:cs typeface="Arial" panose="020B0604020202020204" pitchFamily="34" charset="0"/>
              </a:rPr>
              <a:t>sechs Fachbereichen</a:t>
            </a:r>
            <a:r>
              <a:rPr lang="de-CH" sz="1100" kern="1200" dirty="0" smtClean="0">
                <a:solidFill>
                  <a:schemeClr val="tx1"/>
                </a:solidFill>
                <a:latin typeface="Arial" panose="020B0604020202020204" pitchFamily="34" charset="0"/>
                <a:ea typeface="+mn-ea"/>
                <a:cs typeface="Arial" panose="020B0604020202020204" pitchFamily="34" charset="0"/>
              </a:rPr>
              <a:t>: Sprachen, Mathematik, Natur-Mensch-Gesellschaft, Gestalten, Bewegung und Sport </a:t>
            </a:r>
          </a:p>
          <a:p>
            <a:r>
              <a:rPr lang="de-CH" sz="1100" kern="1200" dirty="0" smtClean="0">
                <a:solidFill>
                  <a:schemeClr val="tx1"/>
                </a:solidFill>
                <a:latin typeface="Arial" panose="020B0604020202020204" pitchFamily="34" charset="0"/>
                <a:ea typeface="+mn-ea"/>
                <a:cs typeface="Arial" panose="020B0604020202020204" pitchFamily="34" charset="0"/>
              </a:rPr>
              <a:t> </a:t>
            </a:r>
          </a:p>
          <a:p>
            <a:r>
              <a:rPr lang="de-CH" sz="1100" kern="1200" dirty="0" smtClean="0">
                <a:solidFill>
                  <a:schemeClr val="tx1"/>
                </a:solidFill>
                <a:latin typeface="Arial" panose="020B0604020202020204" pitchFamily="34" charset="0"/>
                <a:ea typeface="+mn-ea"/>
                <a:cs typeface="Arial" panose="020B0604020202020204" pitchFamily="34" charset="0"/>
              </a:rPr>
              <a:t>Ebenso </a:t>
            </a:r>
            <a:r>
              <a:rPr lang="de-CH" sz="1100" b="1" kern="1200" dirty="0" smtClean="0">
                <a:solidFill>
                  <a:schemeClr val="tx1"/>
                </a:solidFill>
                <a:latin typeface="Arial" panose="020B0604020202020204" pitchFamily="34" charset="0"/>
                <a:ea typeface="+mn-ea"/>
                <a:cs typeface="Arial" panose="020B0604020202020204" pitchFamily="34" charset="0"/>
              </a:rPr>
              <a:t>zwei Modullehrpläne</a:t>
            </a:r>
            <a:r>
              <a:rPr lang="de-CH" sz="1100" kern="1200" dirty="0" smtClean="0">
                <a:solidFill>
                  <a:schemeClr val="tx1"/>
                </a:solidFill>
                <a:latin typeface="Arial" panose="020B0604020202020204" pitchFamily="34" charset="0"/>
                <a:ea typeface="+mn-ea"/>
                <a:cs typeface="Arial" panose="020B0604020202020204" pitchFamily="34" charset="0"/>
              </a:rPr>
              <a:t>: Medien und Informatik  sowie Berufliche Orientierung (im Kanton NW und in der Zentralschweiz wurde der ins Fach Lebenskunde eingebettet).</a:t>
            </a:r>
          </a:p>
          <a:p>
            <a:r>
              <a:rPr lang="de-CH" sz="1100" kern="1200" dirty="0" smtClean="0">
                <a:solidFill>
                  <a:schemeClr val="tx1"/>
                </a:solidFill>
                <a:latin typeface="Arial" panose="020B0604020202020204" pitchFamily="34" charset="0"/>
                <a:ea typeface="+mn-ea"/>
                <a:cs typeface="Arial" panose="020B0604020202020204" pitchFamily="34" charset="0"/>
              </a:rPr>
              <a:t> </a:t>
            </a:r>
          </a:p>
          <a:p>
            <a:r>
              <a:rPr lang="de-CH" sz="1100" b="1" kern="1200" dirty="0" smtClean="0">
                <a:solidFill>
                  <a:schemeClr val="tx1"/>
                </a:solidFill>
                <a:latin typeface="Arial" panose="020B0604020202020204" pitchFamily="34" charset="0"/>
                <a:ea typeface="+mn-ea"/>
                <a:cs typeface="Arial" panose="020B0604020202020204" pitchFamily="34" charset="0"/>
              </a:rPr>
              <a:t>Lehrplan Projektunterricht</a:t>
            </a:r>
            <a:endParaRPr lang="de-CH" sz="1100" kern="1200" dirty="0" smtClean="0">
              <a:solidFill>
                <a:schemeClr val="tx1"/>
              </a:solidFill>
              <a:latin typeface="Arial" panose="020B0604020202020204" pitchFamily="34" charset="0"/>
              <a:ea typeface="+mn-ea"/>
              <a:cs typeface="Arial" panose="020B0604020202020204" pitchFamily="34" charset="0"/>
            </a:endParaRPr>
          </a:p>
          <a:p>
            <a:r>
              <a:rPr lang="de-CH" sz="1100" kern="1200" dirty="0" smtClean="0">
                <a:solidFill>
                  <a:schemeClr val="tx1"/>
                </a:solidFill>
                <a:latin typeface="Arial" panose="020B0604020202020204" pitchFamily="34" charset="0"/>
                <a:ea typeface="+mn-ea"/>
                <a:cs typeface="Arial" panose="020B0604020202020204" pitchFamily="34" charset="0"/>
              </a:rPr>
              <a:t> </a:t>
            </a:r>
          </a:p>
          <a:p>
            <a:r>
              <a:rPr lang="de-CH" sz="1100" b="1" kern="1200" dirty="0" smtClean="0">
                <a:solidFill>
                  <a:schemeClr val="tx1"/>
                </a:solidFill>
                <a:latin typeface="Arial" panose="020B0604020202020204" pitchFamily="34" charset="0"/>
                <a:ea typeface="+mn-ea"/>
                <a:cs typeface="Arial" panose="020B0604020202020204" pitchFamily="34" charset="0"/>
              </a:rPr>
              <a:t>Bereich Bildung für Nachhaltige Entwicklung (BNE): </a:t>
            </a:r>
            <a:endParaRPr lang="de-CH" sz="1100" kern="1200" dirty="0" smtClean="0">
              <a:solidFill>
                <a:schemeClr val="tx1"/>
              </a:solidFill>
              <a:latin typeface="Arial" panose="020B0604020202020204" pitchFamily="34" charset="0"/>
              <a:ea typeface="+mn-ea"/>
              <a:cs typeface="Arial" panose="020B0604020202020204" pitchFamily="34" charset="0"/>
            </a:endParaRPr>
          </a:p>
          <a:p>
            <a:r>
              <a:rPr lang="de-CH" sz="1100" kern="1200" dirty="0" smtClean="0">
                <a:solidFill>
                  <a:schemeClr val="tx1"/>
                </a:solidFill>
                <a:latin typeface="Arial" panose="020B0604020202020204" pitchFamily="34" charset="0"/>
                <a:ea typeface="+mn-ea"/>
                <a:cs typeface="Arial" panose="020B0604020202020204" pitchFamily="34" charset="0"/>
              </a:rPr>
              <a:t> </a:t>
            </a:r>
          </a:p>
          <a:p>
            <a:r>
              <a:rPr lang="de-CH" sz="1100" b="1" kern="1200" dirty="0" smtClean="0">
                <a:solidFill>
                  <a:schemeClr val="tx1"/>
                </a:solidFill>
                <a:latin typeface="Arial" panose="020B0604020202020204" pitchFamily="34" charset="0"/>
                <a:ea typeface="+mn-ea"/>
                <a:cs typeface="Arial" panose="020B0604020202020204" pitchFamily="34" charset="0"/>
              </a:rPr>
              <a:t>Bereich Überfachliche Kompetenzen:</a:t>
            </a:r>
            <a:r>
              <a:rPr lang="de-CH" sz="1100" kern="1200" dirty="0" smtClean="0">
                <a:solidFill>
                  <a:schemeClr val="tx1"/>
                </a:solidFill>
                <a:latin typeface="Arial" panose="020B0604020202020204" pitchFamily="34" charset="0"/>
                <a:ea typeface="+mn-ea"/>
                <a:cs typeface="Arial" panose="020B0604020202020204" pitchFamily="34" charset="0"/>
              </a:rPr>
              <a:t> </a:t>
            </a:r>
          </a:p>
          <a:p>
            <a:endParaRPr lang="de-CH" dirty="0"/>
          </a:p>
        </p:txBody>
      </p:sp>
      <p:sp>
        <p:nvSpPr>
          <p:cNvPr id="4" name="Foliennummernplatzhalter 3"/>
          <p:cNvSpPr>
            <a:spLocks noGrp="1"/>
          </p:cNvSpPr>
          <p:nvPr>
            <p:ph type="sldNum" sz="quarter" idx="10"/>
          </p:nvPr>
        </p:nvSpPr>
        <p:spPr/>
        <p:txBody>
          <a:bodyPr/>
          <a:lstStyle/>
          <a:p>
            <a:fld id="{FB843D72-AA6D-4565-B205-C60BE64C3308}" type="slidenum">
              <a:rPr lang="de-CH" smtClean="0"/>
              <a:pPr/>
              <a:t>6</a:t>
            </a:fld>
            <a:endParaRPr lang="de-C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100" kern="1200" dirty="0" smtClean="0">
                <a:solidFill>
                  <a:schemeClr val="tx1"/>
                </a:solidFill>
                <a:latin typeface="Arial" panose="020B0604020202020204" pitchFamily="34" charset="0"/>
                <a:ea typeface="+mn-ea"/>
                <a:cs typeface="Arial" panose="020B0604020202020204" pitchFamily="34" charset="0"/>
              </a:rPr>
              <a:t>Der Kanton Nidwalden </a:t>
            </a:r>
            <a:r>
              <a:rPr lang="de-CH" sz="1100" b="1" kern="1200" dirty="0" smtClean="0">
                <a:solidFill>
                  <a:schemeClr val="tx1"/>
                </a:solidFill>
                <a:latin typeface="Arial" panose="020B0604020202020204" pitchFamily="34" charset="0"/>
                <a:ea typeface="+mn-ea"/>
                <a:cs typeface="Arial" panose="020B0604020202020204" pitchFamily="34" charset="0"/>
              </a:rPr>
              <a:t>übernimmt im Grundsatz</a:t>
            </a:r>
            <a:r>
              <a:rPr lang="de-CH" sz="1100" kern="1200" dirty="0" smtClean="0">
                <a:solidFill>
                  <a:schemeClr val="tx1"/>
                </a:solidFill>
                <a:latin typeface="Arial" panose="020B0604020202020204" pitchFamily="34" charset="0"/>
                <a:ea typeface="+mn-ea"/>
                <a:cs typeface="Arial" panose="020B0604020202020204" pitchFamily="34" charset="0"/>
              </a:rPr>
              <a:t> den </a:t>
            </a:r>
            <a:r>
              <a:rPr lang="de-CH" sz="1100" b="1" kern="1200" dirty="0" smtClean="0">
                <a:solidFill>
                  <a:schemeClr val="tx1"/>
                </a:solidFill>
                <a:latin typeface="Arial" panose="020B0604020202020204" pitchFamily="34" charset="0"/>
                <a:ea typeface="+mn-ea"/>
                <a:cs typeface="Arial" panose="020B0604020202020204" pitchFamily="34" charset="0"/>
              </a:rPr>
              <a:t>Lehrplan 21</a:t>
            </a:r>
            <a:r>
              <a:rPr lang="de-CH" sz="1100" kern="1200" dirty="0" smtClean="0">
                <a:solidFill>
                  <a:schemeClr val="tx1"/>
                </a:solidFill>
                <a:latin typeface="Arial" panose="020B0604020202020204" pitchFamily="34" charset="0"/>
                <a:ea typeface="+mn-ea"/>
                <a:cs typeface="Arial" panose="020B0604020202020204" pitchFamily="34" charset="0"/>
              </a:rPr>
              <a:t> der </a:t>
            </a:r>
            <a:r>
              <a:rPr lang="de-CH" sz="1100" b="1" kern="1200" dirty="0" smtClean="0">
                <a:solidFill>
                  <a:schemeClr val="tx1"/>
                </a:solidFill>
                <a:latin typeface="Arial" panose="020B0604020202020204" pitchFamily="34" charset="0"/>
                <a:ea typeface="+mn-ea"/>
                <a:cs typeface="Arial" panose="020B0604020202020204" pitchFamily="34" charset="0"/>
              </a:rPr>
              <a:t>Deutschschweizer Erziehungsdirektoren-Konferenz </a:t>
            </a:r>
            <a:r>
              <a:rPr lang="de-CH" sz="1100" kern="1200" dirty="0" smtClean="0">
                <a:solidFill>
                  <a:schemeClr val="tx1"/>
                </a:solidFill>
                <a:latin typeface="Arial" panose="020B0604020202020204" pitchFamily="34" charset="0"/>
                <a:ea typeface="+mn-ea"/>
                <a:cs typeface="Arial" panose="020B0604020202020204" pitchFamily="34" charset="0"/>
              </a:rPr>
              <a:t>(D-EDK). </a:t>
            </a:r>
          </a:p>
          <a:p>
            <a:r>
              <a:rPr lang="de-CH" sz="1100" kern="1200" dirty="0" smtClean="0">
                <a:solidFill>
                  <a:schemeClr val="tx1"/>
                </a:solidFill>
                <a:latin typeface="Arial" panose="020B0604020202020204" pitchFamily="34" charset="0"/>
                <a:ea typeface="+mn-ea"/>
                <a:cs typeface="Arial" panose="020B0604020202020204" pitchFamily="34" charset="0"/>
              </a:rPr>
              <a:t> </a:t>
            </a:r>
          </a:p>
          <a:p>
            <a:r>
              <a:rPr lang="de-CH" sz="1100" kern="1200" dirty="0" smtClean="0">
                <a:solidFill>
                  <a:schemeClr val="tx1"/>
                </a:solidFill>
                <a:latin typeface="Arial" panose="020B0604020202020204" pitchFamily="34" charset="0"/>
                <a:ea typeface="+mn-ea"/>
                <a:cs typeface="Arial" panose="020B0604020202020204" pitchFamily="34" charset="0"/>
              </a:rPr>
              <a:t>Die </a:t>
            </a:r>
            <a:r>
              <a:rPr lang="de-CH" sz="1100" b="1" kern="1200" dirty="0" smtClean="0">
                <a:solidFill>
                  <a:schemeClr val="tx1"/>
                </a:solidFill>
                <a:latin typeface="Arial" panose="020B0604020202020204" pitchFamily="34" charset="0"/>
                <a:ea typeface="+mn-ea"/>
                <a:cs typeface="Arial" panose="020B0604020202020204" pitchFamily="34" charset="0"/>
              </a:rPr>
              <a:t>wenigen Anpassungen</a:t>
            </a:r>
            <a:r>
              <a:rPr lang="de-CH" sz="1100" kern="1200" dirty="0" smtClean="0">
                <a:solidFill>
                  <a:schemeClr val="tx1"/>
                </a:solidFill>
                <a:latin typeface="Arial" panose="020B0604020202020204" pitchFamily="34" charset="0"/>
                <a:ea typeface="+mn-ea"/>
                <a:cs typeface="Arial" panose="020B0604020202020204" pitchFamily="34" charset="0"/>
              </a:rPr>
              <a:t> sind lediglich </a:t>
            </a:r>
            <a:r>
              <a:rPr lang="de-CH" sz="1100" b="1" kern="1200" dirty="0" smtClean="0">
                <a:solidFill>
                  <a:schemeClr val="tx1"/>
                </a:solidFill>
                <a:latin typeface="Arial" panose="020B0604020202020204" pitchFamily="34" charset="0"/>
                <a:ea typeface="+mn-ea"/>
                <a:cs typeface="Arial" panose="020B0604020202020204" pitchFamily="34" charset="0"/>
              </a:rPr>
              <a:t>formaler Art</a:t>
            </a:r>
            <a:r>
              <a:rPr lang="de-CH" sz="1100" kern="1200" dirty="0" smtClean="0">
                <a:solidFill>
                  <a:schemeClr val="tx1"/>
                </a:solidFill>
                <a:latin typeface="Arial" panose="020B0604020202020204" pitchFamily="34" charset="0"/>
                <a:ea typeface="+mn-ea"/>
                <a:cs typeface="Arial" panose="020B0604020202020204" pitchFamily="34" charset="0"/>
              </a:rPr>
              <a:t> und beschränken sich auf einzelne Fachbezeichnungen. </a:t>
            </a:r>
          </a:p>
          <a:p>
            <a:r>
              <a:rPr lang="de-CH" sz="1100" kern="1200" dirty="0" smtClean="0">
                <a:solidFill>
                  <a:schemeClr val="tx1"/>
                </a:solidFill>
                <a:latin typeface="Arial" panose="020B0604020202020204" pitchFamily="34" charset="0"/>
                <a:ea typeface="+mn-ea"/>
                <a:cs typeface="Arial" panose="020B0604020202020204" pitchFamily="34" charset="0"/>
              </a:rPr>
              <a:t> </a:t>
            </a:r>
          </a:p>
          <a:p>
            <a:r>
              <a:rPr lang="de-CH" sz="1100" b="1" kern="1200" dirty="0" smtClean="0">
                <a:solidFill>
                  <a:schemeClr val="tx1"/>
                </a:solidFill>
                <a:latin typeface="Arial" panose="020B0604020202020204" pitchFamily="34" charset="0"/>
                <a:ea typeface="+mn-ea"/>
                <a:cs typeface="Arial" panose="020B0604020202020204" pitchFamily="34" charset="0"/>
              </a:rPr>
              <a:t>Geografie und Geschichte: </a:t>
            </a:r>
            <a:endParaRPr lang="de-CH" sz="1100" kern="1200" dirty="0" smtClean="0">
              <a:solidFill>
                <a:schemeClr val="tx1"/>
              </a:solidFill>
              <a:latin typeface="Arial" panose="020B0604020202020204" pitchFamily="34" charset="0"/>
              <a:ea typeface="+mn-ea"/>
              <a:cs typeface="Arial" panose="020B0604020202020204" pitchFamily="34" charset="0"/>
            </a:endParaRPr>
          </a:p>
          <a:p>
            <a:r>
              <a:rPr lang="de-CH" sz="1100" kern="1200" dirty="0" smtClean="0">
                <a:solidFill>
                  <a:schemeClr val="tx1"/>
                </a:solidFill>
                <a:latin typeface="Arial" panose="020B0604020202020204" pitchFamily="34" charset="0"/>
                <a:ea typeface="+mn-ea"/>
                <a:cs typeface="Arial" panose="020B0604020202020204" pitchFamily="34" charset="0"/>
              </a:rPr>
              <a:t>So wird weiterhin an den Fachbezeichnungen </a:t>
            </a:r>
            <a:r>
              <a:rPr lang="de-CH" sz="1100" b="1" i="1" kern="1200" dirty="0" smtClean="0">
                <a:solidFill>
                  <a:schemeClr val="tx1"/>
                </a:solidFill>
                <a:latin typeface="Arial" panose="020B0604020202020204" pitchFamily="34" charset="0"/>
                <a:ea typeface="+mn-ea"/>
                <a:cs typeface="Arial" panose="020B0604020202020204" pitchFamily="34" charset="0"/>
              </a:rPr>
              <a:t>Geografie</a:t>
            </a:r>
            <a:r>
              <a:rPr lang="de-CH" sz="1100" b="1" kern="1200" dirty="0" smtClean="0">
                <a:solidFill>
                  <a:schemeClr val="tx1"/>
                </a:solidFill>
                <a:latin typeface="Arial" panose="020B0604020202020204" pitchFamily="34" charset="0"/>
                <a:ea typeface="+mn-ea"/>
                <a:cs typeface="Arial" panose="020B0604020202020204" pitchFamily="34" charset="0"/>
              </a:rPr>
              <a:t> und </a:t>
            </a:r>
            <a:r>
              <a:rPr lang="de-CH" sz="1100" b="1" i="1" kern="1200" dirty="0" smtClean="0">
                <a:solidFill>
                  <a:schemeClr val="tx1"/>
                </a:solidFill>
                <a:latin typeface="Arial" panose="020B0604020202020204" pitchFamily="34" charset="0"/>
                <a:ea typeface="+mn-ea"/>
                <a:cs typeface="Arial" panose="020B0604020202020204" pitchFamily="34" charset="0"/>
              </a:rPr>
              <a:t>Geschichte </a:t>
            </a:r>
            <a:r>
              <a:rPr lang="de-CH" sz="1100" kern="1200" dirty="0" smtClean="0">
                <a:solidFill>
                  <a:schemeClr val="tx1"/>
                </a:solidFill>
                <a:latin typeface="Arial" panose="020B0604020202020204" pitchFamily="34" charset="0"/>
                <a:ea typeface="+mn-ea"/>
                <a:cs typeface="Arial" panose="020B0604020202020204" pitchFamily="34" charset="0"/>
              </a:rPr>
              <a:t>festgehalten. Hier gilt der Lehrplan 21 des Fachs </a:t>
            </a:r>
            <a:r>
              <a:rPr lang="de-CH" sz="1100" b="1" i="1" kern="1200" dirty="0" smtClean="0">
                <a:solidFill>
                  <a:schemeClr val="tx1"/>
                </a:solidFill>
                <a:latin typeface="Arial" panose="020B0604020202020204" pitchFamily="34" charset="0"/>
                <a:ea typeface="+mn-ea"/>
                <a:cs typeface="Arial" panose="020B0604020202020204" pitchFamily="34" charset="0"/>
              </a:rPr>
              <a:t>Räume, Zeiten, Gesellschaften</a:t>
            </a:r>
            <a:r>
              <a:rPr lang="de-CH" sz="1100" kern="1200" dirty="0" smtClean="0">
                <a:solidFill>
                  <a:schemeClr val="tx1"/>
                </a:solidFill>
                <a:latin typeface="Arial" panose="020B0604020202020204" pitchFamily="34" charset="0"/>
                <a:ea typeface="+mn-ea"/>
                <a:cs typeface="Arial" panose="020B0604020202020204" pitchFamily="34" charset="0"/>
              </a:rPr>
              <a:t>. </a:t>
            </a:r>
          </a:p>
          <a:p>
            <a:r>
              <a:rPr lang="de-CH" sz="1100" kern="1200" dirty="0" smtClean="0">
                <a:solidFill>
                  <a:schemeClr val="tx1"/>
                </a:solidFill>
                <a:latin typeface="Arial" panose="020B0604020202020204" pitchFamily="34" charset="0"/>
                <a:ea typeface="+mn-ea"/>
                <a:cs typeface="Arial" panose="020B0604020202020204" pitchFamily="34" charset="0"/>
              </a:rPr>
              <a:t> </a:t>
            </a:r>
          </a:p>
          <a:p>
            <a:r>
              <a:rPr lang="de-CH" sz="1100" b="1" kern="1200" dirty="0" smtClean="0">
                <a:solidFill>
                  <a:schemeClr val="tx1"/>
                </a:solidFill>
                <a:latin typeface="Arial" panose="020B0604020202020204" pitchFamily="34" charset="0"/>
                <a:ea typeface="+mn-ea"/>
                <a:cs typeface="Arial" panose="020B0604020202020204" pitchFamily="34" charset="0"/>
              </a:rPr>
              <a:t>Lebenskunde: </a:t>
            </a:r>
            <a:endParaRPr lang="de-CH" sz="1100" kern="1200" dirty="0" smtClean="0">
              <a:solidFill>
                <a:schemeClr val="tx1"/>
              </a:solidFill>
              <a:latin typeface="Arial" panose="020B0604020202020204" pitchFamily="34" charset="0"/>
              <a:ea typeface="+mn-ea"/>
              <a:cs typeface="Arial" panose="020B0604020202020204" pitchFamily="34" charset="0"/>
            </a:endParaRPr>
          </a:p>
          <a:p>
            <a:r>
              <a:rPr lang="de-CH" sz="1100" kern="1200" dirty="0" smtClean="0">
                <a:solidFill>
                  <a:schemeClr val="tx1"/>
                </a:solidFill>
                <a:latin typeface="Arial" panose="020B0604020202020204" pitchFamily="34" charset="0"/>
                <a:ea typeface="+mn-ea"/>
                <a:cs typeface="Arial" panose="020B0604020202020204" pitchFamily="34" charset="0"/>
              </a:rPr>
              <a:t>Wie auch die andern Zentralschweizer Kantone bleibt der Kanton Nidwalden bei der bisherigen Fachbezeichnung </a:t>
            </a:r>
            <a:r>
              <a:rPr lang="de-CH" sz="1100" b="1" i="1" kern="1200" dirty="0" smtClean="0">
                <a:solidFill>
                  <a:schemeClr val="tx1"/>
                </a:solidFill>
                <a:latin typeface="Arial" panose="020B0604020202020204" pitchFamily="34" charset="0"/>
                <a:ea typeface="+mn-ea"/>
                <a:cs typeface="Arial" panose="020B0604020202020204" pitchFamily="34" charset="0"/>
              </a:rPr>
              <a:t>Lebenskunde</a:t>
            </a:r>
            <a:r>
              <a:rPr lang="de-CH" sz="1100" b="1" kern="1200" dirty="0" smtClean="0">
                <a:solidFill>
                  <a:schemeClr val="tx1"/>
                </a:solidFill>
                <a:latin typeface="Arial" panose="020B0604020202020204" pitchFamily="34" charset="0"/>
                <a:ea typeface="+mn-ea"/>
                <a:cs typeface="Arial" panose="020B0604020202020204" pitchFamily="34" charset="0"/>
              </a:rPr>
              <a:t>. </a:t>
            </a:r>
            <a:r>
              <a:rPr lang="de-CH" sz="1100" kern="1200" dirty="0" smtClean="0">
                <a:solidFill>
                  <a:schemeClr val="tx1"/>
                </a:solidFill>
                <a:latin typeface="Arial" panose="020B0604020202020204" pitchFamily="34" charset="0"/>
                <a:ea typeface="+mn-ea"/>
                <a:cs typeface="Arial" panose="020B0604020202020204" pitchFamily="34" charset="0"/>
              </a:rPr>
              <a:t>Hier werden die Inhalte von </a:t>
            </a:r>
            <a:r>
              <a:rPr lang="de-CH" sz="1100" b="1" i="1" kern="1200" dirty="0" smtClean="0">
                <a:solidFill>
                  <a:schemeClr val="tx1"/>
                </a:solidFill>
                <a:latin typeface="Arial" panose="020B0604020202020204" pitchFamily="34" charset="0"/>
                <a:ea typeface="+mn-ea"/>
                <a:cs typeface="Arial" panose="020B0604020202020204" pitchFamily="34" charset="0"/>
              </a:rPr>
              <a:t>Ethik, Religionen, Gemeins</a:t>
            </a:r>
            <a:r>
              <a:rPr lang="de-CH" sz="1100" i="1" kern="1200" dirty="0" smtClean="0">
                <a:solidFill>
                  <a:schemeClr val="tx1"/>
                </a:solidFill>
                <a:latin typeface="Arial" panose="020B0604020202020204" pitchFamily="34" charset="0"/>
                <a:ea typeface="+mn-ea"/>
                <a:cs typeface="Arial" panose="020B0604020202020204" pitchFamily="34" charset="0"/>
              </a:rPr>
              <a:t>chaft</a:t>
            </a:r>
            <a:r>
              <a:rPr lang="de-CH" sz="1100" kern="1200" dirty="0" smtClean="0">
                <a:solidFill>
                  <a:schemeClr val="tx1"/>
                </a:solidFill>
                <a:latin typeface="Arial" panose="020B0604020202020204" pitchFamily="34" charset="0"/>
                <a:ea typeface="+mn-ea"/>
                <a:cs typeface="Arial" panose="020B0604020202020204" pitchFamily="34" charset="0"/>
              </a:rPr>
              <a:t> und </a:t>
            </a:r>
            <a:r>
              <a:rPr lang="de-CH" sz="1100" b="1" i="1" kern="1200" dirty="0" smtClean="0">
                <a:solidFill>
                  <a:schemeClr val="tx1"/>
                </a:solidFill>
                <a:latin typeface="Arial" panose="020B0604020202020204" pitchFamily="34" charset="0"/>
                <a:ea typeface="+mn-ea"/>
                <a:cs typeface="Arial" panose="020B0604020202020204" pitchFamily="34" charset="0"/>
              </a:rPr>
              <a:t>Berufliche Orientierung</a:t>
            </a:r>
            <a:r>
              <a:rPr lang="de-CH" sz="1100" b="1" kern="1200" dirty="0" smtClean="0">
                <a:solidFill>
                  <a:schemeClr val="tx1"/>
                </a:solidFill>
                <a:latin typeface="Arial" panose="020B0604020202020204" pitchFamily="34" charset="0"/>
                <a:ea typeface="+mn-ea"/>
                <a:cs typeface="Arial" panose="020B0604020202020204" pitchFamily="34" charset="0"/>
              </a:rPr>
              <a:t> </a:t>
            </a:r>
            <a:r>
              <a:rPr lang="de-CH" sz="1100" kern="1200" dirty="0" smtClean="0">
                <a:solidFill>
                  <a:schemeClr val="tx1"/>
                </a:solidFill>
                <a:latin typeface="Arial" panose="020B0604020202020204" pitchFamily="34" charset="0"/>
                <a:ea typeface="+mn-ea"/>
                <a:cs typeface="Arial" panose="020B0604020202020204" pitchFamily="34" charset="0"/>
              </a:rPr>
              <a:t>des Lehrplans 21 zusammengefasst.</a:t>
            </a:r>
          </a:p>
          <a:p>
            <a:r>
              <a:rPr lang="de-CH" sz="1100" kern="1200" dirty="0" smtClean="0">
                <a:solidFill>
                  <a:schemeClr val="tx1"/>
                </a:solidFill>
                <a:latin typeface="Arial" panose="020B0604020202020204" pitchFamily="34" charset="0"/>
                <a:ea typeface="+mn-ea"/>
                <a:cs typeface="Arial" panose="020B0604020202020204" pitchFamily="34" charset="0"/>
              </a:rPr>
              <a:t> </a:t>
            </a:r>
          </a:p>
          <a:p>
            <a:r>
              <a:rPr lang="de-CH" sz="1100" b="1" kern="1200" dirty="0" smtClean="0">
                <a:solidFill>
                  <a:schemeClr val="tx1"/>
                </a:solidFill>
                <a:latin typeface="Arial" panose="020B0604020202020204" pitchFamily="34" charset="0"/>
                <a:ea typeface="+mn-ea"/>
                <a:cs typeface="Arial" panose="020B0604020202020204" pitchFamily="34" charset="0"/>
              </a:rPr>
              <a:t>Projektunterricht:</a:t>
            </a:r>
            <a:endParaRPr lang="de-CH" sz="1100" kern="1200" dirty="0" smtClean="0">
              <a:solidFill>
                <a:schemeClr val="tx1"/>
              </a:solidFill>
              <a:latin typeface="Arial" panose="020B0604020202020204" pitchFamily="34" charset="0"/>
              <a:ea typeface="+mn-ea"/>
              <a:cs typeface="Arial" panose="020B0604020202020204" pitchFamily="34" charset="0"/>
            </a:endParaRPr>
          </a:p>
          <a:p>
            <a:r>
              <a:rPr lang="de-CH" sz="1100" kern="1200" dirty="0" smtClean="0">
                <a:solidFill>
                  <a:schemeClr val="tx1"/>
                </a:solidFill>
                <a:latin typeface="Arial" panose="020B0604020202020204" pitchFamily="34" charset="0"/>
                <a:ea typeface="+mn-ea"/>
                <a:cs typeface="Arial" panose="020B0604020202020204" pitchFamily="34" charset="0"/>
              </a:rPr>
              <a:t>Zusätzlich beinhaltet die </a:t>
            </a:r>
            <a:r>
              <a:rPr lang="de-CH" sz="1100" b="1" kern="1200" dirty="0" smtClean="0">
                <a:solidFill>
                  <a:schemeClr val="tx1"/>
                </a:solidFill>
                <a:latin typeface="Arial" panose="020B0604020202020204" pitchFamily="34" charset="0"/>
                <a:ea typeface="+mn-ea"/>
                <a:cs typeface="Arial" panose="020B0604020202020204" pitchFamily="34" charset="0"/>
              </a:rPr>
              <a:t>Nidwaldner Version</a:t>
            </a:r>
            <a:r>
              <a:rPr lang="de-CH" sz="1100" kern="1200" dirty="0" smtClean="0">
                <a:solidFill>
                  <a:schemeClr val="tx1"/>
                </a:solidFill>
                <a:latin typeface="Arial" panose="020B0604020202020204" pitchFamily="34" charset="0"/>
                <a:ea typeface="+mn-ea"/>
                <a:cs typeface="Arial" panose="020B0604020202020204" pitchFamily="34" charset="0"/>
              </a:rPr>
              <a:t> den vom </a:t>
            </a:r>
            <a:r>
              <a:rPr lang="de-CH" sz="1100" b="1" kern="1200" dirty="0" smtClean="0">
                <a:solidFill>
                  <a:schemeClr val="tx1"/>
                </a:solidFill>
                <a:latin typeface="Arial" panose="020B0604020202020204" pitchFamily="34" charset="0"/>
                <a:ea typeface="+mn-ea"/>
                <a:cs typeface="Arial" panose="020B0604020202020204" pitchFamily="34" charset="0"/>
              </a:rPr>
              <a:t>Kanton Luzern erstellten</a:t>
            </a:r>
            <a:r>
              <a:rPr lang="de-CH" sz="1100" kern="1200" dirty="0" smtClean="0">
                <a:solidFill>
                  <a:schemeClr val="tx1"/>
                </a:solidFill>
                <a:latin typeface="Arial" panose="020B0604020202020204" pitchFamily="34" charset="0"/>
                <a:ea typeface="+mn-ea"/>
                <a:cs typeface="Arial" panose="020B0604020202020204" pitchFamily="34" charset="0"/>
              </a:rPr>
              <a:t> und vom </a:t>
            </a:r>
            <a:r>
              <a:rPr lang="de-CH" sz="1100" b="1" kern="1200" dirty="0" smtClean="0">
                <a:solidFill>
                  <a:schemeClr val="tx1"/>
                </a:solidFill>
                <a:latin typeface="Arial" panose="020B0604020202020204" pitchFamily="34" charset="0"/>
                <a:ea typeface="+mn-ea"/>
                <a:cs typeface="Arial" panose="020B0604020202020204" pitchFamily="34" charset="0"/>
              </a:rPr>
              <a:t>Kanton Nidwalden erworbenen</a:t>
            </a:r>
            <a:r>
              <a:rPr lang="de-CH" sz="1100" kern="1200" dirty="0" smtClean="0">
                <a:solidFill>
                  <a:schemeClr val="tx1"/>
                </a:solidFill>
                <a:latin typeface="Arial" panose="020B0604020202020204" pitchFamily="34" charset="0"/>
                <a:ea typeface="+mn-ea"/>
                <a:cs typeface="Arial" panose="020B0604020202020204" pitchFamily="34" charset="0"/>
              </a:rPr>
              <a:t> </a:t>
            </a:r>
            <a:r>
              <a:rPr lang="de-CH" sz="1100" b="1" kern="1200" dirty="0" smtClean="0">
                <a:solidFill>
                  <a:schemeClr val="tx1"/>
                </a:solidFill>
                <a:latin typeface="Arial" panose="020B0604020202020204" pitchFamily="34" charset="0"/>
                <a:ea typeface="+mn-ea"/>
                <a:cs typeface="Arial" panose="020B0604020202020204" pitchFamily="34" charset="0"/>
              </a:rPr>
              <a:t>Teillehrplan</a:t>
            </a:r>
            <a:r>
              <a:rPr lang="de-CH" sz="1100" kern="1200" dirty="0" smtClean="0">
                <a:solidFill>
                  <a:schemeClr val="tx1"/>
                </a:solidFill>
                <a:latin typeface="Arial" panose="020B0604020202020204" pitchFamily="34" charset="0"/>
                <a:ea typeface="+mn-ea"/>
                <a:cs typeface="Arial" panose="020B0604020202020204" pitchFamily="34" charset="0"/>
              </a:rPr>
              <a:t> </a:t>
            </a:r>
            <a:r>
              <a:rPr lang="de-CH" sz="1100" b="1" i="1" kern="1200" dirty="0" smtClean="0">
                <a:solidFill>
                  <a:schemeClr val="tx1"/>
                </a:solidFill>
                <a:latin typeface="Arial" panose="020B0604020202020204" pitchFamily="34" charset="0"/>
                <a:ea typeface="+mn-ea"/>
                <a:cs typeface="Arial" panose="020B0604020202020204" pitchFamily="34" charset="0"/>
              </a:rPr>
              <a:t>Projektunterricht</a:t>
            </a:r>
            <a:r>
              <a:rPr lang="de-CH" sz="1100" i="1" kern="1200" dirty="0" smtClean="0">
                <a:solidFill>
                  <a:schemeClr val="tx1"/>
                </a:solidFill>
                <a:latin typeface="Arial" panose="020B0604020202020204" pitchFamily="34" charset="0"/>
                <a:ea typeface="+mn-ea"/>
                <a:cs typeface="Arial" panose="020B0604020202020204" pitchFamily="34" charset="0"/>
              </a:rPr>
              <a:t>,</a:t>
            </a:r>
            <a:r>
              <a:rPr lang="de-CH" sz="1100" kern="1200" dirty="0" smtClean="0">
                <a:solidFill>
                  <a:schemeClr val="tx1"/>
                </a:solidFill>
                <a:latin typeface="Arial" panose="020B0604020202020204" pitchFamily="34" charset="0"/>
                <a:ea typeface="+mn-ea"/>
                <a:cs typeface="Arial" panose="020B0604020202020204" pitchFamily="34" charset="0"/>
              </a:rPr>
              <a:t> der sich formal eng an den Lehrplan 21 anlehnt. </a:t>
            </a:r>
          </a:p>
          <a:p>
            <a:r>
              <a:rPr lang="de-CH" sz="1100" kern="1200" dirty="0" smtClean="0">
                <a:solidFill>
                  <a:schemeClr val="tx1"/>
                </a:solidFill>
                <a:latin typeface="Arial" panose="020B0604020202020204" pitchFamily="34" charset="0"/>
                <a:ea typeface="+mn-ea"/>
                <a:cs typeface="Arial" panose="020B0604020202020204" pitchFamily="34" charset="0"/>
              </a:rPr>
              <a:t> </a:t>
            </a:r>
          </a:p>
          <a:p>
            <a:r>
              <a:rPr lang="de-CH" sz="1100" kern="1200" dirty="0" smtClean="0">
                <a:solidFill>
                  <a:schemeClr val="tx1"/>
                </a:solidFill>
                <a:latin typeface="Arial" panose="020B0604020202020204" pitchFamily="34" charset="0"/>
                <a:ea typeface="+mn-ea"/>
                <a:cs typeface="Arial" panose="020B0604020202020204" pitchFamily="34" charset="0"/>
              </a:rPr>
              <a:t>Die </a:t>
            </a:r>
            <a:r>
              <a:rPr lang="de-CH" sz="1100" b="1" kern="1200" dirty="0" smtClean="0">
                <a:solidFill>
                  <a:schemeClr val="tx1"/>
                </a:solidFill>
                <a:latin typeface="Arial" panose="020B0604020202020204" pitchFamily="34" charset="0"/>
                <a:ea typeface="+mn-ea"/>
                <a:cs typeface="Arial" panose="020B0604020202020204" pitchFamily="34" charset="0"/>
              </a:rPr>
              <a:t>kantonalen Anpassungen</a:t>
            </a:r>
            <a:r>
              <a:rPr lang="de-CH" sz="1100" kern="1200" dirty="0" smtClean="0">
                <a:solidFill>
                  <a:schemeClr val="tx1"/>
                </a:solidFill>
                <a:latin typeface="Arial" panose="020B0604020202020204" pitchFamily="34" charset="0"/>
                <a:ea typeface="+mn-ea"/>
                <a:cs typeface="Arial" panose="020B0604020202020204" pitchFamily="34" charset="0"/>
              </a:rPr>
              <a:t> sind spezifisch mit dem </a:t>
            </a:r>
            <a:r>
              <a:rPr lang="de-CH" sz="1100" b="1" kern="1200" dirty="0" smtClean="0">
                <a:solidFill>
                  <a:schemeClr val="tx1"/>
                </a:solidFill>
                <a:latin typeface="Arial" panose="020B0604020202020204" pitchFamily="34" charset="0"/>
                <a:ea typeface="+mn-ea"/>
                <a:cs typeface="Arial" panose="020B0604020202020204" pitchFamily="34" charset="0"/>
              </a:rPr>
              <a:t>Nidwaldner Kantonswappen</a:t>
            </a:r>
            <a:r>
              <a:rPr lang="de-CH" sz="1100" kern="1200" dirty="0" smtClean="0">
                <a:solidFill>
                  <a:schemeClr val="tx1"/>
                </a:solidFill>
                <a:latin typeface="Arial" panose="020B0604020202020204" pitchFamily="34" charset="0"/>
                <a:ea typeface="+mn-ea"/>
                <a:cs typeface="Arial" panose="020B0604020202020204" pitchFamily="34" charset="0"/>
              </a:rPr>
              <a:t> gekennzeichnet. </a:t>
            </a:r>
          </a:p>
          <a:p>
            <a:r>
              <a:rPr lang="de-CH" sz="1100" kern="1200" dirty="0" smtClean="0">
                <a:solidFill>
                  <a:schemeClr val="tx1"/>
                </a:solidFill>
                <a:latin typeface="Arial" panose="020B0604020202020204" pitchFamily="34" charset="0"/>
                <a:ea typeface="+mn-ea"/>
                <a:cs typeface="Arial" panose="020B0604020202020204" pitchFamily="34" charset="0"/>
              </a:rPr>
              <a:t> </a:t>
            </a:r>
          </a:p>
          <a:p>
            <a:r>
              <a:rPr lang="de-CH" sz="1100" kern="1200" dirty="0" smtClean="0">
                <a:solidFill>
                  <a:schemeClr val="tx1"/>
                </a:solidFill>
                <a:latin typeface="Arial" panose="020B0604020202020204" pitchFamily="34" charset="0"/>
                <a:ea typeface="+mn-ea"/>
                <a:cs typeface="Arial" panose="020B0604020202020204" pitchFamily="34" charset="0"/>
              </a:rPr>
              <a:t>Alle </a:t>
            </a:r>
            <a:r>
              <a:rPr lang="de-CH" sz="1100" b="1" kern="1200" dirty="0" smtClean="0">
                <a:solidFill>
                  <a:schemeClr val="tx1"/>
                </a:solidFill>
                <a:latin typeface="Arial" panose="020B0604020202020204" pitchFamily="34" charset="0"/>
                <a:ea typeface="+mn-ea"/>
                <a:cs typeface="Arial" panose="020B0604020202020204" pitchFamily="34" charset="0"/>
              </a:rPr>
              <a:t>anderen Lehrplanteile sind identisch</a:t>
            </a:r>
            <a:r>
              <a:rPr lang="de-CH" sz="1100" kern="1200" dirty="0" smtClean="0">
                <a:solidFill>
                  <a:schemeClr val="tx1"/>
                </a:solidFill>
                <a:latin typeface="Arial" panose="020B0604020202020204" pitchFamily="34" charset="0"/>
                <a:ea typeface="+mn-ea"/>
                <a:cs typeface="Arial" panose="020B0604020202020204" pitchFamily="34" charset="0"/>
              </a:rPr>
              <a:t> mit dem von der D-EDK beschlossenen Lehrplan 21.</a:t>
            </a:r>
            <a:endParaRPr lang="de-CH" sz="1100" dirty="0" smtClean="0">
              <a:latin typeface="Arial" panose="020B0604020202020204" pitchFamily="34" charset="0"/>
              <a:cs typeface="Arial" panose="020B0604020202020204" pitchFamily="34" charset="0"/>
            </a:endParaRPr>
          </a:p>
          <a:p>
            <a:endParaRPr lang="de-CH" sz="11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FB843D72-AA6D-4565-B205-C60BE64C3308}" type="slidenum">
              <a:rPr lang="de-CH" smtClean="0"/>
              <a:pPr/>
              <a:t>7</a:t>
            </a:fld>
            <a:endParaRPr lang="de-C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100" b="1" kern="1200" dirty="0" smtClean="0">
                <a:solidFill>
                  <a:schemeClr val="tx1"/>
                </a:solidFill>
                <a:latin typeface="Arial" panose="020B0604020202020204" pitchFamily="34" charset="0"/>
                <a:ea typeface="+mn-ea"/>
                <a:cs typeface="Arial" panose="020B0604020202020204" pitchFamily="34" charset="0"/>
              </a:rPr>
              <a:t>Kindergarten:</a:t>
            </a:r>
          </a:p>
          <a:p>
            <a:pPr marL="0" marR="0" indent="0" algn="l" defTabSz="914400" rtl="0" eaLnBrk="1" fontAlgn="auto" latinLnBrk="0" hangingPunct="1">
              <a:lnSpc>
                <a:spcPct val="100000"/>
              </a:lnSpc>
              <a:spcBef>
                <a:spcPts val="0"/>
              </a:spcBef>
              <a:spcAft>
                <a:spcPts val="0"/>
              </a:spcAft>
              <a:buClrTx/>
              <a:buSzTx/>
              <a:buFontTx/>
              <a:buNone/>
              <a:tabLst/>
              <a:defRPr/>
            </a:pPr>
            <a:r>
              <a:rPr lang="de-CH" sz="1100" kern="1200" dirty="0" smtClean="0">
                <a:solidFill>
                  <a:schemeClr val="tx1"/>
                </a:solidFill>
                <a:latin typeface="Arial" panose="020B0604020202020204" pitchFamily="34" charset="0"/>
                <a:ea typeface="+mn-ea"/>
                <a:cs typeface="Arial" panose="020B0604020202020204" pitchFamily="34" charset="0"/>
              </a:rPr>
              <a:t>Der Lehrplan 21 ist als Fachbereichslehrplan konzipiert. </a:t>
            </a:r>
            <a:r>
              <a:rPr lang="de-CH" sz="1100" b="1" kern="1200" dirty="0" smtClean="0">
                <a:solidFill>
                  <a:schemeClr val="tx1"/>
                </a:solidFill>
                <a:latin typeface="Arial" panose="020B0604020202020204" pitchFamily="34" charset="0"/>
                <a:ea typeface="+mn-ea"/>
                <a:cs typeface="Arial" panose="020B0604020202020204" pitchFamily="34" charset="0"/>
              </a:rPr>
              <a:t>Neu wird der Kompetenzerwerb damit auch für den Kindergarten nach Fachbereichen strukturiert und beschrieben</a:t>
            </a:r>
            <a:r>
              <a:rPr lang="de-CH" sz="1100" kern="1200" dirty="0" smtClean="0">
                <a:solidFill>
                  <a:schemeClr val="tx1"/>
                </a:solidFill>
                <a:latin typeface="Arial" panose="020B0604020202020204" pitchFamily="34" charset="0"/>
                <a:ea typeface="+mn-ea"/>
                <a:cs typeface="Arial" panose="020B0604020202020204" pitchFamily="34" charset="0"/>
              </a:rPr>
              <a:t>. </a:t>
            </a:r>
            <a:r>
              <a:rPr lang="de-DE" sz="1100" kern="1200" dirty="0" smtClean="0">
                <a:solidFill>
                  <a:schemeClr val="tx1"/>
                </a:solidFill>
                <a:latin typeface="Arial" panose="020B0604020202020204" pitchFamily="34" charset="0"/>
                <a:ea typeface="+mn-ea"/>
                <a:cs typeface="Arial" panose="020B0604020202020204" pitchFamily="34" charset="0"/>
              </a:rPr>
              <a:t>Der Unterricht im 1. Zyklus orientiert sich allerdings stark an der </a:t>
            </a:r>
            <a:r>
              <a:rPr lang="de-DE" sz="1100" b="1" kern="1200" dirty="0" smtClean="0">
                <a:solidFill>
                  <a:schemeClr val="tx1"/>
                </a:solidFill>
                <a:latin typeface="Arial" panose="020B0604020202020204" pitchFamily="34" charset="0"/>
                <a:ea typeface="+mn-ea"/>
                <a:cs typeface="Arial" panose="020B0604020202020204" pitchFamily="34" charset="0"/>
              </a:rPr>
              <a:t>Entwicklung der Kinder und wird vor allem zu Beginn fächerübergreifend organisiert und gestaltet</a:t>
            </a:r>
            <a:r>
              <a:rPr lang="de-DE" sz="1100" kern="1200" dirty="0" smtClean="0">
                <a:solidFill>
                  <a:schemeClr val="tx1"/>
                </a:solidFill>
                <a:latin typeface="Arial" panose="020B0604020202020204" pitchFamily="34" charset="0"/>
                <a:ea typeface="+mn-ea"/>
                <a:cs typeface="Arial" panose="020B0604020202020204" pitchFamily="34" charset="0"/>
              </a:rPr>
              <a:t>. </a:t>
            </a:r>
            <a:endParaRPr lang="de-CH" sz="1100" kern="1200" dirty="0" smtClean="0">
              <a:solidFill>
                <a:schemeClr val="tx1"/>
              </a:solidFill>
              <a:latin typeface="Arial" panose="020B0604020202020204" pitchFamily="34" charset="0"/>
              <a:ea typeface="+mn-ea"/>
              <a:cs typeface="Arial" panose="020B0604020202020204" pitchFamily="34" charset="0"/>
            </a:endParaRPr>
          </a:p>
          <a:p>
            <a:endParaRPr lang="de-CH" sz="1100" dirty="0" smtClean="0">
              <a:latin typeface="Arial" panose="020B0604020202020204" pitchFamily="34" charset="0"/>
              <a:cs typeface="Arial" panose="020B0604020202020204" pitchFamily="34" charset="0"/>
            </a:endParaRPr>
          </a:p>
          <a:p>
            <a:r>
              <a:rPr lang="de-DE" sz="1100" kern="1200" dirty="0" smtClean="0">
                <a:solidFill>
                  <a:schemeClr val="tx1"/>
                </a:solidFill>
                <a:latin typeface="Arial" panose="020B0604020202020204" pitchFamily="34" charset="0"/>
                <a:ea typeface="+mn-ea"/>
                <a:cs typeface="Arial" panose="020B0604020202020204" pitchFamily="34" charset="0"/>
              </a:rPr>
              <a:t>Diese </a:t>
            </a:r>
            <a:r>
              <a:rPr lang="de-DE" sz="1100" b="1" kern="1200" dirty="0" smtClean="0">
                <a:solidFill>
                  <a:schemeClr val="tx1"/>
                </a:solidFill>
                <a:latin typeface="Arial" panose="020B0604020202020204" pitchFamily="34" charset="0"/>
                <a:ea typeface="+mn-ea"/>
                <a:cs typeface="Arial" panose="020B0604020202020204" pitchFamily="34" charset="0"/>
              </a:rPr>
              <a:t>entwicklungsorientierten Zugänge</a:t>
            </a:r>
            <a:r>
              <a:rPr lang="de-DE" sz="1100" kern="1200" dirty="0" smtClean="0">
                <a:solidFill>
                  <a:schemeClr val="tx1"/>
                </a:solidFill>
                <a:latin typeface="Arial" panose="020B0604020202020204" pitchFamily="34" charset="0"/>
                <a:ea typeface="+mn-ea"/>
                <a:cs typeface="Arial" panose="020B0604020202020204" pitchFamily="34" charset="0"/>
              </a:rPr>
              <a:t> helfen den Lehrerinnen und Lehrern, einen Zugang zum Lehrplan 21 zu finden und bauen </a:t>
            </a:r>
            <a:r>
              <a:rPr lang="de-DE" sz="1100" b="1" kern="1200" dirty="0" smtClean="0">
                <a:solidFill>
                  <a:schemeClr val="tx1"/>
                </a:solidFill>
                <a:latin typeface="Arial" panose="020B0604020202020204" pitchFamily="34" charset="0"/>
                <a:ea typeface="+mn-ea"/>
                <a:cs typeface="Arial" panose="020B0604020202020204" pitchFamily="34" charset="0"/>
              </a:rPr>
              <a:t>eine Brücke von der Entwicklungsperspektive </a:t>
            </a:r>
            <a:r>
              <a:rPr lang="de-DE" sz="1100" kern="1200" dirty="0" smtClean="0">
                <a:solidFill>
                  <a:schemeClr val="tx1"/>
                </a:solidFill>
                <a:latin typeface="Arial" panose="020B0604020202020204" pitchFamily="34" charset="0"/>
                <a:ea typeface="+mn-ea"/>
                <a:cs typeface="Arial" panose="020B0604020202020204" pitchFamily="34" charset="0"/>
              </a:rPr>
              <a:t>zur </a:t>
            </a:r>
            <a:r>
              <a:rPr lang="de-DE" sz="1100" b="1" kern="1200" dirty="0" smtClean="0">
                <a:solidFill>
                  <a:schemeClr val="tx1"/>
                </a:solidFill>
                <a:latin typeface="Arial" panose="020B0604020202020204" pitchFamily="34" charset="0"/>
                <a:ea typeface="+mn-ea"/>
                <a:cs typeface="Arial" panose="020B0604020202020204" pitchFamily="34" charset="0"/>
              </a:rPr>
              <a:t>Fachbereichsstruktur des Lehrplans.</a:t>
            </a:r>
            <a:endParaRPr lang="de-CH" sz="1100" dirty="0" smtClean="0">
              <a:latin typeface="Arial" panose="020B0604020202020204" pitchFamily="34" charset="0"/>
              <a:cs typeface="Arial" panose="020B0604020202020204" pitchFamily="34" charset="0"/>
            </a:endParaRPr>
          </a:p>
          <a:p>
            <a:endParaRPr lang="de-CH" dirty="0"/>
          </a:p>
        </p:txBody>
      </p:sp>
      <p:sp>
        <p:nvSpPr>
          <p:cNvPr id="4" name="Foliennummernplatzhalter 3"/>
          <p:cNvSpPr>
            <a:spLocks noGrp="1"/>
          </p:cNvSpPr>
          <p:nvPr>
            <p:ph type="sldNum" sz="quarter" idx="10"/>
          </p:nvPr>
        </p:nvSpPr>
        <p:spPr/>
        <p:txBody>
          <a:bodyPr/>
          <a:lstStyle/>
          <a:p>
            <a:fld id="{FB843D72-AA6D-4565-B205-C60BE64C3308}" type="slidenum">
              <a:rPr lang="de-CH" smtClean="0"/>
              <a:pPr/>
              <a:t>8</a:t>
            </a:fld>
            <a:endParaRPr lang="de-CH"/>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100" b="1" kern="1200" dirty="0" smtClean="0">
                <a:solidFill>
                  <a:schemeClr val="tx1"/>
                </a:solidFill>
                <a:latin typeface="Arial" panose="020B0604020202020204" pitchFamily="34" charset="0"/>
                <a:ea typeface="+mn-ea"/>
                <a:cs typeface="Arial" panose="020B0604020202020204" pitchFamily="34" charset="0"/>
              </a:rPr>
              <a:t>Nachhaltige Entwicklung</a:t>
            </a:r>
            <a:r>
              <a:rPr lang="de-CH" sz="1100" kern="1200" dirty="0" smtClean="0">
                <a:solidFill>
                  <a:schemeClr val="tx1"/>
                </a:solidFill>
                <a:latin typeface="Arial" panose="020B0604020202020204" pitchFamily="34" charset="0"/>
                <a:ea typeface="+mn-ea"/>
                <a:cs typeface="Arial" panose="020B0604020202020204" pitchFamily="34" charset="0"/>
              </a:rPr>
              <a:t> ist eine </a:t>
            </a:r>
            <a:r>
              <a:rPr lang="de-CH" sz="1100" b="1" kern="1200" dirty="0" smtClean="0">
                <a:solidFill>
                  <a:schemeClr val="tx1"/>
                </a:solidFill>
                <a:latin typeface="Arial" panose="020B0604020202020204" pitchFamily="34" charset="0"/>
                <a:ea typeface="+mn-ea"/>
                <a:cs typeface="Arial" panose="020B0604020202020204" pitchFamily="34" charset="0"/>
              </a:rPr>
              <a:t>Leitidee für die Entwicklung der menschlichen Gesellschaft</a:t>
            </a:r>
            <a:r>
              <a:rPr lang="de-CH" sz="1100" kern="1200" dirty="0" smtClean="0">
                <a:solidFill>
                  <a:schemeClr val="tx1"/>
                </a:solidFill>
                <a:latin typeface="Arial" panose="020B0604020202020204" pitchFamily="34" charset="0"/>
                <a:ea typeface="+mn-ea"/>
                <a:cs typeface="Arial" panose="020B0604020202020204" pitchFamily="34" charset="0"/>
              </a:rPr>
              <a:t>. </a:t>
            </a:r>
          </a:p>
          <a:p>
            <a:r>
              <a:rPr lang="de-CH" sz="1100" kern="1200" dirty="0" smtClean="0">
                <a:solidFill>
                  <a:schemeClr val="tx1"/>
                </a:solidFill>
                <a:latin typeface="Arial" panose="020B0604020202020204" pitchFamily="34" charset="0"/>
                <a:ea typeface="+mn-ea"/>
                <a:cs typeface="Arial" panose="020B0604020202020204" pitchFamily="34" charset="0"/>
              </a:rPr>
              <a:t> </a:t>
            </a:r>
          </a:p>
          <a:p>
            <a:r>
              <a:rPr lang="de-CH" sz="1100" kern="1200" dirty="0" smtClean="0">
                <a:solidFill>
                  <a:schemeClr val="tx1"/>
                </a:solidFill>
                <a:latin typeface="Arial" panose="020B0604020202020204" pitchFamily="34" charset="0"/>
                <a:ea typeface="+mn-ea"/>
                <a:cs typeface="Arial" panose="020B0604020202020204" pitchFamily="34" charset="0"/>
              </a:rPr>
              <a:t>Nachhaltige Entwicklung wird oft mit </a:t>
            </a:r>
            <a:r>
              <a:rPr lang="de-CH" sz="1100" b="1" kern="1200" dirty="0" smtClean="0">
                <a:solidFill>
                  <a:schemeClr val="tx1"/>
                </a:solidFill>
                <a:latin typeface="Arial" panose="020B0604020202020204" pitchFamily="34" charset="0"/>
                <a:ea typeface="+mn-ea"/>
                <a:cs typeface="Arial" panose="020B0604020202020204" pitchFamily="34" charset="0"/>
              </a:rPr>
              <a:t>drei Kreisen für die Zieldimensionen Umwelt, Wirtschaft und Gesellschaft</a:t>
            </a:r>
            <a:r>
              <a:rPr lang="de-CH" sz="1100" kern="1200" dirty="0" smtClean="0">
                <a:solidFill>
                  <a:schemeClr val="tx1"/>
                </a:solidFill>
                <a:latin typeface="Arial" panose="020B0604020202020204" pitchFamily="34" charset="0"/>
                <a:ea typeface="+mn-ea"/>
                <a:cs typeface="Arial" panose="020B0604020202020204" pitchFamily="34" charset="0"/>
              </a:rPr>
              <a:t> dargestellt, ergänzt mit den </a:t>
            </a:r>
            <a:r>
              <a:rPr lang="de-CH" sz="1100" b="1" kern="1200" dirty="0" smtClean="0">
                <a:solidFill>
                  <a:schemeClr val="tx1"/>
                </a:solidFill>
                <a:latin typeface="Arial" panose="020B0604020202020204" pitchFamily="34" charset="0"/>
                <a:ea typeface="+mn-ea"/>
                <a:cs typeface="Arial" panose="020B0604020202020204" pitchFamily="34" charset="0"/>
              </a:rPr>
              <a:t>beiden Achsen</a:t>
            </a:r>
            <a:r>
              <a:rPr lang="de-CH" sz="1100" kern="1200" dirty="0" smtClean="0">
                <a:solidFill>
                  <a:schemeClr val="tx1"/>
                </a:solidFill>
                <a:latin typeface="Arial" panose="020B0604020202020204" pitchFamily="34" charset="0"/>
                <a:ea typeface="+mn-ea"/>
                <a:cs typeface="Arial" panose="020B0604020202020204" pitchFamily="34" charset="0"/>
              </a:rPr>
              <a:t> </a:t>
            </a:r>
            <a:r>
              <a:rPr lang="de-CH" sz="1100" b="1" kern="1200" dirty="0" smtClean="0">
                <a:solidFill>
                  <a:schemeClr val="tx1"/>
                </a:solidFill>
                <a:latin typeface="Arial" panose="020B0604020202020204" pitchFamily="34" charset="0"/>
                <a:ea typeface="+mn-ea"/>
                <a:cs typeface="Arial" panose="020B0604020202020204" pitchFamily="34" charset="0"/>
              </a:rPr>
              <a:t>Zeit</a:t>
            </a:r>
            <a:r>
              <a:rPr lang="de-CH" sz="1100" kern="1200" dirty="0" smtClean="0">
                <a:solidFill>
                  <a:schemeClr val="tx1"/>
                </a:solidFill>
                <a:latin typeface="Arial" panose="020B0604020202020204" pitchFamily="34" charset="0"/>
                <a:ea typeface="+mn-ea"/>
                <a:cs typeface="Arial" panose="020B0604020202020204" pitchFamily="34" charset="0"/>
              </a:rPr>
              <a:t> (Vergangenheit Gegenwart Zukunft) und </a:t>
            </a:r>
            <a:r>
              <a:rPr lang="de-CH" sz="1100" b="1" kern="1200" dirty="0" smtClean="0">
                <a:solidFill>
                  <a:schemeClr val="tx1"/>
                </a:solidFill>
                <a:latin typeface="Arial" panose="020B0604020202020204" pitchFamily="34" charset="0"/>
                <a:ea typeface="+mn-ea"/>
                <a:cs typeface="Arial" panose="020B0604020202020204" pitchFamily="34" charset="0"/>
              </a:rPr>
              <a:t>Raum</a:t>
            </a:r>
            <a:r>
              <a:rPr lang="de-CH" sz="1100" kern="1200" dirty="0" smtClean="0">
                <a:solidFill>
                  <a:schemeClr val="tx1"/>
                </a:solidFill>
                <a:latin typeface="Arial" panose="020B0604020202020204" pitchFamily="34" charset="0"/>
                <a:ea typeface="+mn-ea"/>
                <a:cs typeface="Arial" panose="020B0604020202020204" pitchFamily="34" charset="0"/>
              </a:rPr>
              <a:t> (lokal global). </a:t>
            </a:r>
          </a:p>
          <a:p>
            <a:r>
              <a:rPr lang="de-CH" sz="1100" kern="1200" dirty="0" smtClean="0">
                <a:solidFill>
                  <a:schemeClr val="tx1"/>
                </a:solidFill>
                <a:latin typeface="Arial" panose="020B0604020202020204" pitchFamily="34" charset="0"/>
                <a:ea typeface="+mn-ea"/>
                <a:cs typeface="Arial" panose="020B0604020202020204" pitchFamily="34" charset="0"/>
              </a:rPr>
              <a:t> </a:t>
            </a:r>
          </a:p>
          <a:p>
            <a:r>
              <a:rPr lang="de-CH" sz="1100" kern="1200" dirty="0" smtClean="0">
                <a:solidFill>
                  <a:schemeClr val="tx1"/>
                </a:solidFill>
                <a:latin typeface="Arial" panose="020B0604020202020204" pitchFamily="34" charset="0"/>
                <a:ea typeface="+mn-ea"/>
                <a:cs typeface="Arial" panose="020B0604020202020204" pitchFamily="34" charset="0"/>
              </a:rPr>
              <a:t>Damit kommt zum Ausdruck, dass</a:t>
            </a:r>
          </a:p>
          <a:p>
            <a:r>
              <a:rPr lang="de-CH" sz="1100" kern="1200" dirty="0" smtClean="0">
                <a:solidFill>
                  <a:schemeClr val="tx1"/>
                </a:solidFill>
                <a:latin typeface="Arial" panose="020B0604020202020204" pitchFamily="34" charset="0"/>
                <a:ea typeface="+mn-ea"/>
                <a:cs typeface="Arial" panose="020B0604020202020204" pitchFamily="34" charset="0"/>
              </a:rPr>
              <a:t> </a:t>
            </a:r>
          </a:p>
          <a:p>
            <a:pPr lvl="0"/>
            <a:r>
              <a:rPr lang="de-CH" sz="1100" b="1" kern="1200" dirty="0" smtClean="0">
                <a:solidFill>
                  <a:schemeClr val="tx1"/>
                </a:solidFill>
                <a:latin typeface="Arial" panose="020B0604020202020204" pitchFamily="34" charset="0"/>
                <a:ea typeface="+mn-ea"/>
                <a:cs typeface="Arial" panose="020B0604020202020204" pitchFamily="34" charset="0"/>
              </a:rPr>
              <a:t>politische, ökonomische, ökologische, soziale</a:t>
            </a:r>
            <a:r>
              <a:rPr lang="de-CH" sz="1100" kern="1200" dirty="0" smtClean="0">
                <a:solidFill>
                  <a:schemeClr val="tx1"/>
                </a:solidFill>
                <a:latin typeface="Arial" panose="020B0604020202020204" pitchFamily="34" charset="0"/>
                <a:ea typeface="+mn-ea"/>
                <a:cs typeface="Arial" panose="020B0604020202020204" pitchFamily="34" charset="0"/>
              </a:rPr>
              <a:t> und </a:t>
            </a:r>
            <a:r>
              <a:rPr lang="de-CH" sz="1100" b="1" kern="1200" dirty="0" smtClean="0">
                <a:solidFill>
                  <a:schemeClr val="tx1"/>
                </a:solidFill>
                <a:latin typeface="Arial" panose="020B0604020202020204" pitchFamily="34" charset="0"/>
                <a:ea typeface="+mn-ea"/>
                <a:cs typeface="Arial" panose="020B0604020202020204" pitchFamily="34" charset="0"/>
              </a:rPr>
              <a:t>kulturelle Prozesse vernetzt</a:t>
            </a:r>
            <a:r>
              <a:rPr lang="de-CH" sz="1100" kern="1200" dirty="0" smtClean="0">
                <a:solidFill>
                  <a:schemeClr val="tx1"/>
                </a:solidFill>
                <a:latin typeface="Arial" panose="020B0604020202020204" pitchFamily="34" charset="0"/>
                <a:ea typeface="+mn-ea"/>
                <a:cs typeface="Arial" panose="020B0604020202020204" pitchFamily="34" charset="0"/>
              </a:rPr>
              <a:t> sind;</a:t>
            </a:r>
          </a:p>
          <a:p>
            <a:r>
              <a:rPr lang="de-CH" sz="1100" kern="1200" dirty="0" smtClean="0">
                <a:solidFill>
                  <a:schemeClr val="tx1"/>
                </a:solidFill>
                <a:latin typeface="Arial" panose="020B0604020202020204" pitchFamily="34" charset="0"/>
                <a:ea typeface="+mn-ea"/>
                <a:cs typeface="Arial" panose="020B0604020202020204" pitchFamily="34" charset="0"/>
              </a:rPr>
              <a:t> </a:t>
            </a:r>
          </a:p>
          <a:p>
            <a:pPr lvl="0"/>
            <a:r>
              <a:rPr lang="de-CH" sz="1100" kern="1200" dirty="0" smtClean="0">
                <a:solidFill>
                  <a:schemeClr val="tx1"/>
                </a:solidFill>
                <a:latin typeface="Arial" panose="020B0604020202020204" pitchFamily="34" charset="0"/>
                <a:ea typeface="+mn-ea"/>
                <a:cs typeface="Arial" panose="020B0604020202020204" pitchFamily="34" charset="0"/>
              </a:rPr>
              <a:t>das </a:t>
            </a:r>
            <a:r>
              <a:rPr lang="de-CH" sz="1100" b="1" kern="1200" dirty="0" smtClean="0">
                <a:solidFill>
                  <a:schemeClr val="tx1"/>
                </a:solidFill>
                <a:latin typeface="Arial" panose="020B0604020202020204" pitchFamily="34" charset="0"/>
                <a:ea typeface="+mn-ea"/>
                <a:cs typeface="Arial" panose="020B0604020202020204" pitchFamily="34" charset="0"/>
              </a:rPr>
              <a:t>heutige Handeln Auswirkungen auf die Zukunft</a:t>
            </a:r>
            <a:r>
              <a:rPr lang="de-CH" sz="1100" kern="1200" dirty="0" smtClean="0">
                <a:solidFill>
                  <a:schemeClr val="tx1"/>
                </a:solidFill>
                <a:latin typeface="Arial" panose="020B0604020202020204" pitchFamily="34" charset="0"/>
                <a:ea typeface="+mn-ea"/>
                <a:cs typeface="Arial" panose="020B0604020202020204" pitchFamily="34" charset="0"/>
              </a:rPr>
              <a:t> hat;</a:t>
            </a:r>
          </a:p>
          <a:p>
            <a:r>
              <a:rPr lang="de-CH" sz="1100" kern="1200" dirty="0" smtClean="0">
                <a:solidFill>
                  <a:schemeClr val="tx1"/>
                </a:solidFill>
                <a:latin typeface="Arial" panose="020B0604020202020204" pitchFamily="34" charset="0"/>
                <a:ea typeface="+mn-ea"/>
                <a:cs typeface="Arial" panose="020B0604020202020204" pitchFamily="34" charset="0"/>
              </a:rPr>
              <a:t> </a:t>
            </a:r>
          </a:p>
          <a:p>
            <a:pPr lvl="0"/>
            <a:r>
              <a:rPr lang="de-CH" sz="1100" b="1" kern="1200" dirty="0" smtClean="0">
                <a:solidFill>
                  <a:schemeClr val="tx1"/>
                </a:solidFill>
                <a:latin typeface="Arial" panose="020B0604020202020204" pitchFamily="34" charset="0"/>
                <a:ea typeface="+mn-ea"/>
                <a:cs typeface="Arial" panose="020B0604020202020204" pitchFamily="34" charset="0"/>
              </a:rPr>
              <a:t>Wechselwirkungen</a:t>
            </a:r>
            <a:r>
              <a:rPr lang="de-CH" sz="1100" kern="1200" dirty="0" smtClean="0">
                <a:solidFill>
                  <a:schemeClr val="tx1"/>
                </a:solidFill>
                <a:latin typeface="Arial" panose="020B0604020202020204" pitchFamily="34" charset="0"/>
                <a:ea typeface="+mn-ea"/>
                <a:cs typeface="Arial" panose="020B0604020202020204" pitchFamily="34" charset="0"/>
              </a:rPr>
              <a:t> bestehen zwischen </a:t>
            </a:r>
            <a:r>
              <a:rPr lang="de-CH" sz="1100" b="1" kern="1200" dirty="0" smtClean="0">
                <a:solidFill>
                  <a:schemeClr val="tx1"/>
                </a:solidFill>
                <a:latin typeface="Arial" panose="020B0604020202020204" pitchFamily="34" charset="0"/>
                <a:ea typeface="+mn-ea"/>
                <a:cs typeface="Arial" panose="020B0604020202020204" pitchFamily="34" charset="0"/>
              </a:rPr>
              <a:t>lokalem und globalem</a:t>
            </a:r>
            <a:r>
              <a:rPr lang="de-CH" sz="1100" kern="1200" dirty="0" smtClean="0">
                <a:solidFill>
                  <a:schemeClr val="tx1"/>
                </a:solidFill>
                <a:latin typeface="Arial" panose="020B0604020202020204" pitchFamily="34" charset="0"/>
                <a:ea typeface="+mn-ea"/>
                <a:cs typeface="Arial" panose="020B0604020202020204" pitchFamily="34" charset="0"/>
              </a:rPr>
              <a:t> Handeln. </a:t>
            </a:r>
          </a:p>
          <a:p>
            <a:r>
              <a:rPr lang="de-CH" sz="1100" kern="1200" dirty="0" smtClean="0">
                <a:solidFill>
                  <a:schemeClr val="tx1"/>
                </a:solidFill>
                <a:latin typeface="Arial" panose="020B0604020202020204" pitchFamily="34" charset="0"/>
                <a:ea typeface="+mn-ea"/>
                <a:cs typeface="Arial" panose="020B0604020202020204" pitchFamily="34" charset="0"/>
              </a:rPr>
              <a:t> </a:t>
            </a:r>
          </a:p>
          <a:p>
            <a:r>
              <a:rPr lang="de-CH" sz="1100" kern="1200" dirty="0" smtClean="0">
                <a:solidFill>
                  <a:schemeClr val="tx1"/>
                </a:solidFill>
                <a:latin typeface="Arial" panose="020B0604020202020204" pitchFamily="34" charset="0"/>
                <a:ea typeface="+mn-ea"/>
                <a:cs typeface="Arial" panose="020B0604020202020204" pitchFamily="34" charset="0"/>
              </a:rPr>
              <a:t>Das Anliegen der nachhaltigen Entwicklung wurde in den </a:t>
            </a:r>
            <a:r>
              <a:rPr lang="de-CH" sz="1100" b="1" kern="1200" dirty="0" smtClean="0">
                <a:solidFill>
                  <a:schemeClr val="tx1"/>
                </a:solidFill>
                <a:latin typeface="Arial" panose="020B0604020202020204" pitchFamily="34" charset="0"/>
                <a:ea typeface="+mn-ea"/>
                <a:cs typeface="Arial" panose="020B0604020202020204" pitchFamily="34" charset="0"/>
              </a:rPr>
              <a:t>Fachbereichs- und Modullehrplänen eingearbeitet. </a:t>
            </a:r>
            <a:endParaRPr lang="de-CH" sz="1100" kern="1200" dirty="0" smtClean="0">
              <a:solidFill>
                <a:schemeClr val="tx1"/>
              </a:solidFill>
              <a:latin typeface="Arial" panose="020B0604020202020204" pitchFamily="34" charset="0"/>
              <a:ea typeface="+mn-ea"/>
              <a:cs typeface="Arial" panose="020B0604020202020204" pitchFamily="34" charset="0"/>
            </a:endParaRPr>
          </a:p>
          <a:p>
            <a:endParaRPr lang="de-CH" dirty="0"/>
          </a:p>
        </p:txBody>
      </p:sp>
      <p:sp>
        <p:nvSpPr>
          <p:cNvPr id="4" name="Foliennummernplatzhalter 3"/>
          <p:cNvSpPr>
            <a:spLocks noGrp="1"/>
          </p:cNvSpPr>
          <p:nvPr>
            <p:ph type="sldNum" sz="quarter" idx="10"/>
          </p:nvPr>
        </p:nvSpPr>
        <p:spPr/>
        <p:txBody>
          <a:bodyPr/>
          <a:lstStyle/>
          <a:p>
            <a:fld id="{FB843D72-AA6D-4565-B205-C60BE64C3308}" type="slidenum">
              <a:rPr lang="de-CH" smtClean="0"/>
              <a:pPr/>
              <a:t>9</a:t>
            </a:fld>
            <a:endParaRPr lang="de-CH"/>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0.xml"/><Relationship Id="rId7"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Master" Target="../slideMasters/slideMaster1.xml"/><Relationship Id="rId4" Type="http://schemas.openxmlformats.org/officeDocument/2006/relationships/tags" Target="../tags/tag2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2" name="Titel 1"/>
          <p:cNvSpPr>
            <a:spLocks noGrp="1"/>
          </p:cNvSpPr>
          <p:nvPr>
            <p:ph type="ctrTitle"/>
            <p:custDataLst>
              <p:tags r:id="rId1"/>
            </p:custDataLst>
          </p:nvPr>
        </p:nvSpPr>
        <p:spPr>
          <a:xfrm>
            <a:off x="539552" y="2492896"/>
            <a:ext cx="8208912" cy="864096"/>
          </a:xfrm>
        </p:spPr>
        <p:txBody>
          <a:bodyPr anchor="t"/>
          <a:lstStyle>
            <a:lvl1pPr>
              <a:lnSpc>
                <a:spcPts val="3500"/>
              </a:lnSpc>
              <a:defRPr sz="3300"/>
            </a:lvl1pPr>
          </a:lstStyle>
          <a:p>
            <a:r>
              <a:rPr lang="de-CH" smtClean="0"/>
              <a:t>Titelmasterformat durch Klicken bearbeiten</a:t>
            </a:r>
            <a:endParaRPr lang="de-CH" dirty="0"/>
          </a:p>
        </p:txBody>
      </p:sp>
      <p:sp>
        <p:nvSpPr>
          <p:cNvPr id="3" name="Untertitel 2"/>
          <p:cNvSpPr>
            <a:spLocks noGrp="1"/>
          </p:cNvSpPr>
          <p:nvPr>
            <p:ph type="subTitle" idx="1"/>
            <p:custDataLst>
              <p:tags r:id="rId2"/>
            </p:custDataLst>
          </p:nvPr>
        </p:nvSpPr>
        <p:spPr>
          <a:xfrm>
            <a:off x="539552" y="3960000"/>
            <a:ext cx="8208912" cy="1125184"/>
          </a:xfrm>
        </p:spPr>
        <p:txBody>
          <a:bodyPr/>
          <a:lstStyle>
            <a:lvl1pPr marL="0" indent="0" algn="l">
              <a:lnSpc>
                <a:spcPts val="2200"/>
              </a:lnSpc>
              <a:buNone/>
              <a:defRPr sz="215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smtClean="0"/>
              <a:t>Formatvorlage des Untertitelmasters durch Klicken bearbeiten</a:t>
            </a:r>
            <a:endParaRPr lang="de-CH" dirty="0" smtClean="0"/>
          </a:p>
        </p:txBody>
      </p:sp>
      <p:sp>
        <p:nvSpPr>
          <p:cNvPr id="13" name="Textfeld 12"/>
          <p:cNvSpPr txBox="1"/>
          <p:nvPr>
            <p:custDataLst>
              <p:tags r:id="rId3"/>
            </p:custDataLst>
          </p:nvPr>
        </p:nvSpPr>
        <p:spPr>
          <a:xfrm>
            <a:off x="1619672" y="610599"/>
            <a:ext cx="7169502" cy="153888"/>
          </a:xfrm>
          <a:prstGeom prst="rect">
            <a:avLst/>
          </a:prstGeom>
          <a:noFill/>
        </p:spPr>
        <p:txBody>
          <a:bodyPr wrap="square" lIns="0" tIns="0" rIns="0" bIns="0" rtlCol="0">
            <a:spAutoFit/>
          </a:bodyPr>
          <a:lstStyle/>
          <a:p>
            <a:pPr algn="r">
              <a:lnSpc>
                <a:spcPts val="1200"/>
              </a:lnSpc>
            </a:pPr>
            <a:r>
              <a:rPr lang="de-DE" sz="1100" b="1" smtClean="0"/>
              <a:t>Amt für Volksschulen und Sport</a:t>
            </a:r>
            <a:endParaRPr lang="de-CH" sz="1100" b="1" dirty="0" smtClean="0"/>
          </a:p>
        </p:txBody>
      </p:sp>
      <p:sp>
        <p:nvSpPr>
          <p:cNvPr id="14" name="Textfeld 13"/>
          <p:cNvSpPr txBox="1"/>
          <p:nvPr>
            <p:custDataLst>
              <p:tags r:id="rId4"/>
            </p:custDataLst>
          </p:nvPr>
        </p:nvSpPr>
        <p:spPr>
          <a:xfrm>
            <a:off x="539552" y="5373216"/>
            <a:ext cx="8208000" cy="360040"/>
          </a:xfrm>
          <a:prstGeom prst="rect">
            <a:avLst/>
          </a:prstGeom>
          <a:noFill/>
        </p:spPr>
        <p:txBody>
          <a:bodyPr wrap="square" lIns="0" tIns="0" rIns="0" bIns="0" rtlCol="0">
            <a:noAutofit/>
          </a:bodyPr>
          <a:lstStyle/>
          <a:p>
            <a:pPr algn="l">
              <a:lnSpc>
                <a:spcPts val="1200"/>
              </a:lnSpc>
            </a:pPr>
            <a:r>
              <a:rPr lang="en-US" sz="1100" b="0" smtClean="0"/>
              <a:t>
</a:t>
            </a:r>
            <a:endParaRPr lang="de-CH" sz="1100" b="0" smtClean="0"/>
          </a:p>
        </p:txBody>
      </p:sp>
      <p:pic>
        <p:nvPicPr>
          <p:cNvPr id="9" name="Grafik 8" descr="Pp_Panorama.png"/>
          <p:cNvPicPr>
            <a:picLocks noChangeAspect="1"/>
          </p:cNvPicPr>
          <p:nvPr userDrawn="1">
            <p:custDataLst>
              <p:tags r:id="rId5"/>
            </p:custDataLst>
          </p:nvPr>
        </p:nvPicPr>
        <p:blipFill>
          <a:blip r:embed="rId8" cstate="print"/>
          <a:stretch>
            <a:fillRect/>
          </a:stretch>
        </p:blipFill>
        <p:spPr>
          <a:xfrm>
            <a:off x="0" y="260647"/>
            <a:ext cx="9144000" cy="6858000"/>
          </a:xfrm>
          <a:prstGeom prst="rect">
            <a:avLst/>
          </a:prstGeom>
        </p:spPr>
      </p:pic>
      <p:sp>
        <p:nvSpPr>
          <p:cNvPr id="6" name="Textfeld 5"/>
          <p:cNvSpPr txBox="1"/>
          <p:nvPr>
            <p:custDataLst>
              <p:tags r:id="rId6"/>
            </p:custDataLst>
          </p:nvPr>
        </p:nvSpPr>
        <p:spPr>
          <a:xfrm>
            <a:off x="8482225" y="6614019"/>
            <a:ext cx="280525" cy="169277"/>
          </a:xfrm>
          <a:prstGeom prst="rect">
            <a:avLst/>
          </a:prstGeom>
          <a:noFill/>
        </p:spPr>
        <p:txBody>
          <a:bodyPr wrap="none" lIns="0" tIns="0" rIns="0" bIns="0" rtlCol="0">
            <a:spAutoFit/>
          </a:bodyPr>
          <a:lstStyle/>
          <a:p>
            <a:pPr algn="r"/>
            <a:fld id="{0D59CD18-B848-4685-A15C-338BE109E890}" type="slidenum">
              <a:rPr lang="de-CH" sz="1100" kern="1200" smtClean="0">
                <a:solidFill>
                  <a:schemeClr val="tx1"/>
                </a:solidFill>
                <a:latin typeface="+mn-lt"/>
                <a:ea typeface="+mn-ea"/>
                <a:cs typeface="+mn-cs"/>
              </a:rPr>
              <a:pPr algn="r"/>
              <a:t>‹Nr.›</a:t>
            </a:fld>
            <a:endParaRPr lang="de-CH" sz="1100" kern="1200" dirty="0">
              <a:solidFill>
                <a:schemeClr val="tx1"/>
              </a:solidFill>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custDataLst>
              <p:tags r:id="rId1"/>
            </p:custDataLst>
          </p:nvPr>
        </p:nvSpPr>
        <p:spPr/>
        <p:txBody>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CH" dirty="0"/>
          </a:p>
        </p:txBody>
      </p:sp>
      <p:sp>
        <p:nvSpPr>
          <p:cNvPr id="7" name="Titel 6"/>
          <p:cNvSpPr>
            <a:spLocks noGrp="1"/>
          </p:cNvSpPr>
          <p:nvPr>
            <p:ph type="title"/>
            <p:custDataLst>
              <p:tags r:id="rId2"/>
            </p:custDataLst>
          </p:nvPr>
        </p:nvSpPr>
        <p:spPr/>
        <p:txBody>
          <a:bodyPr/>
          <a:lstStyle/>
          <a:p>
            <a:r>
              <a:rPr lang="de-CH" smtClean="0"/>
              <a:t>Titelmasterformat durch Klicken bearbeiten</a:t>
            </a:r>
            <a:endParaRPr lang="de-CH" dirty="0"/>
          </a:p>
        </p:txBody>
      </p:sp>
      <p:sp>
        <p:nvSpPr>
          <p:cNvPr id="6" name="Textplatzhalter 11"/>
          <p:cNvSpPr>
            <a:spLocks noGrp="1"/>
          </p:cNvSpPr>
          <p:nvPr>
            <p:ph type="body" sz="quarter" idx="11" hasCustomPrompt="1"/>
            <p:custDataLst>
              <p:tags r:id="rId3"/>
            </p:custDataLst>
          </p:nvPr>
        </p:nvSpPr>
        <p:spPr>
          <a:xfrm>
            <a:off x="1584000" y="612000"/>
            <a:ext cx="7200000" cy="162000"/>
          </a:xfrm>
        </p:spPr>
        <p:txBody>
          <a:bodyPr/>
          <a:lstStyle>
            <a:lvl1pPr algn="r">
              <a:lnSpc>
                <a:spcPts val="1200"/>
              </a:lnSpc>
              <a:buNone/>
              <a:defRPr sz="1100" b="1"/>
            </a:lvl1pPr>
            <a:lvl2pPr>
              <a:buNone/>
              <a:defRPr/>
            </a:lvl2pPr>
            <a:lvl3pPr>
              <a:buNone/>
              <a:defRPr/>
            </a:lvl3pPr>
            <a:lvl4pPr>
              <a:buNone/>
              <a:defRPr/>
            </a:lvl4pPr>
            <a:lvl5pPr>
              <a:buNone/>
              <a:defRPr/>
            </a:lvl5pPr>
          </a:lstStyle>
          <a:p>
            <a:pPr lvl="0"/>
            <a:r>
              <a:rPr lang="de-CH" smtClean="0"/>
              <a:t>Kapitel bearbeiten</a:t>
            </a:r>
            <a:endParaRPr lang="de-CH"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Folie mit Bild">
    <p:spTree>
      <p:nvGrpSpPr>
        <p:cNvPr id="1" name=""/>
        <p:cNvGrpSpPr/>
        <p:nvPr/>
      </p:nvGrpSpPr>
      <p:grpSpPr>
        <a:xfrm>
          <a:off x="0" y="0"/>
          <a:ext cx="0" cy="0"/>
          <a:chOff x="0" y="0"/>
          <a:chExt cx="0" cy="0"/>
        </a:xfrm>
      </p:grpSpPr>
      <p:sp>
        <p:nvSpPr>
          <p:cNvPr id="7" name="Textplatzhalter 11"/>
          <p:cNvSpPr>
            <a:spLocks noGrp="1"/>
          </p:cNvSpPr>
          <p:nvPr>
            <p:ph type="body" sz="quarter" idx="11" hasCustomPrompt="1"/>
            <p:custDataLst>
              <p:tags r:id="rId1"/>
            </p:custDataLst>
          </p:nvPr>
        </p:nvSpPr>
        <p:spPr>
          <a:xfrm>
            <a:off x="1584000" y="612000"/>
            <a:ext cx="7200000" cy="162000"/>
          </a:xfrm>
        </p:spPr>
        <p:txBody>
          <a:bodyPr/>
          <a:lstStyle>
            <a:lvl1pPr algn="r">
              <a:lnSpc>
                <a:spcPts val="1200"/>
              </a:lnSpc>
              <a:buNone/>
              <a:defRPr sz="1100" b="1"/>
            </a:lvl1pPr>
            <a:lvl2pPr>
              <a:buNone/>
              <a:defRPr/>
            </a:lvl2pPr>
            <a:lvl3pPr>
              <a:buNone/>
              <a:defRPr/>
            </a:lvl3pPr>
            <a:lvl4pPr>
              <a:buNone/>
              <a:defRPr/>
            </a:lvl4pPr>
            <a:lvl5pPr>
              <a:buNone/>
              <a:defRPr/>
            </a:lvl5pPr>
          </a:lstStyle>
          <a:p>
            <a:pPr lvl="0"/>
            <a:r>
              <a:rPr lang="de-CH" smtClean="0"/>
              <a:t>Kapitel bearbeiten</a:t>
            </a:r>
            <a:endParaRPr lang="de-CH" dirty="0"/>
          </a:p>
        </p:txBody>
      </p:sp>
      <p:sp>
        <p:nvSpPr>
          <p:cNvPr id="6" name="Bildplatzhalter 5"/>
          <p:cNvSpPr>
            <a:spLocks noGrp="1"/>
          </p:cNvSpPr>
          <p:nvPr>
            <p:ph type="pic" sz="quarter" idx="12"/>
            <p:custDataLst>
              <p:tags r:id="rId2"/>
            </p:custDataLst>
          </p:nvPr>
        </p:nvSpPr>
        <p:spPr>
          <a:xfrm>
            <a:off x="539749" y="1446246"/>
            <a:ext cx="8244000" cy="4862480"/>
          </a:xfrm>
        </p:spPr>
        <p:txBody>
          <a:bodyPr/>
          <a:lstStyle/>
          <a:p>
            <a:r>
              <a:rPr lang="de-CH" smtClean="0"/>
              <a:t>Bild durch Klicken auf Symbol hinzufügen</a:t>
            </a:r>
            <a:endParaRPr lang="de-CH"/>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apitelfolie">
    <p:spTree>
      <p:nvGrpSpPr>
        <p:cNvPr id="1" name=""/>
        <p:cNvGrpSpPr/>
        <p:nvPr/>
      </p:nvGrpSpPr>
      <p:grpSpPr>
        <a:xfrm>
          <a:off x="0" y="0"/>
          <a:ext cx="0" cy="0"/>
          <a:chOff x="0" y="0"/>
          <a:chExt cx="0" cy="0"/>
        </a:xfrm>
      </p:grpSpPr>
      <p:sp>
        <p:nvSpPr>
          <p:cNvPr id="7" name="Titel 6"/>
          <p:cNvSpPr>
            <a:spLocks noGrp="1"/>
          </p:cNvSpPr>
          <p:nvPr>
            <p:ph type="title" hasCustomPrompt="1"/>
            <p:custDataLst>
              <p:tags r:id="rId1"/>
            </p:custDataLst>
          </p:nvPr>
        </p:nvSpPr>
        <p:spPr/>
        <p:txBody>
          <a:bodyPr/>
          <a:lstStyle>
            <a:lvl1pPr>
              <a:defRPr/>
            </a:lvl1pPr>
          </a:lstStyle>
          <a:p>
            <a:r>
              <a:rPr lang="de-CH" smtClean="0"/>
              <a:t>Kapitel durch Klicken bearbeiten</a:t>
            </a:r>
            <a:endParaRPr lang="de-CH" dirty="0"/>
          </a:p>
        </p:txBody>
      </p:sp>
      <p:sp>
        <p:nvSpPr>
          <p:cNvPr id="10" name="Textplatzhalter 9"/>
          <p:cNvSpPr>
            <a:spLocks noGrp="1"/>
          </p:cNvSpPr>
          <p:nvPr>
            <p:ph type="body" sz="quarter" idx="11" hasCustomPrompt="1"/>
            <p:custDataLst>
              <p:tags r:id="rId2"/>
            </p:custDataLst>
          </p:nvPr>
        </p:nvSpPr>
        <p:spPr>
          <a:xfrm>
            <a:off x="540000" y="2016000"/>
            <a:ext cx="8208963" cy="4319587"/>
          </a:xfrm>
        </p:spPr>
        <p:txBody>
          <a:bodyPr>
            <a:normAutofit/>
          </a:bodyPr>
          <a:lstStyle>
            <a:lvl1pPr>
              <a:buFont typeface="Arial" pitchFamily="34" charset="0"/>
              <a:buChar char="•"/>
              <a:defRPr/>
            </a:lvl1pPr>
            <a:lvl2pPr marL="216000" indent="-216000">
              <a:buFont typeface="Arial" pitchFamily="34" charset="0"/>
              <a:buChar char="•"/>
              <a:defRPr b="0">
                <a:solidFill>
                  <a:srgbClr val="E30613"/>
                </a:solidFill>
              </a:defRPr>
            </a:lvl2pPr>
          </a:lstStyle>
          <a:p>
            <a:pPr lvl="0"/>
            <a:r>
              <a:rPr lang="de-CH" smtClean="0"/>
              <a:t>Positionsindikatoren werden automatisch erstellt</a:t>
            </a:r>
            <a:endParaRPr lang="de-CH" dirty="0" smtClean="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haltsverzeichnis">
    <p:spTree>
      <p:nvGrpSpPr>
        <p:cNvPr id="1" name=""/>
        <p:cNvGrpSpPr/>
        <p:nvPr/>
      </p:nvGrpSpPr>
      <p:grpSpPr>
        <a:xfrm>
          <a:off x="0" y="0"/>
          <a:ext cx="0" cy="0"/>
          <a:chOff x="0" y="0"/>
          <a:chExt cx="0" cy="0"/>
        </a:xfrm>
      </p:grpSpPr>
      <p:sp>
        <p:nvSpPr>
          <p:cNvPr id="10" name="Textplatzhalter 9"/>
          <p:cNvSpPr>
            <a:spLocks noGrp="1"/>
          </p:cNvSpPr>
          <p:nvPr>
            <p:ph type="body" sz="quarter" idx="11" hasCustomPrompt="1"/>
            <p:custDataLst>
              <p:tags r:id="rId1"/>
            </p:custDataLst>
          </p:nvPr>
        </p:nvSpPr>
        <p:spPr>
          <a:xfrm>
            <a:off x="540000" y="2016000"/>
            <a:ext cx="8208963" cy="4319587"/>
          </a:xfrm>
        </p:spPr>
        <p:txBody>
          <a:bodyPr/>
          <a:lstStyle/>
          <a:p>
            <a:pPr lvl="0"/>
            <a:r>
              <a:rPr lang="de-CH" smtClean="0"/>
              <a:t>Positionsindikatoren werden automatisch erstellt</a:t>
            </a:r>
            <a:endParaRPr lang="de-CH" dirty="0" smtClean="0"/>
          </a:p>
        </p:txBody>
      </p:sp>
      <p:sp>
        <p:nvSpPr>
          <p:cNvPr id="7" name="Titel 6"/>
          <p:cNvSpPr>
            <a:spLocks noGrp="1"/>
          </p:cNvSpPr>
          <p:nvPr>
            <p:ph type="title"/>
            <p:custDataLst>
              <p:tags r:id="rId2"/>
            </p:custDataLst>
          </p:nvPr>
        </p:nvSpPr>
        <p:spPr>
          <a:xfrm>
            <a:off x="539551" y="1440000"/>
            <a:ext cx="8232973" cy="288000"/>
          </a:xfrm>
        </p:spPr>
        <p:txBody>
          <a:bodyPr/>
          <a:lstStyle>
            <a:lvl1pPr>
              <a:defRPr/>
            </a:lvl1pPr>
          </a:lstStyle>
          <a:p>
            <a:r>
              <a:rPr lang="de-CH" smtClean="0"/>
              <a:t>Titelmasterformat durch Klicken bearbeiten</a:t>
            </a:r>
            <a:endParaRPr lang="de-CH"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chlussfolie">
    <p:spTree>
      <p:nvGrpSpPr>
        <p:cNvPr id="1" name=""/>
        <p:cNvGrpSpPr/>
        <p:nvPr/>
      </p:nvGrpSpPr>
      <p:grpSpPr>
        <a:xfrm>
          <a:off x="0" y="0"/>
          <a:ext cx="0" cy="0"/>
          <a:chOff x="0" y="0"/>
          <a:chExt cx="0" cy="0"/>
        </a:xfrm>
      </p:grpSpPr>
      <p:sp>
        <p:nvSpPr>
          <p:cNvPr id="8" name="Textfeld 7"/>
          <p:cNvSpPr txBox="1"/>
          <p:nvPr>
            <p:custDataLst>
              <p:tags r:id="rId1"/>
            </p:custDataLst>
          </p:nvPr>
        </p:nvSpPr>
        <p:spPr>
          <a:xfrm>
            <a:off x="539551" y="2494800"/>
            <a:ext cx="8208913" cy="448841"/>
          </a:xfrm>
          <a:prstGeom prst="rect">
            <a:avLst/>
          </a:prstGeom>
          <a:noFill/>
        </p:spPr>
        <p:txBody>
          <a:bodyPr wrap="square" lIns="0" tIns="0" rIns="0" bIns="0" rtlCol="0">
            <a:spAutoFit/>
          </a:bodyPr>
          <a:lstStyle/>
          <a:p>
            <a:pPr>
              <a:lnSpc>
                <a:spcPts val="3500"/>
              </a:lnSpc>
              <a:buFont typeface="Arial" pitchFamily="34" charset="0"/>
              <a:buNone/>
            </a:pPr>
            <a:endParaRPr lang="de-CH" sz="3300" b="1" kern="1200" dirty="0" smtClean="0">
              <a:solidFill>
                <a:schemeClr val="tx1"/>
              </a:solidFill>
              <a:latin typeface="+mj-lt"/>
              <a:ea typeface="+mj-ea"/>
              <a:cs typeface="+mj-cs"/>
            </a:endParaRPr>
          </a:p>
        </p:txBody>
      </p:sp>
      <p:sp>
        <p:nvSpPr>
          <p:cNvPr id="5" name="Textfeld 4"/>
          <p:cNvSpPr txBox="1"/>
          <p:nvPr>
            <p:custDataLst>
              <p:tags r:id="rId2"/>
            </p:custDataLst>
          </p:nvPr>
        </p:nvSpPr>
        <p:spPr>
          <a:xfrm>
            <a:off x="1619672" y="610599"/>
            <a:ext cx="7169502" cy="153888"/>
          </a:xfrm>
          <a:prstGeom prst="rect">
            <a:avLst/>
          </a:prstGeom>
          <a:noFill/>
        </p:spPr>
        <p:txBody>
          <a:bodyPr wrap="square" lIns="0" tIns="0" rIns="0" bIns="0" rtlCol="0">
            <a:spAutoFit/>
          </a:bodyPr>
          <a:lstStyle/>
          <a:p>
            <a:pPr algn="r">
              <a:lnSpc>
                <a:spcPts val="1200"/>
              </a:lnSpc>
            </a:pPr>
            <a:r>
              <a:rPr lang="de-DE" sz="1100" b="1" smtClean="0"/>
              <a:t>Amt für Volksschulen und Sport</a:t>
            </a:r>
            <a:endParaRPr lang="de-CH" sz="1100" b="1" dirty="0" smtClean="0"/>
          </a:p>
        </p:txBody>
      </p:sp>
      <p:sp>
        <p:nvSpPr>
          <p:cNvPr id="6" name="Textfeld 5"/>
          <p:cNvSpPr txBox="1"/>
          <p:nvPr>
            <p:custDataLst>
              <p:tags r:id="rId3"/>
            </p:custDataLst>
          </p:nvPr>
        </p:nvSpPr>
        <p:spPr>
          <a:xfrm>
            <a:off x="540000" y="3960000"/>
            <a:ext cx="8208000" cy="176571"/>
          </a:xfrm>
          <a:prstGeom prst="rect">
            <a:avLst/>
          </a:prstGeom>
          <a:noFill/>
        </p:spPr>
        <p:txBody>
          <a:bodyPr wrap="square" lIns="0" tIns="0" rIns="0" bIns="0" rtlCol="0">
            <a:noAutofit/>
          </a:bodyPr>
          <a:lstStyle/>
          <a:p>
            <a:pPr algn="l">
              <a:lnSpc>
                <a:spcPts val="1200"/>
              </a:lnSpc>
            </a:pPr>
            <a:endParaRPr lang="de-CH" sz="1100" b="1" kern="1200" dirty="0" smtClean="0">
              <a:solidFill>
                <a:schemeClr val="tx1"/>
              </a:solidFill>
              <a:latin typeface="+mn-lt"/>
              <a:ea typeface="+mn-ea"/>
              <a:cs typeface="+mn-cs"/>
            </a:endParaRPr>
          </a:p>
        </p:txBody>
      </p:sp>
      <p:sp>
        <p:nvSpPr>
          <p:cNvPr id="7" name="Textfeld 6"/>
          <p:cNvSpPr txBox="1"/>
          <p:nvPr>
            <p:custDataLst>
              <p:tags r:id="rId4"/>
            </p:custDataLst>
          </p:nvPr>
        </p:nvSpPr>
        <p:spPr>
          <a:xfrm>
            <a:off x="540464" y="4112400"/>
            <a:ext cx="8208000" cy="2005371"/>
          </a:xfrm>
          <a:prstGeom prst="rect">
            <a:avLst/>
          </a:prstGeom>
          <a:noFill/>
        </p:spPr>
        <p:txBody>
          <a:bodyPr wrap="square" lIns="0" tIns="0" rIns="0" bIns="0" rtlCol="0">
            <a:noAutofit/>
          </a:bodyPr>
          <a:lstStyle/>
          <a:p>
            <a:pPr algn="l">
              <a:lnSpc>
                <a:spcPts val="1200"/>
              </a:lnSpc>
            </a:pPr>
            <a:r>
              <a:rPr lang="de-DE" sz="1100" b="0" kern="1200" smtClean="0">
                <a:solidFill>
                  <a:schemeClr val="tx1"/>
                </a:solidFill>
                <a:latin typeface="+mn-lt"/>
                <a:ea typeface="+mn-ea"/>
                <a:cs typeface="+mn-cs"/>
              </a:rPr>
              <a:t>
Kanton Nidwalden
Bildungsdirektion
Amt für Volksschulen und Sport
Stansstaderstrasse 54
Postfach 1251
6371 Stans
Telefon 041 618 74 01
www.nw.ch</a:t>
            </a:r>
            <a:endParaRPr lang="de-CH" sz="1100" b="0" kern="1200" dirty="0" smtClean="0">
              <a:solidFill>
                <a:schemeClr val="tx1"/>
              </a:solidFill>
              <a:latin typeface="+mn-lt"/>
              <a:ea typeface="+mn-ea"/>
              <a:cs typeface="+mn-cs"/>
            </a:endParaRP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itenfolie_DVSintern">
    <p:spTree>
      <p:nvGrpSpPr>
        <p:cNvPr id="1" name=""/>
        <p:cNvGrpSpPr/>
        <p:nvPr/>
      </p:nvGrpSpPr>
      <p:grpSpPr>
        <a:xfrm>
          <a:off x="0" y="0"/>
          <a:ext cx="0" cy="0"/>
          <a:chOff x="0" y="0"/>
          <a:chExt cx="0" cy="0"/>
        </a:xfrm>
      </p:grpSpPr>
      <p:sp>
        <p:nvSpPr>
          <p:cNvPr id="31" name="Inhaltsplatzhalter 2"/>
          <p:cNvSpPr>
            <a:spLocks noGrp="1"/>
          </p:cNvSpPr>
          <p:nvPr>
            <p:ph idx="1"/>
          </p:nvPr>
        </p:nvSpPr>
        <p:spPr>
          <a:xfrm>
            <a:off x="395536" y="1600200"/>
            <a:ext cx="8352928" cy="4781128"/>
          </a:xfrm>
          <a:prstGeom prst="rect">
            <a:avLst/>
          </a:prstGeom>
        </p:spPr>
        <p:txBody>
          <a:bodyPr>
            <a:normAutofit/>
          </a:bodyPr>
          <a:lstStyle>
            <a:lvl1pPr>
              <a:buClr>
                <a:schemeClr val="bg1">
                  <a:lumMod val="65000"/>
                </a:schemeClr>
              </a:buClr>
              <a:buFont typeface="Arial Black" pitchFamily="34" charset="0"/>
              <a:buChar char="&gt;"/>
              <a:defRPr/>
            </a:lvl1pPr>
            <a:lvl2pPr>
              <a:buClrTx/>
              <a:buFont typeface="Arial" pitchFamily="34" charset="0"/>
              <a:buChar char="•"/>
              <a:defRPr/>
            </a:lvl2pPr>
            <a:lvl3pPr>
              <a:buClrTx/>
              <a:buFont typeface="Arial" pitchFamily="34" charset="0"/>
              <a:buChar char="•"/>
              <a:defRPr/>
            </a:lvl3pPr>
            <a:lvl4pPr>
              <a:buClrTx/>
              <a:buFont typeface="Arial" pitchFamily="34" charset="0"/>
              <a:buChar char="•"/>
              <a:defRPr/>
            </a:lvl4pPr>
            <a:lvl5pPr>
              <a:buClrTx/>
              <a:buFont typeface="Arial" pitchFamily="34" charset="0"/>
              <a:buChar char="•"/>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32" name="Rectangle 2"/>
          <p:cNvSpPr>
            <a:spLocks noGrp="1" noChangeArrowheads="1"/>
          </p:cNvSpPr>
          <p:nvPr>
            <p:ph type="title"/>
          </p:nvPr>
        </p:nvSpPr>
        <p:spPr bwMode="auto">
          <a:xfrm>
            <a:off x="395536" y="197768"/>
            <a:ext cx="835317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Tree>
    <p:extLst>
      <p:ext uri="{BB962C8B-B14F-4D97-AF65-F5344CB8AC3E}">
        <p14:creationId xmlns:p14="http://schemas.microsoft.com/office/powerpoint/2010/main" val="38276930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tags" Target="../tags/tag7.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customXml" Target="../../customXml/item1.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custDataLst>
              <p:tags r:id="rId10"/>
            </p:custDataLst>
          </p:nvPr>
        </p:nvSpPr>
        <p:spPr>
          <a:xfrm>
            <a:off x="539551" y="1440000"/>
            <a:ext cx="8232973" cy="288000"/>
          </a:xfrm>
          <a:prstGeom prst="rect">
            <a:avLst/>
          </a:prstGeom>
        </p:spPr>
        <p:txBody>
          <a:bodyPr vert="horz" lIns="0" tIns="0" rIns="0" bIns="0" rtlCol="0" anchor="ctr">
            <a:noAutofit/>
          </a:bodyPr>
          <a:lstStyle/>
          <a:p>
            <a:r>
              <a:rPr lang="de-CH" smtClean="0"/>
              <a:t>Seite mit TextTitelmasterformat durch Klicken bearbeiten</a:t>
            </a:r>
            <a:endParaRPr lang="de-CH" dirty="0"/>
          </a:p>
        </p:txBody>
      </p:sp>
      <p:sp>
        <p:nvSpPr>
          <p:cNvPr id="3" name="Textplatzhalter 2"/>
          <p:cNvSpPr>
            <a:spLocks noGrp="1"/>
          </p:cNvSpPr>
          <p:nvPr>
            <p:ph type="body" idx="1"/>
            <p:custDataLst>
              <p:tags r:id="rId11"/>
            </p:custDataLst>
          </p:nvPr>
        </p:nvSpPr>
        <p:spPr>
          <a:xfrm>
            <a:off x="539552" y="2012655"/>
            <a:ext cx="8208912" cy="4296665"/>
          </a:xfrm>
          <a:prstGeom prst="rect">
            <a:avLst/>
          </a:prstGeom>
        </p:spPr>
        <p:txBody>
          <a:bodyPr vert="horz" lIns="0" tIns="0" rIns="0" bIns="0" rtlCol="0">
            <a:noAutofit/>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CH" dirty="0"/>
          </a:p>
        </p:txBody>
      </p:sp>
      <p:sp>
        <p:nvSpPr>
          <p:cNvPr id="7" name="Textfeld 6"/>
          <p:cNvSpPr txBox="1"/>
          <p:nvPr>
            <p:custDataLst>
              <p:tags r:id="rId12"/>
            </p:custDataLst>
          </p:nvPr>
        </p:nvSpPr>
        <p:spPr>
          <a:xfrm>
            <a:off x="2376000" y="6625367"/>
            <a:ext cx="5580000" cy="153888"/>
          </a:xfrm>
          <a:prstGeom prst="rect">
            <a:avLst/>
          </a:prstGeom>
          <a:noFill/>
        </p:spPr>
        <p:txBody>
          <a:bodyPr wrap="square" lIns="0" tIns="0" rIns="0" bIns="0" rtlCol="0">
            <a:spAutoFit/>
          </a:bodyPr>
          <a:lstStyle/>
          <a:p>
            <a:pPr>
              <a:lnSpc>
                <a:spcPts val="1200"/>
              </a:lnSpc>
            </a:pPr>
            <a:r>
              <a:rPr lang="de-CH" sz="1100" b="1" smtClean="0"/>
              <a:t>Bildungsdirektion</a:t>
            </a:r>
            <a:endParaRPr lang="de-CH" sz="1100" b="1" dirty="0" smtClean="0"/>
          </a:p>
        </p:txBody>
      </p:sp>
      <p:sp>
        <p:nvSpPr>
          <p:cNvPr id="8" name="Textfeld 7"/>
          <p:cNvSpPr txBox="1"/>
          <p:nvPr>
            <p:custDataLst>
              <p:tags r:id="rId13"/>
            </p:custDataLst>
          </p:nvPr>
        </p:nvSpPr>
        <p:spPr>
          <a:xfrm>
            <a:off x="540000" y="6624000"/>
            <a:ext cx="1440000" cy="162000"/>
          </a:xfrm>
          <a:prstGeom prst="rect">
            <a:avLst/>
          </a:prstGeom>
          <a:noFill/>
        </p:spPr>
        <p:txBody>
          <a:bodyPr wrap="square" lIns="0" tIns="0" rIns="0" bIns="0" rtlCol="0">
            <a:noAutofit/>
          </a:bodyPr>
          <a:lstStyle/>
          <a:p>
            <a:pPr>
              <a:lnSpc>
                <a:spcPts val="1200"/>
              </a:lnSpc>
            </a:pPr>
            <a:r>
              <a:rPr lang="de-CH" sz="1100" smtClean="0"/>
              <a:t>April 2017</a:t>
            </a:r>
            <a:endParaRPr lang="de-CH" sz="1100" dirty="0" smtClean="0"/>
          </a:p>
        </p:txBody>
      </p:sp>
      <p:pic>
        <p:nvPicPr>
          <p:cNvPr id="11" name="Grafik 10" descr="Pp_Layout.png"/>
          <p:cNvPicPr>
            <a:picLocks noChangeAspect="1"/>
          </p:cNvPicPr>
          <p:nvPr userDrawn="1">
            <p:custDataLst>
              <p:tags r:id="rId14"/>
            </p:custDataLst>
          </p:nvPr>
        </p:nvPicPr>
        <p:blipFill>
          <a:blip r:embed="rId16" cstate="print"/>
          <a:stretch>
            <a:fillRect/>
          </a:stretch>
        </p:blipFill>
        <p:spPr>
          <a:xfrm>
            <a:off x="0" y="0"/>
            <a:ext cx="9144000" cy="6858000"/>
          </a:xfrm>
          <a:prstGeom prst="rect">
            <a:avLst/>
          </a:prstGeom>
        </p:spPr>
      </p:pic>
      <p:sp>
        <p:nvSpPr>
          <p:cNvPr id="10" name="Textfeld 9"/>
          <p:cNvSpPr txBox="1"/>
          <p:nvPr>
            <p:custDataLst>
              <p:tags r:id="rId15"/>
            </p:custDataLst>
          </p:nvPr>
        </p:nvSpPr>
        <p:spPr>
          <a:xfrm>
            <a:off x="8482225" y="6614019"/>
            <a:ext cx="280525" cy="169277"/>
          </a:xfrm>
          <a:prstGeom prst="rect">
            <a:avLst/>
          </a:prstGeom>
          <a:noFill/>
        </p:spPr>
        <p:txBody>
          <a:bodyPr wrap="none" lIns="0" tIns="0" rIns="0" bIns="0" rtlCol="0">
            <a:spAutoFit/>
          </a:bodyPr>
          <a:lstStyle/>
          <a:p>
            <a:pPr algn="r"/>
            <a:fld id="{0D59CD18-B848-4685-A15C-338BE109E890}" type="slidenum">
              <a:rPr lang="de-CH" sz="1100" kern="1200" smtClean="0">
                <a:solidFill>
                  <a:schemeClr val="tx1"/>
                </a:solidFill>
                <a:latin typeface="+mn-lt"/>
                <a:ea typeface="+mn-ea"/>
                <a:cs typeface="+mn-cs"/>
              </a:rPr>
              <a:pPr algn="r"/>
              <a:t>‹Nr.›</a:t>
            </a:fld>
            <a:endParaRPr lang="de-CH" sz="1100" kern="1200" dirty="0">
              <a:solidFill>
                <a:schemeClr val="tx1"/>
              </a:solidFill>
              <a:latin typeface="+mn-lt"/>
              <a:ea typeface="+mn-ea"/>
              <a:cs typeface="+mn-cs"/>
            </a:endParaRPr>
          </a:p>
        </p:txBody>
      </p:sp>
    </p:spTree>
    <p:custDataLst>
      <p:custData r:id="rId9"/>
    </p:custData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Lst>
  <p:hf hdr="0" ftr="0" dt="0"/>
  <p:txStyles>
    <p:titleStyle>
      <a:lvl1pPr algn="l" defTabSz="914400" rtl="0" eaLnBrk="1" latinLnBrk="0" hangingPunct="1">
        <a:lnSpc>
          <a:spcPts val="2200"/>
        </a:lnSpc>
        <a:spcBef>
          <a:spcPct val="0"/>
        </a:spcBef>
        <a:buNone/>
        <a:defRPr sz="2200" b="1" kern="1200">
          <a:solidFill>
            <a:schemeClr val="tx1"/>
          </a:solidFill>
          <a:latin typeface="+mj-lt"/>
          <a:ea typeface="+mj-ea"/>
          <a:cs typeface="+mj-cs"/>
        </a:defRPr>
      </a:lvl1pPr>
    </p:titleStyle>
    <p:bodyStyle>
      <a:lvl1pPr marL="215900" indent="-215900" algn="l" defTabSz="914400" rtl="0" eaLnBrk="1" latinLnBrk="0" hangingPunct="1">
        <a:lnSpc>
          <a:spcPts val="2400"/>
        </a:lnSpc>
        <a:spcBef>
          <a:spcPts val="0"/>
        </a:spcBef>
        <a:buFont typeface="Arial" pitchFamily="34" charset="0"/>
        <a:buChar char="•"/>
        <a:defRPr sz="2200" kern="1200">
          <a:solidFill>
            <a:schemeClr val="tx1"/>
          </a:solidFill>
          <a:latin typeface="+mn-lt"/>
          <a:ea typeface="+mn-ea"/>
          <a:cs typeface="+mn-cs"/>
        </a:defRPr>
      </a:lvl1pPr>
      <a:lvl2pPr marL="432000" indent="-216000" algn="l" defTabSz="914400" rtl="0" eaLnBrk="1" latinLnBrk="0" hangingPunct="1">
        <a:lnSpc>
          <a:spcPts val="2400"/>
        </a:lnSpc>
        <a:spcBef>
          <a:spcPts val="0"/>
        </a:spcBef>
        <a:buFont typeface="Arial" pitchFamily="34" charset="0"/>
        <a:buChar char="•"/>
        <a:defRPr sz="2200" kern="1200">
          <a:solidFill>
            <a:schemeClr val="tx1"/>
          </a:solidFill>
          <a:latin typeface="+mn-lt"/>
          <a:ea typeface="+mn-ea"/>
          <a:cs typeface="+mn-cs"/>
        </a:defRPr>
      </a:lvl2pPr>
      <a:lvl3pPr marL="648000" indent="-216000" algn="l" defTabSz="914400" rtl="0" eaLnBrk="1" latinLnBrk="0" hangingPunct="1">
        <a:lnSpc>
          <a:spcPts val="2400"/>
        </a:lnSpc>
        <a:spcBef>
          <a:spcPts val="0"/>
        </a:spcBef>
        <a:buFont typeface="Arial" pitchFamily="34" charset="0"/>
        <a:buChar char="•"/>
        <a:defRPr sz="2200" kern="1200">
          <a:solidFill>
            <a:schemeClr val="tx1"/>
          </a:solidFill>
          <a:latin typeface="+mn-lt"/>
          <a:ea typeface="+mn-ea"/>
          <a:cs typeface="+mn-cs"/>
        </a:defRPr>
      </a:lvl3pPr>
      <a:lvl4pPr marL="863600" indent="-215900" algn="l" defTabSz="914400" rtl="0" eaLnBrk="1" latinLnBrk="0" hangingPunct="1">
        <a:lnSpc>
          <a:spcPts val="2400"/>
        </a:lnSpc>
        <a:spcBef>
          <a:spcPts val="0"/>
        </a:spcBef>
        <a:buFont typeface="Arial" pitchFamily="34" charset="0"/>
        <a:buChar char="•"/>
        <a:defRPr sz="2200" kern="1200">
          <a:solidFill>
            <a:schemeClr val="tx1"/>
          </a:solidFill>
          <a:latin typeface="+mn-lt"/>
          <a:ea typeface="+mn-ea"/>
          <a:cs typeface="+mn-cs"/>
        </a:defRPr>
      </a:lvl4pPr>
      <a:lvl5pPr marL="1080000" indent="-216000" algn="l" defTabSz="914400" rtl="0" eaLnBrk="1" latinLnBrk="0" hangingPunct="1">
        <a:lnSpc>
          <a:spcPts val="2400"/>
        </a:lnSpc>
        <a:spcBef>
          <a:spcPts val="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9.xml"/><Relationship Id="rId7" Type="http://schemas.openxmlformats.org/officeDocument/2006/relationships/image" Target="../media/image3.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30.xml"/></Relationships>
</file>

<file path=ppt/slides/_rels/slide10.xml.rels><?xml version="1.0" encoding="UTF-8" standalone="yes"?>
<Relationships xmlns="http://schemas.openxmlformats.org/package/2006/relationships"><Relationship Id="rId8" Type="http://schemas.openxmlformats.org/officeDocument/2006/relationships/tags" Target="../tags/tag87.xml"/><Relationship Id="rId13" Type="http://schemas.openxmlformats.org/officeDocument/2006/relationships/notesSlide" Target="../notesSlides/notesSlide10.xml"/><Relationship Id="rId3" Type="http://schemas.openxmlformats.org/officeDocument/2006/relationships/tags" Target="../tags/tag82.xml"/><Relationship Id="rId7" Type="http://schemas.openxmlformats.org/officeDocument/2006/relationships/tags" Target="../tags/tag86.xml"/><Relationship Id="rId12"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tags" Target="../tags/tag90.xml"/><Relationship Id="rId5" Type="http://schemas.openxmlformats.org/officeDocument/2006/relationships/tags" Target="../tags/tag84.xml"/><Relationship Id="rId10" Type="http://schemas.openxmlformats.org/officeDocument/2006/relationships/tags" Target="../tags/tag89.xml"/><Relationship Id="rId4" Type="http://schemas.openxmlformats.org/officeDocument/2006/relationships/tags" Target="../tags/tag83.xml"/><Relationship Id="rId9" Type="http://schemas.openxmlformats.org/officeDocument/2006/relationships/tags" Target="../tags/tag88.xml"/><Relationship Id="rId1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5.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96.xml"/><Relationship Id="rId7" Type="http://schemas.openxmlformats.org/officeDocument/2006/relationships/notesSlide" Target="../notesSlides/notesSlide12.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slideLayout" Target="../slideLayouts/slideLayout2.xml"/><Relationship Id="rId5" Type="http://schemas.openxmlformats.org/officeDocument/2006/relationships/tags" Target="../tags/tag98.xml"/><Relationship Id="rId4" Type="http://schemas.openxmlformats.org/officeDocument/2006/relationships/tags" Target="../tags/tag97.xml"/><Relationship Id="rId9" Type="http://schemas.openxmlformats.org/officeDocument/2006/relationships/image" Target="../media/image20.jpeg"/></Relationships>
</file>

<file path=ppt/slides/_rels/slide13.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23.gif"/><Relationship Id="rId12" Type="http://schemas.openxmlformats.org/officeDocument/2006/relationships/image" Target="../media/image28.gif"/><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22.gif"/><Relationship Id="rId11" Type="http://schemas.openxmlformats.org/officeDocument/2006/relationships/image" Target="../media/image27.gif"/><Relationship Id="rId5" Type="http://schemas.openxmlformats.org/officeDocument/2006/relationships/image" Target="../media/image21.gif"/><Relationship Id="rId10" Type="http://schemas.openxmlformats.org/officeDocument/2006/relationships/image" Target="../media/image26.gif"/><Relationship Id="rId4" Type="http://schemas.openxmlformats.org/officeDocument/2006/relationships/notesSlide" Target="../notesSlides/notesSlide13.xml"/><Relationship Id="rId9" Type="http://schemas.openxmlformats.org/officeDocument/2006/relationships/image" Target="../media/image25.gif"/></Relationships>
</file>

<file path=ppt/slides/_rels/slide14.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image" Target="../media/image29.pn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5.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06.xml"/><Relationship Id="rId7" Type="http://schemas.openxmlformats.org/officeDocument/2006/relationships/image" Target="../media/image30.pn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107.xm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10.xml"/><Relationship Id="rId7" Type="http://schemas.openxmlformats.org/officeDocument/2006/relationships/image" Target="../media/image31.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111.xml"/></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114.xml"/><Relationship Id="rId7" Type="http://schemas.openxmlformats.org/officeDocument/2006/relationships/image" Target="../media/image32.jpe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5.png"/><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17.xml"/><Relationship Id="rId7" Type="http://schemas.openxmlformats.org/officeDocument/2006/relationships/image" Target="../media/image34.pn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118.xml"/><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tags" Target="../tags/tag121.xml"/><Relationship Id="rId7" Type="http://schemas.openxmlformats.org/officeDocument/2006/relationships/image" Target="../media/image36.png"/><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image" Target="../media/image5.png"/><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5.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34.xml"/></Relationships>
</file>

<file path=ppt/slides/_rels/slide20.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5.png"/><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27.xml"/><Relationship Id="rId7" Type="http://schemas.openxmlformats.org/officeDocument/2006/relationships/image" Target="../media/image37.png"/><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128.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13" Type="http://schemas.openxmlformats.org/officeDocument/2006/relationships/image" Target="../media/image5.png"/><Relationship Id="rId3" Type="http://schemas.openxmlformats.org/officeDocument/2006/relationships/tags" Target="../tags/tag131.xml"/><Relationship Id="rId7" Type="http://schemas.openxmlformats.org/officeDocument/2006/relationships/slideLayout" Target="../slideLayouts/slideLayout2.xml"/><Relationship Id="rId12" Type="http://schemas.openxmlformats.org/officeDocument/2006/relationships/image" Target="../media/image41.png"/><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image" Target="../media/image40.png"/><Relationship Id="rId5" Type="http://schemas.openxmlformats.org/officeDocument/2006/relationships/tags" Target="../tags/tag133.xml"/><Relationship Id="rId10" Type="http://schemas.openxmlformats.org/officeDocument/2006/relationships/image" Target="../media/image39.png"/><Relationship Id="rId4" Type="http://schemas.openxmlformats.org/officeDocument/2006/relationships/tags" Target="../tags/tag132.xml"/><Relationship Id="rId9"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image" Target="../media/image42.png"/><Relationship Id="rId5" Type="http://schemas.openxmlformats.org/officeDocument/2006/relationships/notesSlide" Target="../notesSlides/notesSlide23.xml"/><Relationship Id="rId4"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7.xml"/><Relationship Id="rId7" Type="http://schemas.openxmlformats.org/officeDocument/2006/relationships/image" Target="../media/image5.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38.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7.png"/><Relationship Id="rId3" Type="http://schemas.openxmlformats.org/officeDocument/2006/relationships/tags" Target="../tags/tag41.xml"/><Relationship Id="rId7" Type="http://schemas.openxmlformats.org/officeDocument/2006/relationships/image" Target="../media/image5.png"/><Relationship Id="rId12" Type="http://schemas.microsoft.com/office/2007/relationships/diagramDrawing" Target="../diagrams/drawing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notesSlide" Target="../notesSlides/notesSlide4.xml"/><Relationship Id="rId11" Type="http://schemas.openxmlformats.org/officeDocument/2006/relationships/diagramColors" Target="../diagrams/colors1.xml"/><Relationship Id="rId5" Type="http://schemas.openxmlformats.org/officeDocument/2006/relationships/slideLayout" Target="../slideLayouts/slideLayout2.xml"/><Relationship Id="rId15" Type="http://schemas.openxmlformats.org/officeDocument/2006/relationships/image" Target="../media/image9.png"/><Relationship Id="rId10" Type="http://schemas.openxmlformats.org/officeDocument/2006/relationships/diagramQuickStyle" Target="../diagrams/quickStyle1.xml"/><Relationship Id="rId4" Type="http://schemas.openxmlformats.org/officeDocument/2006/relationships/tags" Target="../tags/tag42.xml"/><Relationship Id="rId9" Type="http://schemas.openxmlformats.org/officeDocument/2006/relationships/diagramLayout" Target="../diagrams/layout1.xml"/><Relationship Id="rId1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5.xml"/><Relationship Id="rId7" Type="http://schemas.openxmlformats.org/officeDocument/2006/relationships/notesSlide" Target="../notesSlides/notesSlide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xml"/><Relationship Id="rId5" Type="http://schemas.openxmlformats.org/officeDocument/2006/relationships/tags" Target="../tags/tag47.xml"/><Relationship Id="rId4" Type="http://schemas.openxmlformats.org/officeDocument/2006/relationships/tags" Target="../tags/tag46.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notesSlide" Target="../notesSlides/notesSlide6.xml"/><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tags" Target="../tags/tag58.xml"/><Relationship Id="rId5" Type="http://schemas.openxmlformats.org/officeDocument/2006/relationships/tags" Target="../tags/tag52.xml"/><Relationship Id="rId15" Type="http://schemas.openxmlformats.org/officeDocument/2006/relationships/image" Target="../media/image5.png"/><Relationship Id="rId10" Type="http://schemas.openxmlformats.org/officeDocument/2006/relationships/tags" Target="../tags/tag57.xml"/><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image" Target="../media/image12.png"/><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notesSlide" Target="../notesSlides/notesSlide7.xml"/><Relationship Id="rId17" Type="http://schemas.openxmlformats.org/officeDocument/2006/relationships/image" Target="../media/image5.png"/><Relationship Id="rId2" Type="http://schemas.openxmlformats.org/officeDocument/2006/relationships/tags" Target="../tags/tag60.xml"/><Relationship Id="rId16" Type="http://schemas.openxmlformats.org/officeDocument/2006/relationships/image" Target="../media/image15.png"/><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slideLayout" Target="../slideLayouts/slideLayout2.xml"/><Relationship Id="rId5" Type="http://schemas.openxmlformats.org/officeDocument/2006/relationships/tags" Target="../tags/tag63.xml"/><Relationship Id="rId15" Type="http://schemas.openxmlformats.org/officeDocument/2006/relationships/image" Target="../media/image14.png"/><Relationship Id="rId10" Type="http://schemas.openxmlformats.org/officeDocument/2006/relationships/tags" Target="../tags/tag68.xml"/><Relationship Id="rId4" Type="http://schemas.openxmlformats.org/officeDocument/2006/relationships/tags" Target="../tags/tag62.xml"/><Relationship Id="rId9" Type="http://schemas.openxmlformats.org/officeDocument/2006/relationships/tags" Target="../tags/tag67.xml"/><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tags" Target="../tags/tag71.xml"/><Relationship Id="rId7" Type="http://schemas.openxmlformats.org/officeDocument/2006/relationships/notesSlide" Target="../notesSlides/notesSlide8.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Layout" Target="../slideLayouts/slideLayout2.xml"/><Relationship Id="rId11" Type="http://schemas.openxmlformats.org/officeDocument/2006/relationships/image" Target="../media/image5.png"/><Relationship Id="rId5" Type="http://schemas.openxmlformats.org/officeDocument/2006/relationships/tags" Target="../tags/tag73.xml"/><Relationship Id="rId10" Type="http://schemas.openxmlformats.org/officeDocument/2006/relationships/image" Target="../media/image18.jpeg"/><Relationship Id="rId4" Type="http://schemas.openxmlformats.org/officeDocument/2006/relationships/tags" Target="../tags/tag72.xml"/><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76.xml"/><Relationship Id="rId7"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10" Type="http://schemas.openxmlformats.org/officeDocument/2006/relationships/image" Target="../media/image5.png"/><Relationship Id="rId4" Type="http://schemas.openxmlformats.org/officeDocument/2006/relationships/tags" Target="../tags/tag77.xml"/><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custDataLst>
              <p:tags r:id="rId2"/>
            </p:custDataLst>
          </p:nvPr>
        </p:nvPicPr>
        <p:blipFill>
          <a:blip r:embed="rId7" cstate="print"/>
          <a:srcRect l="1708" r="1792"/>
          <a:stretch>
            <a:fillRect/>
          </a:stretch>
        </p:blipFill>
        <p:spPr bwMode="auto">
          <a:xfrm>
            <a:off x="539552" y="1268760"/>
            <a:ext cx="8280920" cy="1152128"/>
          </a:xfrm>
          <a:prstGeom prst="rect">
            <a:avLst/>
          </a:prstGeom>
          <a:noFill/>
          <a:ln w="9525">
            <a:noFill/>
            <a:miter lim="800000"/>
            <a:headEnd/>
            <a:tailEnd/>
          </a:ln>
          <a:effectLst/>
        </p:spPr>
      </p:pic>
      <p:sp>
        <p:nvSpPr>
          <p:cNvPr id="6" name="Rechteck 5"/>
          <p:cNvSpPr/>
          <p:nvPr>
            <p:custDataLst>
              <p:tags r:id="rId3"/>
            </p:custDataLst>
          </p:nvPr>
        </p:nvSpPr>
        <p:spPr>
          <a:xfrm>
            <a:off x="1202454" y="3005441"/>
            <a:ext cx="6595075" cy="1015663"/>
          </a:xfrm>
          <a:prstGeom prst="rect">
            <a:avLst/>
          </a:prstGeom>
        </p:spPr>
        <p:txBody>
          <a:bodyPr wrap="none">
            <a:spAutoFit/>
          </a:bodyPr>
          <a:lstStyle/>
          <a:p>
            <a:r>
              <a:rPr lang="de-CH" sz="6000" b="1" dirty="0" smtClean="0"/>
              <a:t>Elterninformation</a:t>
            </a:r>
            <a:endParaRPr lang="de-CH" sz="6000" b="1" dirty="0"/>
          </a:p>
        </p:txBody>
      </p:sp>
      <p:pic>
        <p:nvPicPr>
          <p:cNvPr id="7172" name="Picture 4"/>
          <p:cNvPicPr>
            <a:picLocks noChangeAspect="1" noChangeArrowheads="1"/>
          </p:cNvPicPr>
          <p:nvPr>
            <p:custDataLst>
              <p:tags r:id="rId4"/>
            </p:custDataLst>
          </p:nvPr>
        </p:nvPicPr>
        <p:blipFill>
          <a:blip r:embed="rId8" cstate="print">
            <a:lum contrast="20000"/>
          </a:blip>
          <a:srcRect r="428"/>
          <a:stretch>
            <a:fillRect/>
          </a:stretch>
        </p:blipFill>
        <p:spPr bwMode="auto">
          <a:xfrm>
            <a:off x="1763688" y="4653136"/>
            <a:ext cx="5472608" cy="1186149"/>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494178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custDataLst>
              <p:tags r:id="rId1"/>
            </p:custDataLst>
          </p:nvPr>
        </p:nvSpPr>
        <p:spPr/>
        <p:txBody>
          <a:bodyPr/>
          <a:lstStyle/>
          <a:p>
            <a:r>
              <a:rPr lang="de-CH" dirty="0"/>
              <a:t>Überfachliche Kompetenzen</a:t>
            </a:r>
          </a:p>
        </p:txBody>
      </p:sp>
      <p:sp>
        <p:nvSpPr>
          <p:cNvPr id="4" name="Textplatzhalter 3"/>
          <p:cNvSpPr>
            <a:spLocks noGrp="1"/>
          </p:cNvSpPr>
          <p:nvPr>
            <p:ph type="body" sz="quarter" idx="11"/>
            <p:custDataLst>
              <p:tags r:id="rId2"/>
            </p:custDataLst>
          </p:nvPr>
        </p:nvSpPr>
        <p:spPr/>
        <p:txBody>
          <a:bodyPr/>
          <a:lstStyle/>
          <a:p>
            <a:r>
              <a:rPr lang="de-CH" dirty="0" smtClean="0"/>
              <a:t>Elterninformation Lehrplan </a:t>
            </a:r>
            <a:r>
              <a:rPr lang="de-CH" dirty="0"/>
              <a:t>21</a:t>
            </a:r>
          </a:p>
        </p:txBody>
      </p:sp>
      <p:sp>
        <p:nvSpPr>
          <p:cNvPr id="7" name="Titel 2"/>
          <p:cNvSpPr txBox="1">
            <a:spLocks/>
          </p:cNvSpPr>
          <p:nvPr>
            <p:custDataLst>
              <p:tags r:id="rId3"/>
            </p:custDataLst>
          </p:nvPr>
        </p:nvSpPr>
        <p:spPr>
          <a:xfrm>
            <a:off x="539553" y="2348880"/>
            <a:ext cx="4032448" cy="2376264"/>
          </a:xfrm>
          <a:prstGeom prst="rect">
            <a:avLst/>
          </a:prstGeom>
        </p:spPr>
        <p:txBody>
          <a:bodyPr vert="horz" lIns="0" tIns="0" rIns="0" bIns="0" rtlCol="0" anchor="ctr">
            <a:noAutofit/>
          </a:bodyPr>
          <a:lstStyle/>
          <a:p>
            <a:pPr marL="0" marR="0" lvl="0" indent="0" algn="l" defTabSz="914400" rtl="0" eaLnBrk="1" fontAlgn="auto" latinLnBrk="0" hangingPunct="1">
              <a:lnSpc>
                <a:spcPts val="2200"/>
              </a:lnSpc>
              <a:spcBef>
                <a:spcPct val="0"/>
              </a:spcBef>
              <a:spcAft>
                <a:spcPts val="0"/>
              </a:spcAft>
              <a:buClrTx/>
              <a:buSzTx/>
              <a:buFontTx/>
              <a:buNone/>
              <a:tabLst/>
              <a:defRPr/>
            </a:pPr>
            <a:endParaRPr kumimoji="0" lang="de-CH" sz="1600" i="0" u="none" strike="noStrike" kern="1200" cap="none" spc="0" normalizeH="0" baseline="0" noProof="0" dirty="0">
              <a:ln>
                <a:noFill/>
              </a:ln>
              <a:solidFill>
                <a:schemeClr val="tx1"/>
              </a:solidFill>
              <a:effectLst/>
              <a:uLnTx/>
              <a:uFillTx/>
              <a:latin typeface="+mj-lt"/>
              <a:ea typeface="+mj-ea"/>
              <a:cs typeface="+mj-cs"/>
            </a:endParaRPr>
          </a:p>
          <a:p>
            <a:pPr marL="0" marR="0" lvl="0" indent="0" algn="l" defTabSz="914400" rtl="0" eaLnBrk="1" fontAlgn="auto" latinLnBrk="0" hangingPunct="1">
              <a:lnSpc>
                <a:spcPts val="2200"/>
              </a:lnSpc>
              <a:spcBef>
                <a:spcPct val="0"/>
              </a:spcBef>
              <a:spcAft>
                <a:spcPts val="0"/>
              </a:spcAft>
              <a:buClrTx/>
              <a:buSzTx/>
              <a:buFontTx/>
              <a:buNone/>
              <a:tabLst/>
              <a:defRPr/>
            </a:pPr>
            <a:endParaRPr kumimoji="0" lang="de-CH" sz="2200" b="1" i="0" u="none" strike="noStrike" kern="1200" cap="none" spc="0" normalizeH="0" baseline="0" noProof="0" dirty="0">
              <a:ln>
                <a:noFill/>
              </a:ln>
              <a:solidFill>
                <a:schemeClr val="tx1"/>
              </a:solidFill>
              <a:effectLst/>
              <a:uLnTx/>
              <a:uFillTx/>
              <a:latin typeface="+mj-lt"/>
              <a:ea typeface="+mj-ea"/>
              <a:cs typeface="+mj-cs"/>
            </a:endParaRPr>
          </a:p>
        </p:txBody>
      </p:sp>
      <p:grpSp>
        <p:nvGrpSpPr>
          <p:cNvPr id="20" name="Gruppieren 19"/>
          <p:cNvGrpSpPr/>
          <p:nvPr>
            <p:custDataLst>
              <p:tags r:id="rId4"/>
            </p:custDataLst>
          </p:nvPr>
        </p:nvGrpSpPr>
        <p:grpSpPr>
          <a:xfrm>
            <a:off x="2411760" y="1772816"/>
            <a:ext cx="2448272" cy="2592288"/>
            <a:chOff x="2016231" y="8"/>
            <a:chExt cx="2678697" cy="2678697"/>
          </a:xfrm>
          <a:solidFill>
            <a:schemeClr val="bg2"/>
          </a:solidFill>
        </p:grpSpPr>
        <p:sp>
          <p:nvSpPr>
            <p:cNvPr id="21" name="Ellipse 20"/>
            <p:cNvSpPr/>
            <p:nvPr/>
          </p:nvSpPr>
          <p:spPr>
            <a:xfrm>
              <a:off x="2016231" y="8"/>
              <a:ext cx="2678697" cy="2678697"/>
            </a:xfrm>
            <a:prstGeom prst="ellipse">
              <a:avLst/>
            </a:prstGeom>
            <a:grpFill/>
            <a:ln w="9525"/>
          </p:spPr>
          <p:style>
            <a:lnRef idx="2">
              <a:schemeClr val="lt1">
                <a:hueOff val="0"/>
                <a:satOff val="0"/>
                <a:lumOff val="0"/>
                <a:alphaOff val="0"/>
              </a:schemeClr>
            </a:lnRef>
            <a:fillRef idx="1">
              <a:scrgbClr r="0" g="0" b="0"/>
            </a:fillRef>
            <a:effectRef idx="0">
              <a:schemeClr val="accent4">
                <a:alpha val="50000"/>
                <a:hueOff val="0"/>
                <a:satOff val="0"/>
                <a:lumOff val="0"/>
                <a:alphaOff val="0"/>
              </a:schemeClr>
            </a:effectRef>
            <a:fontRef idx="minor">
              <a:schemeClr val="tx1"/>
            </a:fontRef>
          </p:style>
        </p:sp>
        <p:sp>
          <p:nvSpPr>
            <p:cNvPr id="22" name="Ellipse 4"/>
            <p:cNvSpPr/>
            <p:nvPr/>
          </p:nvSpPr>
          <p:spPr>
            <a:xfrm>
              <a:off x="2304263" y="504064"/>
              <a:ext cx="1889489" cy="899379"/>
            </a:xfrm>
            <a:prstGeom prst="rect">
              <a:avLst/>
            </a:prstGeom>
            <a:grpFill/>
            <a:ln w="9525"/>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CH" sz="2000" kern="1200" dirty="0">
                  <a:latin typeface="Arial" pitchFamily="34" charset="0"/>
                  <a:cs typeface="Arial" pitchFamily="34" charset="0"/>
                </a:rPr>
                <a:t>Personale Kompetenzen</a:t>
              </a:r>
            </a:p>
          </p:txBody>
        </p:sp>
      </p:grpSp>
      <p:grpSp>
        <p:nvGrpSpPr>
          <p:cNvPr id="23" name="Gruppieren 22"/>
          <p:cNvGrpSpPr/>
          <p:nvPr>
            <p:custDataLst>
              <p:tags r:id="rId5"/>
            </p:custDataLst>
          </p:nvPr>
        </p:nvGrpSpPr>
        <p:grpSpPr>
          <a:xfrm>
            <a:off x="4283968" y="1700808"/>
            <a:ext cx="2520280" cy="2520280"/>
            <a:chOff x="999063" y="1723670"/>
            <a:chExt cx="2678697" cy="2678697"/>
          </a:xfrm>
        </p:grpSpPr>
        <p:sp>
          <p:nvSpPr>
            <p:cNvPr id="24" name="Ellipse 23"/>
            <p:cNvSpPr/>
            <p:nvPr/>
          </p:nvSpPr>
          <p:spPr>
            <a:xfrm>
              <a:off x="999063" y="1723670"/>
              <a:ext cx="2678697" cy="2678697"/>
            </a:xfrm>
            <a:prstGeom prst="ellipse">
              <a:avLst/>
            </a:prstGeom>
            <a:solidFill>
              <a:schemeClr val="bg2">
                <a:lumMod val="75000"/>
                <a:alpha val="50000"/>
              </a:schemeClr>
            </a:solidFill>
            <a:ln w="9525"/>
          </p:spPr>
          <p:style>
            <a:lnRef idx="2">
              <a:schemeClr val="lt1">
                <a:hueOff val="0"/>
                <a:satOff val="0"/>
                <a:lumOff val="0"/>
                <a:alphaOff val="0"/>
              </a:schemeClr>
            </a:lnRef>
            <a:fillRef idx="1">
              <a:scrgbClr r="0" g="0" b="0"/>
            </a:fillRef>
            <a:effectRef idx="0">
              <a:schemeClr val="accent4">
                <a:alpha val="50000"/>
                <a:hueOff val="-4464770"/>
                <a:satOff val="26899"/>
                <a:lumOff val="2156"/>
                <a:alphaOff val="0"/>
              </a:schemeClr>
            </a:effectRef>
            <a:fontRef idx="minor">
              <a:schemeClr val="tx1"/>
            </a:fontRef>
          </p:style>
        </p:sp>
        <p:sp>
          <p:nvSpPr>
            <p:cNvPr id="25" name="Ellipse 4"/>
            <p:cNvSpPr/>
            <p:nvPr/>
          </p:nvSpPr>
          <p:spPr>
            <a:xfrm>
              <a:off x="1332368" y="2420194"/>
              <a:ext cx="2196028" cy="676155"/>
            </a:xfrm>
            <a:prstGeom prst="rect">
              <a:avLst/>
            </a:prstGeom>
            <a:ln w="9525"/>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CH" sz="2000" kern="1200" dirty="0">
                  <a:latin typeface="Arial" pitchFamily="34" charset="0"/>
                  <a:cs typeface="Arial" pitchFamily="34" charset="0"/>
                </a:rPr>
                <a:t>Soziale Kompetenzen</a:t>
              </a:r>
              <a:endParaRPr lang="de-CH" sz="2000" kern="1200" dirty="0"/>
            </a:p>
          </p:txBody>
        </p:sp>
      </p:grpSp>
      <p:sp>
        <p:nvSpPr>
          <p:cNvPr id="11" name="Textfeld 10"/>
          <p:cNvSpPr txBox="1"/>
          <p:nvPr>
            <p:custDataLst>
              <p:tags r:id="rId6"/>
            </p:custDataLst>
          </p:nvPr>
        </p:nvSpPr>
        <p:spPr>
          <a:xfrm>
            <a:off x="971600" y="3140968"/>
            <a:ext cx="2016224" cy="830997"/>
          </a:xfrm>
          <a:prstGeom prst="rect">
            <a:avLst/>
          </a:prstGeom>
          <a:solidFill>
            <a:schemeClr val="bg2"/>
          </a:solidFill>
          <a:effectLst>
            <a:innerShdw blurRad="63500" dist="50800" dir="13500000">
              <a:prstClr val="black">
                <a:alpha val="50000"/>
              </a:prstClr>
            </a:innerShdw>
            <a:softEdge rad="12700"/>
          </a:effectLst>
        </p:spPr>
        <p:txBody>
          <a:bodyPr wrap="square" rtlCol="0">
            <a:spAutoFit/>
          </a:bodyPr>
          <a:lstStyle/>
          <a:p>
            <a:pPr>
              <a:buFont typeface="Arial" pitchFamily="34" charset="0"/>
              <a:buChar char="•"/>
              <a:tabLst>
                <a:tab pos="173038" algn="l"/>
              </a:tabLst>
            </a:pPr>
            <a:r>
              <a:rPr lang="de-CH" sz="1600" b="0" baseline="0" dirty="0">
                <a:latin typeface="+mn-lt"/>
              </a:rPr>
              <a:t>	Selbstreflexion</a:t>
            </a:r>
          </a:p>
          <a:p>
            <a:pPr>
              <a:buFont typeface="Arial" pitchFamily="34" charset="0"/>
              <a:buChar char="•"/>
              <a:tabLst>
                <a:tab pos="173038" algn="l"/>
              </a:tabLst>
            </a:pPr>
            <a:r>
              <a:rPr lang="de-CH" sz="1600" dirty="0">
                <a:latin typeface="+mn-lt"/>
              </a:rPr>
              <a:t>	Selbstständigkeit</a:t>
            </a:r>
          </a:p>
          <a:p>
            <a:pPr>
              <a:buFont typeface="Arial" pitchFamily="34" charset="0"/>
              <a:buChar char="•"/>
              <a:tabLst>
                <a:tab pos="173038" algn="l"/>
              </a:tabLst>
            </a:pPr>
            <a:r>
              <a:rPr lang="de-CH" sz="1600" b="0" baseline="0" dirty="0">
                <a:latin typeface="+mn-lt"/>
              </a:rPr>
              <a:t>	Eigenständigkeit</a:t>
            </a:r>
          </a:p>
        </p:txBody>
      </p:sp>
      <p:grpSp>
        <p:nvGrpSpPr>
          <p:cNvPr id="26" name="Gruppieren 25"/>
          <p:cNvGrpSpPr/>
          <p:nvPr>
            <p:custDataLst>
              <p:tags r:id="rId7"/>
            </p:custDataLst>
          </p:nvPr>
        </p:nvGrpSpPr>
        <p:grpSpPr>
          <a:xfrm>
            <a:off x="3419872" y="3356992"/>
            <a:ext cx="2520280" cy="2448272"/>
            <a:chOff x="3024341" y="1728197"/>
            <a:chExt cx="2678697" cy="2678697"/>
          </a:xfrm>
        </p:grpSpPr>
        <p:sp>
          <p:nvSpPr>
            <p:cNvPr id="27" name="Ellipse 26"/>
            <p:cNvSpPr/>
            <p:nvPr/>
          </p:nvSpPr>
          <p:spPr>
            <a:xfrm>
              <a:off x="3024341" y="1728197"/>
              <a:ext cx="2678697" cy="2678697"/>
            </a:xfrm>
            <a:prstGeom prst="ellipse">
              <a:avLst/>
            </a:prstGeom>
            <a:solidFill>
              <a:schemeClr val="bg2">
                <a:lumMod val="90000"/>
                <a:alpha val="50000"/>
              </a:schemeClr>
            </a:solidFill>
            <a:ln w="9525"/>
          </p:spPr>
          <p:style>
            <a:lnRef idx="2">
              <a:schemeClr val="lt1">
                <a:hueOff val="0"/>
                <a:satOff val="0"/>
                <a:lumOff val="0"/>
                <a:alphaOff val="0"/>
              </a:schemeClr>
            </a:lnRef>
            <a:fillRef idx="1">
              <a:scrgbClr r="0" g="0" b="0"/>
            </a:fillRef>
            <a:effectRef idx="0">
              <a:schemeClr val="accent4">
                <a:alpha val="50000"/>
                <a:hueOff val="-2232385"/>
                <a:satOff val="13449"/>
                <a:lumOff val="1078"/>
                <a:alphaOff val="0"/>
              </a:schemeClr>
            </a:effectRef>
            <a:fontRef idx="minor">
              <a:schemeClr val="tx1"/>
            </a:fontRef>
          </p:style>
        </p:sp>
        <p:sp>
          <p:nvSpPr>
            <p:cNvPr id="28" name="Ellipse 4"/>
            <p:cNvSpPr/>
            <p:nvPr/>
          </p:nvSpPr>
          <p:spPr>
            <a:xfrm>
              <a:off x="3456389" y="2420194"/>
              <a:ext cx="1994405" cy="748163"/>
            </a:xfrm>
            <a:prstGeom prst="rect">
              <a:avLst/>
            </a:prstGeom>
            <a:ln w="9525"/>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CH" sz="2000" kern="1200" dirty="0">
                  <a:latin typeface="Arial" pitchFamily="34" charset="0"/>
                  <a:cs typeface="Arial" pitchFamily="34" charset="0"/>
                </a:rPr>
                <a:t>Methodische Kompetenzen</a:t>
              </a:r>
            </a:p>
          </p:txBody>
        </p:sp>
      </p:grpSp>
      <p:sp>
        <p:nvSpPr>
          <p:cNvPr id="13" name="Rechteck 12"/>
          <p:cNvSpPr/>
          <p:nvPr>
            <p:custDataLst>
              <p:tags r:id="rId8"/>
            </p:custDataLst>
          </p:nvPr>
        </p:nvSpPr>
        <p:spPr>
          <a:xfrm>
            <a:off x="4860032" y="4797152"/>
            <a:ext cx="2736304" cy="830997"/>
          </a:xfrm>
          <a:prstGeom prst="rect">
            <a:avLst/>
          </a:prstGeom>
          <a:solidFill>
            <a:schemeClr val="bg2"/>
          </a:solidFill>
          <a:effectLst>
            <a:innerShdw blurRad="63500" dist="50800" dir="13500000">
              <a:prstClr val="black">
                <a:alpha val="50000"/>
              </a:prstClr>
            </a:innerShdw>
          </a:effectLst>
        </p:spPr>
        <p:txBody>
          <a:bodyPr wrap="square">
            <a:spAutoFit/>
          </a:bodyPr>
          <a:lstStyle/>
          <a:p>
            <a:pPr>
              <a:buFont typeface="Arial" pitchFamily="34" charset="0"/>
              <a:buChar char="•"/>
              <a:tabLst>
                <a:tab pos="173038" algn="l"/>
              </a:tabLst>
            </a:pPr>
            <a:r>
              <a:rPr lang="de-CH" sz="1600" dirty="0"/>
              <a:t>  Sprachfähigkeit</a:t>
            </a:r>
          </a:p>
          <a:p>
            <a:pPr>
              <a:buFont typeface="Arial" pitchFamily="34" charset="0"/>
              <a:buChar char="•"/>
              <a:tabLst>
                <a:tab pos="173038" algn="l"/>
              </a:tabLst>
            </a:pPr>
            <a:r>
              <a:rPr lang="de-CH" sz="1600" dirty="0"/>
              <a:t>	Informationen nutzen</a:t>
            </a:r>
          </a:p>
          <a:p>
            <a:pPr>
              <a:buFont typeface="Arial" pitchFamily="34" charset="0"/>
              <a:buChar char="•"/>
              <a:tabLst>
                <a:tab pos="173038" algn="l"/>
              </a:tabLst>
            </a:pPr>
            <a:r>
              <a:rPr lang="de-CH" sz="1600" dirty="0"/>
              <a:t>	Aufgaben/Probleme lösen</a:t>
            </a:r>
          </a:p>
        </p:txBody>
      </p:sp>
      <p:sp>
        <p:nvSpPr>
          <p:cNvPr id="12" name="Textfeld 11"/>
          <p:cNvSpPr txBox="1"/>
          <p:nvPr>
            <p:custDataLst>
              <p:tags r:id="rId9"/>
            </p:custDataLst>
          </p:nvPr>
        </p:nvSpPr>
        <p:spPr>
          <a:xfrm>
            <a:off x="6156176" y="2996952"/>
            <a:ext cx="2448272" cy="830997"/>
          </a:xfrm>
          <a:prstGeom prst="rect">
            <a:avLst/>
          </a:prstGeom>
          <a:solidFill>
            <a:schemeClr val="bg2">
              <a:lumMod val="90000"/>
            </a:schemeClr>
          </a:solidFill>
          <a:effectLst>
            <a:innerShdw blurRad="63500" dist="50800" dir="13500000">
              <a:prstClr val="black">
                <a:alpha val="50000"/>
              </a:prstClr>
            </a:innerShdw>
          </a:effectLst>
        </p:spPr>
        <p:txBody>
          <a:bodyPr wrap="square" rtlCol="0">
            <a:spAutoFit/>
          </a:bodyPr>
          <a:lstStyle/>
          <a:p>
            <a:pPr>
              <a:buFont typeface="Arial" pitchFamily="34" charset="0"/>
              <a:buChar char="•"/>
              <a:tabLst>
                <a:tab pos="173038" algn="l"/>
              </a:tabLst>
            </a:pPr>
            <a:r>
              <a:rPr lang="de-CH" sz="1600" b="0" baseline="0" dirty="0">
                <a:latin typeface="+mn-lt"/>
              </a:rPr>
              <a:t>	Kooperationsfähigkeit</a:t>
            </a:r>
          </a:p>
          <a:p>
            <a:pPr>
              <a:buFont typeface="Arial" pitchFamily="34" charset="0"/>
              <a:buChar char="•"/>
              <a:tabLst>
                <a:tab pos="173038" algn="l"/>
              </a:tabLst>
            </a:pPr>
            <a:r>
              <a:rPr lang="de-CH" sz="1600" dirty="0">
                <a:latin typeface="+mn-lt"/>
              </a:rPr>
              <a:t>	Konfliktfähigkeit</a:t>
            </a:r>
          </a:p>
          <a:p>
            <a:pPr>
              <a:buFont typeface="Arial" pitchFamily="34" charset="0"/>
              <a:buChar char="•"/>
              <a:tabLst>
                <a:tab pos="173038" algn="l"/>
              </a:tabLst>
            </a:pPr>
            <a:r>
              <a:rPr lang="de-CH" sz="1600" b="0" baseline="0" dirty="0">
                <a:latin typeface="+mn-lt"/>
              </a:rPr>
              <a:t>	Umgang mit Vielfalt</a:t>
            </a:r>
          </a:p>
        </p:txBody>
      </p:sp>
      <p:sp>
        <p:nvSpPr>
          <p:cNvPr id="9" name="Textfeld 8"/>
          <p:cNvSpPr txBox="1"/>
          <p:nvPr>
            <p:custDataLst>
              <p:tags r:id="rId10"/>
            </p:custDataLst>
          </p:nvPr>
        </p:nvSpPr>
        <p:spPr>
          <a:xfrm rot="21147275">
            <a:off x="350239" y="4888799"/>
            <a:ext cx="3631980" cy="646331"/>
          </a:xfrm>
          <a:prstGeom prst="rect">
            <a:avLst/>
          </a:prstGeom>
          <a:noFill/>
          <a:ln>
            <a:solidFill>
              <a:schemeClr val="tx1">
                <a:lumMod val="85000"/>
                <a:lumOff val="15000"/>
              </a:schemeClr>
            </a:solidFill>
          </a:ln>
        </p:spPr>
        <p:txBody>
          <a:bodyPr wrap="square" rtlCol="0">
            <a:spAutoFit/>
          </a:bodyPr>
          <a:lstStyle/>
          <a:p>
            <a:r>
              <a:rPr lang="de-CH" b="1" baseline="0" dirty="0">
                <a:solidFill>
                  <a:schemeClr val="tx1">
                    <a:lumMod val="85000"/>
                    <a:lumOff val="15000"/>
                  </a:schemeClr>
                </a:solidFill>
                <a:latin typeface="+mn-lt"/>
              </a:rPr>
              <a:t>In Fachbereichen und Modullehrplänen eingearbeitet!</a:t>
            </a:r>
            <a:endParaRPr lang="de-CH" b="1" baseline="0" dirty="0" err="1">
              <a:solidFill>
                <a:schemeClr val="tx1">
                  <a:lumMod val="85000"/>
                  <a:lumOff val="15000"/>
                </a:schemeClr>
              </a:solidFill>
              <a:latin typeface="+mn-lt"/>
            </a:endParaRPr>
          </a:p>
        </p:txBody>
      </p:sp>
      <p:pic>
        <p:nvPicPr>
          <p:cNvPr id="29" name="Picture 2"/>
          <p:cNvPicPr>
            <a:picLocks noChangeAspect="1" noChangeArrowheads="1"/>
          </p:cNvPicPr>
          <p:nvPr>
            <p:custDataLst>
              <p:tags r:id="rId11"/>
            </p:custDataLst>
          </p:nvPr>
        </p:nvPicPr>
        <p:blipFill>
          <a:blip r:embed="rId14" cstate="print"/>
          <a:srcRect/>
          <a:stretch>
            <a:fillRect/>
          </a:stretch>
        </p:blipFill>
        <p:spPr bwMode="auto">
          <a:xfrm rot="394411">
            <a:off x="4531535" y="196982"/>
            <a:ext cx="1440160" cy="633796"/>
          </a:xfrm>
          <a:prstGeom prst="rect">
            <a:avLst/>
          </a:prstGeom>
          <a:noFill/>
          <a:ln w="12700">
            <a:solidFill>
              <a:srgbClr val="FF0000"/>
            </a:solidFill>
            <a:miter lim="800000"/>
            <a:headEnd/>
            <a:tailEnd/>
          </a:ln>
        </p:spPr>
      </p:pic>
      <p:sp>
        <p:nvSpPr>
          <p:cNvPr id="2" name="Inhaltsplatzhalter 1"/>
          <p:cNvSpPr>
            <a:spLocks noGrp="1"/>
          </p:cNvSpPr>
          <p:nvPr>
            <p:ph idx="1"/>
          </p:nvPr>
        </p:nvSpPr>
        <p:spPr/>
        <p:txBody>
          <a:bodyPr/>
          <a:lstStyle/>
          <a:p>
            <a:endParaRPr lang="de-CH"/>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custDataLst>
              <p:tags r:id="rId1"/>
            </p:custDataLst>
          </p:nvPr>
        </p:nvSpPr>
        <p:spPr/>
        <p:txBody>
          <a:bodyPr/>
          <a:lstStyle/>
          <a:p>
            <a:r>
              <a:rPr lang="de-CH" dirty="0"/>
              <a:t>Struktur des Lehrplans </a:t>
            </a:r>
            <a:r>
              <a:rPr lang="de-CH" dirty="0" smtClean="0"/>
              <a:t>21 - </a:t>
            </a:r>
            <a:r>
              <a:rPr lang="de-CH" sz="1800" dirty="0" smtClean="0"/>
              <a:t>Kompetenzaufbau über alle Schuljahre</a:t>
            </a:r>
            <a:endParaRPr lang="de-CH" sz="1800" dirty="0"/>
          </a:p>
        </p:txBody>
      </p:sp>
      <p:sp>
        <p:nvSpPr>
          <p:cNvPr id="4" name="Textplatzhalter 3"/>
          <p:cNvSpPr>
            <a:spLocks noGrp="1"/>
          </p:cNvSpPr>
          <p:nvPr>
            <p:ph type="body" sz="quarter" idx="11"/>
            <p:custDataLst>
              <p:tags r:id="rId2"/>
            </p:custDataLst>
          </p:nvPr>
        </p:nvSpPr>
        <p:spPr/>
        <p:txBody>
          <a:bodyPr/>
          <a:lstStyle/>
          <a:p>
            <a:r>
              <a:rPr lang="de-CH" dirty="0" smtClean="0"/>
              <a:t>Elterninformation </a:t>
            </a:r>
            <a:r>
              <a:rPr lang="de-CH" dirty="0"/>
              <a:t>Lehrplan 21</a:t>
            </a:r>
          </a:p>
        </p:txBody>
      </p:sp>
      <p:pic>
        <p:nvPicPr>
          <p:cNvPr id="6" name="Picture 2"/>
          <p:cNvPicPr>
            <a:picLocks noChangeAspect="1" noChangeArrowheads="1"/>
          </p:cNvPicPr>
          <p:nvPr>
            <p:custDataLst>
              <p:tags r:id="rId3"/>
            </p:custDataLst>
          </p:nvPr>
        </p:nvPicPr>
        <p:blipFill>
          <a:blip r:embed="rId6" cstate="print"/>
          <a:srcRect/>
          <a:stretch>
            <a:fillRect/>
          </a:stretch>
        </p:blipFill>
        <p:spPr bwMode="auto">
          <a:xfrm rot="394411">
            <a:off x="4531535" y="196982"/>
            <a:ext cx="1440160" cy="633796"/>
          </a:xfrm>
          <a:prstGeom prst="rect">
            <a:avLst/>
          </a:prstGeom>
          <a:noFill/>
          <a:ln w="12700">
            <a:solidFill>
              <a:srgbClr val="FF0000"/>
            </a:solidFill>
            <a:miter lim="800000"/>
            <a:headEnd/>
            <a:tailEnd/>
          </a:ln>
        </p:spPr>
      </p:pic>
      <p:sp>
        <p:nvSpPr>
          <p:cNvPr id="8" name="Textfeld 7"/>
          <p:cNvSpPr txBox="1"/>
          <p:nvPr/>
        </p:nvSpPr>
        <p:spPr>
          <a:xfrm>
            <a:off x="539552" y="1844824"/>
            <a:ext cx="6491351" cy="584775"/>
          </a:xfrm>
          <a:prstGeom prst="rect">
            <a:avLst/>
          </a:prstGeom>
          <a:noFill/>
        </p:spPr>
        <p:txBody>
          <a:bodyPr wrap="square" lIns="0" rtlCol="0">
            <a:spAutoFit/>
          </a:bodyPr>
          <a:lstStyle/>
          <a:p>
            <a:pPr>
              <a:tabLst>
                <a:tab pos="1252538" algn="l"/>
              </a:tabLst>
            </a:pPr>
            <a:r>
              <a:rPr lang="de-CH" dirty="0" smtClean="0">
                <a:solidFill>
                  <a:srgbClr val="000000"/>
                </a:solidFill>
              </a:rPr>
              <a:t>MA.1	Zahl und Variable</a:t>
            </a:r>
            <a:endParaRPr lang="de-CH" dirty="0">
              <a:solidFill>
                <a:srgbClr val="000000"/>
              </a:solidFill>
            </a:endParaRPr>
          </a:p>
          <a:p>
            <a:pPr>
              <a:tabLst>
                <a:tab pos="1252538" algn="l"/>
              </a:tabLst>
            </a:pPr>
            <a:r>
              <a:rPr lang="de-CH" sz="1400" dirty="0" smtClean="0">
                <a:solidFill>
                  <a:srgbClr val="FF0000"/>
                </a:solidFill>
              </a:rPr>
              <a:t>C	Mathematisieren und Darstellen</a:t>
            </a:r>
            <a:endParaRPr lang="de-CH" sz="1400" dirty="0">
              <a:solidFill>
                <a:srgbClr val="000000"/>
              </a:solidFill>
            </a:endParaRPr>
          </a:p>
        </p:txBody>
      </p:sp>
      <p:sp>
        <p:nvSpPr>
          <p:cNvPr id="9" name="Textfeld 8"/>
          <p:cNvSpPr txBox="1"/>
          <p:nvPr/>
        </p:nvSpPr>
        <p:spPr>
          <a:xfrm>
            <a:off x="899592" y="2420888"/>
            <a:ext cx="7546244" cy="1107996"/>
          </a:xfrm>
          <a:prstGeom prst="rect">
            <a:avLst/>
          </a:prstGeom>
          <a:noFill/>
        </p:spPr>
        <p:txBody>
          <a:bodyPr wrap="square" rtlCol="0">
            <a:spAutoFit/>
          </a:bodyPr>
          <a:lstStyle/>
          <a:p>
            <a:pPr>
              <a:tabLst>
                <a:tab pos="719138" algn="l"/>
                <a:tab pos="1163638" algn="l"/>
                <a:tab pos="5562600" algn="l"/>
                <a:tab pos="6638925" algn="l"/>
              </a:tabLst>
            </a:pPr>
            <a:r>
              <a:rPr lang="de-CH" dirty="0" smtClean="0">
                <a:solidFill>
                  <a:srgbClr val="000000"/>
                </a:solidFill>
              </a:rPr>
              <a:t>	</a:t>
            </a:r>
            <a:r>
              <a:rPr lang="de-CH" sz="1400" b="1" dirty="0" smtClean="0">
                <a:solidFill>
                  <a:srgbClr val="000000"/>
                </a:solidFill>
              </a:rPr>
              <a:t>1.   </a:t>
            </a:r>
            <a:r>
              <a:rPr lang="de-CH" sz="1200" b="1" dirty="0" smtClean="0">
                <a:solidFill>
                  <a:srgbClr val="000000"/>
                </a:solidFill>
              </a:rPr>
              <a:t>Die Schülerinnen und Schüler können Rechenwege darstellen, </a:t>
            </a:r>
            <a:r>
              <a:rPr lang="de-CH" sz="1400" b="1" dirty="0" smtClean="0">
                <a:solidFill>
                  <a:srgbClr val="000000"/>
                </a:solidFill>
              </a:rPr>
              <a:t>	</a:t>
            </a:r>
            <a:r>
              <a:rPr lang="de-CH" sz="800" b="1" dirty="0" smtClean="0">
                <a:solidFill>
                  <a:srgbClr val="000000"/>
                </a:solidFill>
              </a:rPr>
              <a:t>Querverweis</a:t>
            </a:r>
            <a:r>
              <a:rPr lang="de-CH" sz="1400" b="1" dirty="0" smtClean="0">
                <a:solidFill>
                  <a:srgbClr val="000000"/>
                </a:solidFill>
              </a:rPr>
              <a:t>		      </a:t>
            </a:r>
            <a:r>
              <a:rPr lang="de-CH" sz="1200" b="1" dirty="0" smtClean="0">
                <a:solidFill>
                  <a:srgbClr val="000000"/>
                </a:solidFill>
              </a:rPr>
              <a:t>beschreiben, austauschen und nachvollziehen.</a:t>
            </a:r>
            <a:r>
              <a:rPr lang="de-CH" sz="1050" b="1" dirty="0" smtClean="0">
                <a:solidFill>
                  <a:srgbClr val="000000"/>
                </a:solidFill>
              </a:rPr>
              <a:t>	         	</a:t>
            </a:r>
            <a:r>
              <a:rPr lang="de-CH" sz="800" u="sng" dirty="0" smtClean="0">
                <a:solidFill>
                  <a:srgbClr val="000000"/>
                </a:solidFill>
              </a:rPr>
              <a:t>EZ</a:t>
            </a:r>
            <a:r>
              <a:rPr lang="de-CH" sz="1600" b="1" dirty="0" smtClean="0">
                <a:solidFill>
                  <a:srgbClr val="000000"/>
                </a:solidFill>
              </a:rPr>
              <a:t>	 	</a:t>
            </a:r>
          </a:p>
          <a:p>
            <a:pPr>
              <a:tabLst>
                <a:tab pos="719138" algn="l"/>
                <a:tab pos="1168400" algn="l"/>
                <a:tab pos="5562600" algn="l"/>
              </a:tabLst>
            </a:pPr>
            <a:r>
              <a:rPr lang="de-CH" sz="1600" b="1" dirty="0">
                <a:solidFill>
                  <a:srgbClr val="000000"/>
                </a:solidFill>
              </a:rPr>
              <a:t>	</a:t>
            </a:r>
            <a:r>
              <a:rPr lang="de-CH" sz="1600" b="1" dirty="0" smtClean="0">
                <a:solidFill>
                  <a:srgbClr val="000000"/>
                </a:solidFill>
              </a:rPr>
              <a:t>	</a:t>
            </a:r>
            <a:r>
              <a:rPr lang="de-CH" sz="1400" b="1" dirty="0" smtClean="0">
                <a:solidFill>
                  <a:srgbClr val="000000"/>
                </a:solidFill>
              </a:rPr>
              <a:t>	</a:t>
            </a:r>
            <a:endParaRPr lang="de-CH" sz="900" dirty="0">
              <a:solidFill>
                <a:srgbClr val="000000"/>
              </a:solidFill>
            </a:endParaRPr>
          </a:p>
        </p:txBody>
      </p:sp>
      <p:graphicFrame>
        <p:nvGraphicFramePr>
          <p:cNvPr id="10" name="Tabelle 9"/>
          <p:cNvGraphicFramePr>
            <a:graphicFrameLocks noGrp="1"/>
          </p:cNvGraphicFramePr>
          <p:nvPr>
            <p:extLst>
              <p:ext uri="{D42A27DB-BD31-4B8C-83A1-F6EECF244321}">
                <p14:modId xmlns:p14="http://schemas.microsoft.com/office/powerpoint/2010/main" val="2633750419"/>
              </p:ext>
            </p:extLst>
          </p:nvPr>
        </p:nvGraphicFramePr>
        <p:xfrm>
          <a:off x="611561" y="3068960"/>
          <a:ext cx="8280918" cy="3322320"/>
        </p:xfrm>
        <a:graphic>
          <a:graphicData uri="http://schemas.openxmlformats.org/drawingml/2006/table">
            <a:tbl>
              <a:tblPr firstRow="1" bandRow="1">
                <a:tableStyleId>{2D5ABB26-0587-4C30-8999-92F81FD0307C}</a:tableStyleId>
              </a:tblPr>
              <a:tblGrid>
                <a:gridCol w="310461">
                  <a:extLst>
                    <a:ext uri="{9D8B030D-6E8A-4147-A177-3AD203B41FA5}">
                      <a16:colId xmlns:a16="http://schemas.microsoft.com/office/drawing/2014/main" val="20000"/>
                    </a:ext>
                  </a:extLst>
                </a:gridCol>
                <a:gridCol w="310461">
                  <a:extLst>
                    <a:ext uri="{9D8B030D-6E8A-4147-A177-3AD203B41FA5}">
                      <a16:colId xmlns:a16="http://schemas.microsoft.com/office/drawing/2014/main" val="20001"/>
                    </a:ext>
                  </a:extLst>
                </a:gridCol>
                <a:gridCol w="675170">
                  <a:extLst>
                    <a:ext uri="{9D8B030D-6E8A-4147-A177-3AD203B41FA5}">
                      <a16:colId xmlns:a16="http://schemas.microsoft.com/office/drawing/2014/main" val="20002"/>
                    </a:ext>
                  </a:extLst>
                </a:gridCol>
                <a:gridCol w="6091407">
                  <a:extLst>
                    <a:ext uri="{9D8B030D-6E8A-4147-A177-3AD203B41FA5}">
                      <a16:colId xmlns:a16="http://schemas.microsoft.com/office/drawing/2014/main" val="20003"/>
                    </a:ext>
                  </a:extLst>
                </a:gridCol>
                <a:gridCol w="893419">
                  <a:extLst>
                    <a:ext uri="{9D8B030D-6E8A-4147-A177-3AD203B41FA5}">
                      <a16:colId xmlns:a16="http://schemas.microsoft.com/office/drawing/2014/main" val="20004"/>
                    </a:ext>
                  </a:extLst>
                </a:gridCol>
              </a:tblGrid>
              <a:tr h="221048">
                <a:tc>
                  <a:txBody>
                    <a:bodyPr/>
                    <a:lstStyle/>
                    <a:p>
                      <a:endParaRPr lang="de-CH" dirty="0"/>
                    </a:p>
                  </a:txBody>
                  <a:tcPr>
                    <a:lnB w="38100" cap="flat" cmpd="sng" algn="ctr">
                      <a:solidFill>
                        <a:srgbClr val="FFC000"/>
                      </a:solidFill>
                      <a:prstDash val="solid"/>
                      <a:round/>
                      <a:headEnd type="none" w="med" len="med"/>
                      <a:tailEnd type="none" w="med" len="med"/>
                    </a:lnB>
                  </a:tcPr>
                </a:tc>
                <a:tc>
                  <a:txBody>
                    <a:bodyPr/>
                    <a:lstStyle/>
                    <a:p>
                      <a:endParaRPr lang="de-CH" dirty="0"/>
                    </a:p>
                  </a:txBody>
                  <a:tcPr>
                    <a:lnB w="38100" cap="flat" cmpd="sng" algn="ctr">
                      <a:solidFill>
                        <a:srgbClr val="FFC000"/>
                      </a:solidFill>
                      <a:prstDash val="solid"/>
                      <a:round/>
                      <a:headEnd type="none" w="med" len="med"/>
                      <a:tailEnd type="none" w="med" len="med"/>
                    </a:lnB>
                  </a:tcPr>
                </a:tc>
                <a:tc>
                  <a:txBody>
                    <a:bodyPr/>
                    <a:lstStyle/>
                    <a:p>
                      <a:endParaRPr lang="de-CH" dirty="0"/>
                    </a:p>
                  </a:txBody>
                  <a:tcPr>
                    <a:lnB w="38100" cap="flat" cmpd="sng" algn="ctr">
                      <a:solidFill>
                        <a:srgbClr val="FFC000"/>
                      </a:solidFill>
                      <a:prstDash val="solid"/>
                      <a:round/>
                      <a:headEnd type="none" w="med" len="med"/>
                      <a:tailEnd type="none" w="med" len="med"/>
                    </a:lnB>
                  </a:tcPr>
                </a:tc>
                <a:tc>
                  <a:txBody>
                    <a:bodyPr/>
                    <a:lstStyle/>
                    <a:p>
                      <a:pPr>
                        <a:tabLst>
                          <a:tab pos="87313" algn="l"/>
                        </a:tabLst>
                      </a:pPr>
                      <a:r>
                        <a:rPr lang="de-CH" sz="1100" b="1" dirty="0" smtClean="0">
                          <a:latin typeface="+mn-lt"/>
                          <a:ea typeface="Tahoma" panose="020B0604030504040204" pitchFamily="34" charset="0"/>
                          <a:cs typeface="Tahoma" panose="020B0604030504040204" pitchFamily="34" charset="0"/>
                        </a:rPr>
                        <a:t>Die Schülerinnen und Schüler …</a:t>
                      </a:r>
                      <a:endParaRPr lang="de-CH" sz="1100" b="1" dirty="0">
                        <a:latin typeface="+mn-lt"/>
                        <a:ea typeface="Tahoma" panose="020B0604030504040204" pitchFamily="34" charset="0"/>
                        <a:cs typeface="Tahoma" panose="020B0604030504040204" pitchFamily="34" charset="0"/>
                      </a:endParaRPr>
                    </a:p>
                  </a:txBody>
                  <a:tcPr>
                    <a:lnB w="38100" cap="flat" cmpd="sng" algn="ctr">
                      <a:solidFill>
                        <a:srgbClr val="FFC000"/>
                      </a:solidFill>
                      <a:prstDash val="solid"/>
                      <a:round/>
                      <a:headEnd type="none" w="med" len="med"/>
                      <a:tailEnd type="none" w="med" len="med"/>
                    </a:lnB>
                  </a:tcPr>
                </a:tc>
                <a:tc>
                  <a:txBody>
                    <a:bodyPr/>
                    <a:lstStyle/>
                    <a:p>
                      <a:pPr marL="0" indent="0">
                        <a:tabLst/>
                      </a:pPr>
                      <a:endParaRPr lang="de-CH" dirty="0"/>
                    </a:p>
                  </a:txBody>
                  <a:tcPr>
                    <a:lnB w="381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0"/>
                  </a:ext>
                </a:extLst>
              </a:tr>
              <a:tr h="147365">
                <a:tc rowSpan="2">
                  <a:txBody>
                    <a:bodyPr/>
                    <a:lstStyle/>
                    <a:p>
                      <a:pPr algn="ctr"/>
                      <a:r>
                        <a:rPr lang="de-CH" sz="1600" b="1" dirty="0" smtClean="0">
                          <a:solidFill>
                            <a:schemeClr val="bg1"/>
                          </a:solidFill>
                          <a:latin typeface="+mn-lt"/>
                          <a:ea typeface="Tahoma" panose="020B0604030504040204" pitchFamily="34" charset="0"/>
                          <a:cs typeface="Aharoni" panose="02010803020104030203" pitchFamily="2" charset="-79"/>
                        </a:rPr>
                        <a:t>1</a:t>
                      </a:r>
                      <a:endParaRPr lang="de-CH" sz="1600" b="1" dirty="0">
                        <a:solidFill>
                          <a:schemeClr val="bg1"/>
                        </a:solidFill>
                        <a:latin typeface="+mn-lt"/>
                        <a:ea typeface="Tahoma" panose="020B0604030504040204" pitchFamily="34" charset="0"/>
                        <a:cs typeface="Aharoni" panose="02010803020104030203" pitchFamily="2" charset="-79"/>
                      </a:endParaRPr>
                    </a:p>
                  </a:txBody>
                  <a:tcPr marL="90000" marR="90000" marT="0" marB="46800">
                    <a:lnL>
                      <a:noFill/>
                    </a:lnL>
                    <a:lnR w="127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solidFill>
                  </a:tcPr>
                </a:tc>
                <a:tc rowSpan="2">
                  <a:txBody>
                    <a:bodyPr/>
                    <a:lstStyle/>
                    <a:p>
                      <a:pPr algn="ctr"/>
                      <a:endParaRPr lang="de-CH" sz="1600" b="1" dirty="0">
                        <a:solidFill>
                          <a:schemeClr val="bg1"/>
                        </a:solidFill>
                        <a:latin typeface="+mn-lt"/>
                        <a:ea typeface="Tahoma" panose="020B0604030504040204" pitchFamily="34" charset="0"/>
                        <a:cs typeface="Aharoni" panose="02010803020104030203" pitchFamily="2" charset="-79"/>
                      </a:endParaRPr>
                    </a:p>
                  </a:txBody>
                  <a:tcPr marL="90000" marR="90000" marT="0" marB="46800">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81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CH" sz="800" dirty="0" smtClean="0">
                          <a:latin typeface="+mn-lt"/>
                        </a:rPr>
                        <a:t>a</a:t>
                      </a: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8100" cap="flat" cmpd="sng" algn="ctr">
                      <a:solidFill>
                        <a:srgbClr val="FFC000"/>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3600" marR="0" lvl="0" indent="-93600" algn="l" defTabSz="914400" rtl="0" eaLnBrk="1" fontAlgn="auto" latinLnBrk="0" hangingPunct="1">
                        <a:lnSpc>
                          <a:spcPct val="100000"/>
                        </a:lnSpc>
                        <a:spcBef>
                          <a:spcPts val="0"/>
                        </a:spcBef>
                        <a:spcAft>
                          <a:spcPts val="0"/>
                        </a:spcAft>
                        <a:buClrTx/>
                        <a:buSzTx/>
                        <a:buFontTx/>
                        <a:buNone/>
                        <a:tabLst>
                          <a:tab pos="87313" algn="l"/>
                        </a:tabLst>
                        <a:defRPr/>
                      </a:pPr>
                      <a:r>
                        <a:rPr kumimoji="0" lang="de-CH" sz="800" b="0" i="0" u="none" strike="noStrike" kern="1200" cap="none" spc="0" normalizeH="0" baseline="0" noProof="0" dirty="0" smtClean="0">
                          <a:ln>
                            <a:noFill/>
                          </a:ln>
                          <a:solidFill>
                            <a:srgbClr val="FF0000"/>
                          </a:solidFill>
                          <a:effectLst/>
                          <a:uLnTx/>
                          <a:uFillTx/>
                          <a:latin typeface="+mn-lt"/>
                          <a:ea typeface="Tahoma"/>
                          <a:cs typeface="Tahoma"/>
                        </a:rPr>
                        <a:t>» </a:t>
                      </a:r>
                      <a:r>
                        <a:rPr kumimoji="0" lang="de-CH" sz="800" b="0" i="0" u="none" strike="noStrike" kern="1200" cap="none" spc="0" normalizeH="0" baseline="0" noProof="0" dirty="0" smtClean="0">
                          <a:ln>
                            <a:noFill/>
                          </a:ln>
                          <a:solidFill>
                            <a:srgbClr val="000000"/>
                          </a:solidFill>
                          <a:effectLst/>
                          <a:uLnTx/>
                          <a:uFillTx/>
                          <a:latin typeface="+mn-lt"/>
                          <a:ea typeface="Tahoma"/>
                          <a:cs typeface="Tahoma"/>
                        </a:rPr>
                        <a:t>können zeigen, wie sie zählen.</a:t>
                      </a:r>
                      <a:endParaRPr kumimoji="0" lang="de-CH" sz="800" b="0" i="0" u="none" strike="noStrike" kern="1200" cap="none" spc="0" normalizeH="0" baseline="0" noProof="0" dirty="0" smtClean="0">
                        <a:ln>
                          <a:noFill/>
                        </a:ln>
                        <a:solidFill>
                          <a:srgbClr val="000000"/>
                        </a:solidFill>
                        <a:effectLst/>
                        <a:uLnTx/>
                        <a:uFillTx/>
                        <a:latin typeface="+mn-lt"/>
                        <a:ea typeface="+mn-ea"/>
                        <a:cs typeface="+mn-cs"/>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8100" cap="flat" cmpd="sng" algn="ctr">
                      <a:solidFill>
                        <a:srgbClr val="FFC000"/>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CH" sz="10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8100" cap="flat" cmpd="sng" algn="ctr">
                      <a:solidFill>
                        <a:srgbClr val="FFC000"/>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39468">
                <a:tc vMerge="1">
                  <a:txBody>
                    <a:bodyPr/>
                    <a:lstStyle/>
                    <a:p>
                      <a:endParaRPr lang="de-CH" dirty="0"/>
                    </a:p>
                  </a:txBody>
                  <a:tcPr/>
                </a:tc>
                <a:tc vMerge="1">
                  <a:txBody>
                    <a:bodyPr/>
                    <a:lstStyle/>
                    <a:p>
                      <a:endParaRPr lang="de-CH" dirty="0"/>
                    </a:p>
                  </a:txBody>
                  <a:tcPr/>
                </a:tc>
                <a:tc>
                  <a:txBody>
                    <a:bodyPr/>
                    <a:lstStyle/>
                    <a:p>
                      <a:pPr algn="r"/>
                      <a:r>
                        <a:rPr lang="de-CH" sz="800" dirty="0" smtClean="0">
                          <a:latin typeface="+mn-lt"/>
                        </a:rPr>
                        <a:t>b</a:t>
                      </a:r>
                      <a:endParaRPr lang="de-CH" sz="8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3600" marR="0" indent="-93600" algn="l" defTabSz="914400" rtl="0" eaLnBrk="1" fontAlgn="auto" latinLnBrk="0" hangingPunct="1">
                        <a:lnSpc>
                          <a:spcPct val="100000"/>
                        </a:lnSpc>
                        <a:spcBef>
                          <a:spcPts val="0"/>
                        </a:spcBef>
                        <a:spcAft>
                          <a:spcPts val="0"/>
                        </a:spcAft>
                        <a:buClrTx/>
                        <a:buSzTx/>
                        <a:buFontTx/>
                        <a:buNone/>
                        <a:tabLst>
                          <a:tab pos="87313" algn="l"/>
                        </a:tabLst>
                        <a:defRPr/>
                      </a:pPr>
                      <a:r>
                        <a:rPr lang="de-CH" sz="800" dirty="0" smtClean="0">
                          <a:solidFill>
                            <a:srgbClr val="FF0000"/>
                          </a:solidFill>
                          <a:latin typeface="+mn-lt"/>
                          <a:ea typeface="Tahoma"/>
                          <a:cs typeface="Tahoma"/>
                        </a:rPr>
                        <a:t>» </a:t>
                      </a:r>
                      <a:r>
                        <a:rPr lang="de-CH" sz="800" dirty="0" smtClean="0">
                          <a:latin typeface="+mn-lt"/>
                          <a:ea typeface="Tahoma"/>
                          <a:cs typeface="Tahoma"/>
                        </a:rPr>
                        <a:t>können Summen darstellen und Darstellungen nachvollziehen (z.B. auf dem 20er-Feld oder auf dem Zahlenstrahl).</a:t>
                      </a:r>
                      <a:endParaRPr lang="de-CH" sz="8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CH" sz="10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39468">
                <a:tc>
                  <a:txBody>
                    <a:bodyPr/>
                    <a:lstStyle/>
                    <a:p>
                      <a:endParaRPr lang="de-CH" dirty="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endParaRPr lang="de-CH" dirty="0"/>
                    </a:p>
                  </a:txBody>
                  <a:tcP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C000"/>
                    </a:solidFill>
                  </a:tcPr>
                </a:tc>
                <a:tc>
                  <a:txBody>
                    <a:bodyPr/>
                    <a:lstStyle/>
                    <a:p>
                      <a:pPr algn="r"/>
                      <a:r>
                        <a:rPr lang="de-CH" sz="800" dirty="0" smtClean="0">
                          <a:latin typeface="+mn-lt"/>
                        </a:rPr>
                        <a:t>c</a:t>
                      </a:r>
                      <a:endParaRPr lang="de-CH" sz="8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8100" cap="flat" cmpd="sng" algn="ctr">
                      <a:solidFill>
                        <a:srgbClr val="0066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93600" indent="-93600">
                        <a:tabLst>
                          <a:tab pos="266700" algn="l"/>
                        </a:tabLst>
                      </a:pPr>
                      <a:r>
                        <a:rPr lang="de-CH" sz="800" dirty="0" smtClean="0">
                          <a:solidFill>
                            <a:srgbClr val="FF0000"/>
                          </a:solidFill>
                          <a:latin typeface="+mn-lt"/>
                          <a:ea typeface="Tahoma"/>
                          <a:cs typeface="Tahoma"/>
                        </a:rPr>
                        <a:t>»</a:t>
                      </a:r>
                      <a:r>
                        <a:rPr lang="de-CH" sz="800" dirty="0" smtClean="0">
                          <a:latin typeface="+mn-lt"/>
                          <a:ea typeface="Tahoma"/>
                          <a:cs typeface="Tahoma"/>
                        </a:rPr>
                        <a:t> können Rechenwege zu Additionen und Subtraktionen</a:t>
                      </a:r>
                      <a:r>
                        <a:rPr lang="de-CH" sz="800" baseline="0" dirty="0" smtClean="0">
                          <a:latin typeface="+mn-lt"/>
                          <a:ea typeface="Tahoma"/>
                          <a:cs typeface="Tahoma"/>
                        </a:rPr>
                        <a:t> darstellen und nachvollziehen (z.B. 18 + 14 mit Hilfe des Rechenstrichs).</a:t>
                      </a:r>
                      <a:endParaRPr lang="de-CH" sz="8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8100" cap="flat" cmpd="sng" algn="ctr">
                      <a:solidFill>
                        <a:srgbClr val="0066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de-CH" sz="10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8100" cap="flat" cmpd="sng" algn="ctr">
                      <a:solidFill>
                        <a:srgbClr val="0066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2394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600" b="1" i="0" u="none" strike="noStrike" kern="1200" cap="none" spc="0" normalizeH="0" baseline="0" noProof="0" dirty="0" smtClean="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endParaRPr>
                    </a:p>
                  </a:txBody>
                  <a:tcPr marL="90000" marR="90000" marT="0" marB="46800">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endParaRPr lang="de-CH" dirty="0"/>
                    </a:p>
                  </a:txBody>
                  <a:tcPr marL="90000" marR="90000" marT="0" marB="46800">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a:noFill/>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a:r>
                        <a:rPr lang="de-CH" sz="800" dirty="0" smtClean="0">
                          <a:latin typeface="+mn-lt"/>
                        </a:rPr>
                        <a:t>d</a:t>
                      </a:r>
                      <a:endParaRPr lang="de-CH" sz="8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8100" cap="flat" cmpd="sng" algn="ctr">
                      <a:solidFill>
                        <a:srgbClr val="0066FF"/>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3600" indent="-93600"/>
                      <a:r>
                        <a:rPr lang="de-CH" sz="800" dirty="0" smtClean="0">
                          <a:solidFill>
                            <a:srgbClr val="FF0000"/>
                          </a:solidFill>
                          <a:latin typeface="+mn-lt"/>
                          <a:ea typeface="Tahoma"/>
                          <a:cs typeface="Tahoma"/>
                        </a:rPr>
                        <a:t>»</a:t>
                      </a:r>
                      <a:r>
                        <a:rPr lang="de-CH" sz="800" dirty="0" smtClean="0">
                          <a:latin typeface="+mn-lt"/>
                          <a:ea typeface="Tahoma"/>
                          <a:cs typeface="Tahoma"/>
                        </a:rPr>
                        <a:t> </a:t>
                      </a:r>
                      <a:r>
                        <a:rPr lang="de-DE" sz="800" dirty="0" smtClean="0">
                          <a:latin typeface="+mn-lt"/>
                          <a:ea typeface="Tahoma"/>
                          <a:cs typeface="Tahoma"/>
                        </a:rPr>
                        <a:t>erkennen in grafischen Modellen multiplikative Beziehungen, insbesondere Verdoppelungen und 1 · mehr bzw. 1 · weniger (z.B. 3 · 4 und 6 · 4 in einem Punktefeld als Verdoppelung).</a:t>
                      </a:r>
                      <a:endParaRPr lang="de-CH" sz="8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8100" cap="flat" cmpd="sng" algn="ctr">
                      <a:solidFill>
                        <a:srgbClr val="0066FF"/>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CH" sz="10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8100" cap="flat" cmpd="sng" algn="ctr">
                      <a:solidFill>
                        <a:srgbClr val="0066FF"/>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394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smtClean="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2</a:t>
                      </a:r>
                    </a:p>
                  </a:txBody>
                  <a:tcPr marL="90000" marR="90000" marT="0" marB="4680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tx2">
                        <a:lumMod val="60000"/>
                        <a:lumOff val="40000"/>
                      </a:schemeClr>
                    </a:solidFill>
                  </a:tcPr>
                </a:tc>
                <a:tc>
                  <a:txBody>
                    <a:bodyPr/>
                    <a:lstStyle/>
                    <a:p>
                      <a:endParaRPr lang="de-CH" dirty="0"/>
                    </a:p>
                  </a:txBody>
                  <a:tcPr marL="90000" marR="90000" marT="0" marB="46800">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81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chemeClr val="tx2">
                        <a:lumMod val="60000"/>
                        <a:lumOff val="40000"/>
                      </a:schemeClr>
                    </a:solidFill>
                  </a:tcPr>
                </a:tc>
                <a:tc>
                  <a:txBody>
                    <a:bodyPr/>
                    <a:lstStyle/>
                    <a:p>
                      <a:pPr algn="r"/>
                      <a:r>
                        <a:rPr lang="de-CH" sz="800" dirty="0" smtClean="0">
                          <a:latin typeface="+mn-lt"/>
                        </a:rPr>
                        <a:t>e</a:t>
                      </a:r>
                      <a:endParaRPr lang="de-CH" sz="8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8100" cap="flat" cmpd="sng" algn="ctr">
                      <a:solidFill>
                        <a:srgbClr val="FFC000"/>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3600" indent="-93600">
                        <a:tabLst>
                          <a:tab pos="92075" algn="l"/>
                        </a:tabLst>
                      </a:pPr>
                      <a:r>
                        <a:rPr lang="de-CH" sz="800" dirty="0" smtClean="0">
                          <a:solidFill>
                            <a:srgbClr val="FF0000"/>
                          </a:solidFill>
                          <a:latin typeface="+mn-lt"/>
                          <a:ea typeface="Tahoma"/>
                          <a:cs typeface="Tahoma"/>
                        </a:rPr>
                        <a:t>»</a:t>
                      </a:r>
                      <a:r>
                        <a:rPr lang="de-CH" sz="800" dirty="0" smtClean="0">
                          <a:latin typeface="+mn-lt"/>
                          <a:ea typeface="Tahoma"/>
                          <a:cs typeface="Tahoma"/>
                        </a:rPr>
                        <a:t> </a:t>
                      </a:r>
                      <a:r>
                        <a:rPr lang="de-DE" sz="800" dirty="0" smtClean="0">
                          <a:latin typeface="+mn-lt"/>
                        </a:rPr>
                        <a:t>können Rechenwege zu den Grundoperationen darstellen, austauschen und nachvollziehen (z.B. 80 + 5 + 5 + 5 + 5 = 80 + 4 · 5; 347 - 160 → 160 + 40 + 147 = 347).</a:t>
                      </a:r>
                      <a:endParaRPr lang="de-CH" sz="8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8100" cap="flat" cmpd="sng" algn="ctr">
                      <a:solidFill>
                        <a:srgbClr val="FFC000"/>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tabLst/>
                      </a:pPr>
                      <a:endParaRPr lang="de-CH" sz="1000" dirty="0" smtClean="0">
                        <a:latin typeface="+mn-lt"/>
                      </a:endParaRPr>
                    </a:p>
                    <a:p>
                      <a:endParaRPr lang="de-CH" sz="10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8100" cap="flat" cmpd="sng" algn="ctr">
                      <a:solidFill>
                        <a:srgbClr val="FFC000"/>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39468">
                <a:tc>
                  <a:txBody>
                    <a:bodyPr/>
                    <a:lstStyle/>
                    <a:p>
                      <a:endParaRPr lang="de-CH" dirty="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60000"/>
                        <a:lumOff val="40000"/>
                      </a:schemeClr>
                    </a:solidFill>
                  </a:tcPr>
                </a:tc>
                <a:tc>
                  <a:txBody>
                    <a:bodyPr/>
                    <a:lstStyle/>
                    <a:p>
                      <a:endParaRPr lang="de-CH" dirty="0"/>
                    </a:p>
                  </a:txBody>
                  <a:tcP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60000"/>
                        <a:lumOff val="40000"/>
                      </a:schemeClr>
                    </a:solidFill>
                  </a:tcPr>
                </a:tc>
                <a:tc>
                  <a:txBody>
                    <a:bodyPr/>
                    <a:lstStyle/>
                    <a:p>
                      <a:pPr algn="r"/>
                      <a:r>
                        <a:rPr lang="de-CH" sz="800" dirty="0" smtClean="0">
                          <a:latin typeface="+mn-lt"/>
                        </a:rPr>
                        <a:t>f</a:t>
                      </a:r>
                      <a:endParaRPr lang="de-CH" sz="8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81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3600" indent="-93600">
                        <a:tabLst>
                          <a:tab pos="92075" algn="l"/>
                        </a:tabLst>
                      </a:pPr>
                      <a:r>
                        <a:rPr lang="de-CH" sz="800" dirty="0" smtClean="0">
                          <a:solidFill>
                            <a:srgbClr val="FF0000"/>
                          </a:solidFill>
                          <a:latin typeface="+mn-lt"/>
                          <a:ea typeface="Tahoma"/>
                          <a:cs typeface="Tahoma"/>
                        </a:rPr>
                        <a:t>»</a:t>
                      </a:r>
                      <a:r>
                        <a:rPr lang="de-CH" sz="800" dirty="0" smtClean="0">
                          <a:latin typeface="+mn-lt"/>
                          <a:ea typeface="Tahoma"/>
                          <a:cs typeface="Tahoma"/>
                        </a:rPr>
                        <a:t> </a:t>
                      </a:r>
                      <a:r>
                        <a:rPr lang="de-DE" sz="800" dirty="0" smtClean="0">
                          <a:latin typeface="+mn-lt"/>
                        </a:rPr>
                        <a:t>können Rechenwege zu Grundoperationen mit Dezimalzahlen darstellen, austauschen und nachvollziehen (z.B. 35.7 + 67.8 in mehrere Summanden zerlegen und auf dem Rechenstrich darstellen).</a:t>
                      </a:r>
                      <a:endParaRPr lang="de-CH" sz="8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81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CH" sz="10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81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31572">
                <a:tc>
                  <a:txBody>
                    <a:bodyPr/>
                    <a:lstStyle/>
                    <a:p>
                      <a:pPr algn="ctr"/>
                      <a:endParaRPr lang="de-CH" sz="1600" b="1" dirty="0">
                        <a:latin typeface="Arial" panose="020B0604020202020204" pitchFamily="34" charset="0"/>
                        <a:cs typeface="Arial" panose="020B0604020202020204" pitchFamily="34" charset="0"/>
                      </a:endParaRPr>
                    </a:p>
                  </a:txBody>
                  <a:tcPr marL="90000" marR="90000" marT="0" marB="46800">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endParaRPr lang="de-CH" sz="1600" b="1" dirty="0">
                        <a:latin typeface="Arial" panose="020B0604020202020204" pitchFamily="34" charset="0"/>
                        <a:cs typeface="Arial" panose="020B0604020202020204" pitchFamily="34" charset="0"/>
                      </a:endParaRPr>
                    </a:p>
                  </a:txBody>
                  <a:tcPr marL="90000" marR="90000" marT="0" marB="46800">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a:noFill/>
                    </a:lnT>
                    <a:lnB w="38100" cap="flat" cmpd="sng" algn="ctr">
                      <a:solidFill>
                        <a:srgbClr val="0066FF"/>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r"/>
                      <a:r>
                        <a:rPr lang="de-CH" sz="800" dirty="0" smtClean="0">
                          <a:latin typeface="+mn-lt"/>
                        </a:rPr>
                        <a:t>g</a:t>
                      </a:r>
                      <a:endParaRPr lang="de-CH" sz="8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8100" cap="flat" cmpd="sng" algn="ctr">
                      <a:solidFill>
                        <a:srgbClr val="92D050"/>
                      </a:solidFill>
                      <a:prstDash val="solid"/>
                      <a:round/>
                      <a:headEnd type="none" w="med" len="med"/>
                      <a:tailEnd type="none" w="med" len="med"/>
                    </a:lnT>
                    <a:lnB w="38100" cap="flat" cmpd="sng" algn="ctr">
                      <a:solidFill>
                        <a:srgbClr val="0066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3600" marR="0" indent="-93600" algn="l" defTabSz="914400" rtl="0" eaLnBrk="1" fontAlgn="auto" latinLnBrk="0" hangingPunct="1">
                        <a:lnSpc>
                          <a:spcPct val="100000"/>
                        </a:lnSpc>
                        <a:spcBef>
                          <a:spcPts val="0"/>
                        </a:spcBef>
                        <a:spcAft>
                          <a:spcPts val="0"/>
                        </a:spcAft>
                        <a:buClrTx/>
                        <a:buSzTx/>
                        <a:buFontTx/>
                        <a:buNone/>
                        <a:tabLst>
                          <a:tab pos="92075" algn="l"/>
                        </a:tabLst>
                        <a:defRPr/>
                      </a:pPr>
                      <a:r>
                        <a:rPr lang="de-CH" sz="800" dirty="0" smtClean="0">
                          <a:solidFill>
                            <a:srgbClr val="FF0000"/>
                          </a:solidFill>
                          <a:latin typeface="+mn-lt"/>
                          <a:ea typeface="Tahoma"/>
                          <a:cs typeface="Tahoma"/>
                        </a:rPr>
                        <a:t>»</a:t>
                      </a:r>
                      <a:r>
                        <a:rPr lang="de-CH" sz="800" dirty="0" smtClean="0">
                          <a:latin typeface="+mn-lt"/>
                          <a:ea typeface="Tahoma"/>
                          <a:cs typeface="Tahoma"/>
                        </a:rPr>
                        <a:t> </a:t>
                      </a:r>
                      <a:r>
                        <a:rPr lang="de-DE" sz="800" dirty="0" smtClean="0">
                          <a:latin typeface="+mn-lt"/>
                        </a:rPr>
                        <a:t>können Summen, Differenzen und Produkte von Brüchen und von Dezimalzahlen mit geeigneten Modellen darstellen und beschreiben (z.B. Produkt: ⅓ von ¾ mit dem Rechteckmodell; Summe: ½ + ¼ mit dem Kreismodell).</a:t>
                      </a:r>
                      <a:endParaRPr lang="de-CH" sz="800" dirty="0" smtClean="0">
                        <a:solidFill>
                          <a:schemeClr val="bg1"/>
                        </a:solidFill>
                        <a:latin typeface="+mn-lt"/>
                        <a:ea typeface="Tahoma" panose="020B0604030504040204" pitchFamily="34" charset="0"/>
                        <a:cs typeface="Aharoni" panose="02010803020104030203" pitchFamily="2" charset="-79"/>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8100" cap="flat" cmpd="sng" algn="ctr">
                      <a:solidFill>
                        <a:srgbClr val="92D050"/>
                      </a:solidFill>
                      <a:prstDash val="solid"/>
                      <a:round/>
                      <a:headEnd type="none" w="med" len="med"/>
                      <a:tailEnd type="none" w="med" len="med"/>
                    </a:lnT>
                    <a:lnB w="38100" cap="flat" cmpd="sng" algn="ctr">
                      <a:solidFill>
                        <a:srgbClr val="0066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CH" sz="10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8100" cap="flat" cmpd="sng" algn="ctr">
                      <a:solidFill>
                        <a:srgbClr val="92D050"/>
                      </a:solidFill>
                      <a:prstDash val="solid"/>
                      <a:round/>
                      <a:headEnd type="none" w="med" len="med"/>
                      <a:tailEnd type="none" w="med" len="med"/>
                    </a:lnT>
                    <a:lnB w="38100" cap="flat" cmpd="sng" algn="ctr">
                      <a:solidFill>
                        <a:srgbClr val="0066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39468">
                <a:tc>
                  <a:txBody>
                    <a:bodyPr/>
                    <a:lstStyle/>
                    <a:p>
                      <a:pPr algn="ctr"/>
                      <a:r>
                        <a:rPr lang="de-CH" sz="1600" b="1" dirty="0" smtClean="0">
                          <a:solidFill>
                            <a:schemeClr val="bg1"/>
                          </a:solidFill>
                          <a:latin typeface="Arial" panose="020B0604020202020204" pitchFamily="34" charset="0"/>
                          <a:cs typeface="Arial" panose="020B0604020202020204" pitchFamily="34" charset="0"/>
                        </a:rPr>
                        <a:t>3</a:t>
                      </a:r>
                      <a:endParaRPr lang="de-CH" sz="1600" b="1" dirty="0">
                        <a:solidFill>
                          <a:schemeClr val="bg1"/>
                        </a:solidFill>
                        <a:latin typeface="Arial" panose="020B0604020202020204" pitchFamily="34" charset="0"/>
                        <a:cs typeface="Arial" panose="020B0604020202020204" pitchFamily="34" charset="0"/>
                      </a:endParaRPr>
                    </a:p>
                  </a:txBody>
                  <a:tcPr marL="90000" marR="90000" marT="0" marB="4680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92D050"/>
                    </a:solidFill>
                  </a:tcPr>
                </a:tc>
                <a:tc>
                  <a:txBody>
                    <a:bodyPr/>
                    <a:lstStyle/>
                    <a:p>
                      <a:pPr algn="ctr"/>
                      <a:endParaRPr lang="de-CH" sz="1600" b="1" dirty="0">
                        <a:latin typeface="Arial" panose="020B0604020202020204" pitchFamily="34" charset="0"/>
                        <a:cs typeface="Arial" panose="020B0604020202020204" pitchFamily="34" charset="0"/>
                      </a:endParaRPr>
                    </a:p>
                  </a:txBody>
                  <a:tcPr marL="90000" marR="90000" marT="0" marB="46800">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8100" cap="flat" cmpd="sng" algn="ctr">
                      <a:solidFill>
                        <a:srgbClr val="0066FF"/>
                      </a:solidFill>
                      <a:prstDash val="solid"/>
                      <a:round/>
                      <a:headEnd type="none" w="med" len="med"/>
                      <a:tailEnd type="none" w="med" len="med"/>
                    </a:lnT>
                    <a:lnB>
                      <a:noFill/>
                    </a:lnB>
                    <a:lnTlToBr w="12700" cmpd="sng">
                      <a:noFill/>
                      <a:prstDash val="solid"/>
                    </a:lnTlToBr>
                    <a:lnBlToTr w="12700" cmpd="sng">
                      <a:noFill/>
                      <a:prstDash val="solid"/>
                    </a:lnBlToTr>
                    <a:solidFill>
                      <a:srgbClr val="92D050"/>
                    </a:solidFill>
                  </a:tcPr>
                </a:tc>
                <a:tc>
                  <a:txBody>
                    <a:bodyPr/>
                    <a:lstStyle/>
                    <a:p>
                      <a:pPr algn="r"/>
                      <a:r>
                        <a:rPr lang="de-CH" sz="800" dirty="0" smtClean="0">
                          <a:latin typeface="+mn-lt"/>
                        </a:rPr>
                        <a:t>h</a:t>
                      </a:r>
                      <a:endParaRPr lang="de-CH" sz="8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8100" cap="flat" cmpd="sng" algn="ctr">
                      <a:solidFill>
                        <a:srgbClr val="0066FF"/>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3600" marR="0" indent="-93600" algn="l" defTabSz="914400" rtl="0" eaLnBrk="1" fontAlgn="auto" latinLnBrk="0" hangingPunct="1">
                        <a:lnSpc>
                          <a:spcPct val="100000"/>
                        </a:lnSpc>
                        <a:spcBef>
                          <a:spcPts val="0"/>
                        </a:spcBef>
                        <a:spcAft>
                          <a:spcPts val="0"/>
                        </a:spcAft>
                        <a:buClrTx/>
                        <a:buSzTx/>
                        <a:buFontTx/>
                        <a:buNone/>
                        <a:tabLst/>
                        <a:defRPr/>
                      </a:pPr>
                      <a:r>
                        <a:rPr lang="de-CH" sz="800" dirty="0" smtClean="0">
                          <a:solidFill>
                            <a:srgbClr val="FF0000"/>
                          </a:solidFill>
                          <a:latin typeface="+mn-lt"/>
                          <a:ea typeface="Tahoma"/>
                          <a:cs typeface="Tahoma"/>
                        </a:rPr>
                        <a:t>»</a:t>
                      </a:r>
                      <a:r>
                        <a:rPr lang="de-CH" sz="800" dirty="0" smtClean="0">
                          <a:latin typeface="+mn-lt"/>
                          <a:ea typeface="Tahoma"/>
                          <a:cs typeface="Tahoma"/>
                        </a:rPr>
                        <a:t> können einzelne Überarbeitungsprozesse am Computer und</a:t>
                      </a:r>
                      <a:r>
                        <a:rPr lang="de-CH" sz="800" baseline="0" dirty="0" smtClean="0">
                          <a:latin typeface="+mn-lt"/>
                          <a:ea typeface="Tahoma"/>
                          <a:cs typeface="Tahoma"/>
                        </a:rPr>
                        <a:t> auf Papier selbstständig ausführen, reflektieren und zielführende Strategien finden.</a:t>
                      </a:r>
                      <a:endParaRPr lang="de-CH" sz="800" dirty="0" smtClean="0">
                        <a:solidFill>
                          <a:schemeClr val="bg1"/>
                        </a:solidFill>
                        <a:latin typeface="+mn-lt"/>
                        <a:ea typeface="Tahoma" panose="020B0604030504040204" pitchFamily="34" charset="0"/>
                        <a:cs typeface="Aharoni" panose="02010803020104030203" pitchFamily="2" charset="-79"/>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8100" cap="flat" cmpd="sng" algn="ctr">
                      <a:solidFill>
                        <a:srgbClr val="0066FF"/>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CH" sz="10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8100" cap="flat" cmpd="sng" algn="ctr">
                      <a:solidFill>
                        <a:srgbClr val="0066FF"/>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39468">
                <a:tc>
                  <a:txBody>
                    <a:bodyPr/>
                    <a:lstStyle/>
                    <a:p>
                      <a:pPr algn="ctr"/>
                      <a:endParaRPr lang="de-CH" sz="1600" b="1" dirty="0">
                        <a:latin typeface="Arial" panose="020B0604020202020204" pitchFamily="34" charset="0"/>
                        <a:cs typeface="Arial" panose="020B0604020202020204" pitchFamily="34" charset="0"/>
                      </a:endParaRPr>
                    </a:p>
                  </a:txBody>
                  <a:tcPr marL="90000" marR="90000" marT="0" marB="46800">
                    <a:lnL>
                      <a:noFill/>
                    </a:lnL>
                    <a:lnR w="12700" cap="flat" cmpd="sng" algn="ctr">
                      <a:noFill/>
                      <a:prstDash val="solid"/>
                      <a:round/>
                      <a:headEnd type="none" w="med" len="med"/>
                      <a:tailEnd type="none" w="med" len="med"/>
                    </a:lnR>
                    <a:lnT>
                      <a:noFill/>
                    </a:lnT>
                    <a:lnB w="381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endParaRPr lang="de-CH" sz="1600" b="1" dirty="0">
                        <a:latin typeface="Arial" panose="020B0604020202020204" pitchFamily="34" charset="0"/>
                        <a:cs typeface="Arial" panose="020B0604020202020204" pitchFamily="34" charset="0"/>
                      </a:endParaRPr>
                    </a:p>
                  </a:txBody>
                  <a:tcPr marL="90000" marR="90000" marT="0" marB="46800">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a:noFill/>
                    </a:lnT>
                    <a:lnB w="381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a:r>
                        <a:rPr lang="de-CH" sz="800" dirty="0" smtClean="0">
                          <a:latin typeface="+mn-lt"/>
                        </a:rPr>
                        <a:t>i</a:t>
                      </a:r>
                      <a:endParaRPr lang="de-CH" sz="8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81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3600" marR="0" lvl="0" indent="-9360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dirty="0" smtClean="0">
                          <a:ln>
                            <a:noFill/>
                          </a:ln>
                          <a:solidFill>
                            <a:srgbClr val="FF0000"/>
                          </a:solidFill>
                          <a:effectLst/>
                          <a:uLnTx/>
                          <a:uFillTx/>
                          <a:latin typeface="+mn-lt"/>
                          <a:ea typeface="Tahoma"/>
                          <a:cs typeface="Tahoma"/>
                        </a:rPr>
                        <a:t>»</a:t>
                      </a:r>
                      <a:r>
                        <a:rPr kumimoji="0" lang="de-CH" sz="800" b="0" i="0" u="none" strike="noStrike" kern="1200" cap="none" spc="0" normalizeH="0" baseline="0" noProof="0" dirty="0" smtClean="0">
                          <a:ln>
                            <a:noFill/>
                          </a:ln>
                          <a:solidFill>
                            <a:srgbClr val="000000"/>
                          </a:solidFill>
                          <a:effectLst/>
                          <a:uLnTx/>
                          <a:uFillTx/>
                          <a:latin typeface="+mn-lt"/>
                          <a:ea typeface="Tahoma"/>
                          <a:cs typeface="Tahoma"/>
                        </a:rPr>
                        <a:t> </a:t>
                      </a:r>
                      <a:r>
                        <a:rPr lang="de-DE" sz="800" dirty="0" smtClean="0">
                          <a:latin typeface="+mn-lt"/>
                        </a:rPr>
                        <a:t>können zwischen exakten und gerundeten Ergebnissen unterscheiden.</a:t>
                      </a:r>
                    </a:p>
                    <a:p>
                      <a:pPr marL="93600" marR="0" lvl="0" indent="-9360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dirty="0" smtClean="0">
                          <a:ln>
                            <a:noFill/>
                          </a:ln>
                          <a:solidFill>
                            <a:srgbClr val="FF0000"/>
                          </a:solidFill>
                          <a:effectLst/>
                          <a:uLnTx/>
                          <a:uFillTx/>
                          <a:latin typeface="+mn-lt"/>
                          <a:ea typeface="Tahoma"/>
                          <a:cs typeface="Tahoma"/>
                        </a:rPr>
                        <a:t>»</a:t>
                      </a:r>
                      <a:r>
                        <a:rPr kumimoji="0" lang="de-CH" sz="800" b="0" i="0" u="none" strike="noStrike" kern="1200" cap="none" spc="0" normalizeH="0" baseline="0" noProof="0" dirty="0" smtClean="0">
                          <a:ln>
                            <a:noFill/>
                          </a:ln>
                          <a:solidFill>
                            <a:srgbClr val="000000"/>
                          </a:solidFill>
                          <a:effectLst/>
                          <a:uLnTx/>
                          <a:uFillTx/>
                          <a:latin typeface="+mn-lt"/>
                          <a:ea typeface="Tahoma"/>
                          <a:cs typeface="Tahoma"/>
                        </a:rPr>
                        <a:t> </a:t>
                      </a:r>
                      <a:r>
                        <a:rPr kumimoji="0" lang="de-DE" sz="800" b="0" i="0" u="none" strike="noStrike" kern="1200" cap="none" spc="0" normalizeH="0" baseline="0" noProof="0" dirty="0" smtClean="0">
                          <a:ln>
                            <a:noFill/>
                          </a:ln>
                          <a:solidFill>
                            <a:srgbClr val="000000"/>
                          </a:solidFill>
                          <a:effectLst/>
                          <a:uLnTx/>
                          <a:uFillTx/>
                          <a:latin typeface="+mn-lt"/>
                          <a:ea typeface="Tahoma"/>
                          <a:cs typeface="Tahoma"/>
                        </a:rPr>
                        <a:t>entscheiden situativ, mit gerundeten oder exakten Werten zu operieren (z.B.  oder 1.41).</a:t>
                      </a:r>
                      <a:endParaRPr lang="de-CH" sz="800" dirty="0" smtClean="0">
                        <a:solidFill>
                          <a:schemeClr val="bg1"/>
                        </a:solidFill>
                        <a:latin typeface="+mn-lt"/>
                        <a:ea typeface="Tahoma" panose="020B0604030504040204" pitchFamily="34" charset="0"/>
                        <a:cs typeface="Aharoni" panose="02010803020104030203" pitchFamily="2" charset="-79"/>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81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CH" sz="1000" dirty="0">
                        <a:latin typeface="+mn-lt"/>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81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bl>
          </a:graphicData>
        </a:graphic>
      </p:graphicFrame>
      <p:sp>
        <p:nvSpPr>
          <p:cNvPr id="11" name="Textfeld 10"/>
          <p:cNvSpPr txBox="1"/>
          <p:nvPr/>
        </p:nvSpPr>
        <p:spPr>
          <a:xfrm>
            <a:off x="611560" y="3068960"/>
            <a:ext cx="1031766" cy="184666"/>
          </a:xfrm>
          <a:prstGeom prst="rect">
            <a:avLst/>
          </a:prstGeom>
          <a:solidFill>
            <a:schemeClr val="bg1">
              <a:lumMod val="75000"/>
            </a:schemeClr>
          </a:solidFill>
        </p:spPr>
        <p:txBody>
          <a:bodyPr wrap="square" lIns="36000" tIns="0" rIns="36000" bIns="0" rtlCol="0">
            <a:spAutoFit/>
          </a:bodyPr>
          <a:lstStyle/>
          <a:p>
            <a:r>
              <a:rPr lang="de-CH" sz="1200" dirty="0" smtClean="0">
                <a:solidFill>
                  <a:srgbClr val="FFFFFF"/>
                </a:solidFill>
              </a:rPr>
              <a:t>MA.1.C.1</a:t>
            </a:r>
            <a:endParaRPr lang="de-CH" sz="1200" dirty="0">
              <a:solidFill>
                <a:srgbClr val="FFFFFF"/>
              </a:solidFill>
            </a:endParaRPr>
          </a:p>
        </p:txBody>
      </p:sp>
      <p:cxnSp>
        <p:nvCxnSpPr>
          <p:cNvPr id="12" name="Gerade Verbindung 11"/>
          <p:cNvCxnSpPr/>
          <p:nvPr/>
        </p:nvCxnSpPr>
        <p:spPr>
          <a:xfrm>
            <a:off x="1259632" y="5013176"/>
            <a:ext cx="6911602" cy="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nvGrpSpPr>
          <p:cNvPr id="13" name="Gruppieren 43"/>
          <p:cNvGrpSpPr/>
          <p:nvPr/>
        </p:nvGrpSpPr>
        <p:grpSpPr>
          <a:xfrm>
            <a:off x="1043608" y="4941168"/>
            <a:ext cx="180000" cy="180000"/>
            <a:chOff x="1508584" y="4280099"/>
            <a:chExt cx="180000" cy="180000"/>
          </a:xfrm>
        </p:grpSpPr>
        <p:sp>
          <p:nvSpPr>
            <p:cNvPr id="14" name="Ellipse 13"/>
            <p:cNvSpPr/>
            <p:nvPr/>
          </p:nvSpPr>
          <p:spPr>
            <a:xfrm>
              <a:off x="1542980" y="4316099"/>
              <a:ext cx="108000" cy="108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5" name="Ellipse 14"/>
            <p:cNvSpPr/>
            <p:nvPr/>
          </p:nvSpPr>
          <p:spPr>
            <a:xfrm>
              <a:off x="1508584" y="4280099"/>
              <a:ext cx="180000" cy="180000"/>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grpSp>
      <p:sp>
        <p:nvSpPr>
          <p:cNvPr id="16" name="Pfeil nach rechts 15"/>
          <p:cNvSpPr/>
          <p:nvPr/>
        </p:nvSpPr>
        <p:spPr>
          <a:xfrm>
            <a:off x="107504" y="2492896"/>
            <a:ext cx="1493903" cy="360040"/>
          </a:xfrm>
          <a:prstGeom prst="rightArrow">
            <a:avLst>
              <a:gd name="adj1" fmla="val 100000"/>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b="1" dirty="0" smtClean="0">
                <a:solidFill>
                  <a:srgbClr val="FFFFFF"/>
                </a:solidFill>
              </a:rPr>
              <a:t>Kompetenz</a:t>
            </a:r>
            <a:endParaRPr lang="de-CH" sz="1600" b="1" dirty="0">
              <a:solidFill>
                <a:srgbClr val="FFFFFF"/>
              </a:solidFill>
            </a:endParaRPr>
          </a:p>
        </p:txBody>
      </p:sp>
      <p:sp>
        <p:nvSpPr>
          <p:cNvPr id="17" name="Pfeil nach links 16"/>
          <p:cNvSpPr/>
          <p:nvPr/>
        </p:nvSpPr>
        <p:spPr>
          <a:xfrm>
            <a:off x="7020272" y="4077072"/>
            <a:ext cx="1974520" cy="252000"/>
          </a:xfrm>
          <a:prstGeom prst="leftArrow">
            <a:avLst>
              <a:gd name="adj1" fmla="val 91936"/>
              <a:gd name="adj2" fmla="val 5483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b="1" dirty="0" smtClean="0">
                <a:solidFill>
                  <a:srgbClr val="FFFFFF"/>
                </a:solidFill>
              </a:rPr>
              <a:t>Grundanspruch</a:t>
            </a:r>
            <a:endParaRPr lang="de-CH" sz="1600" b="1" dirty="0">
              <a:solidFill>
                <a:srgbClr val="FFFFFF"/>
              </a:solidFill>
            </a:endParaRPr>
          </a:p>
        </p:txBody>
      </p:sp>
      <p:sp>
        <p:nvSpPr>
          <p:cNvPr id="18" name="Pfeil nach links 17"/>
          <p:cNvSpPr/>
          <p:nvPr/>
        </p:nvSpPr>
        <p:spPr>
          <a:xfrm>
            <a:off x="6588224" y="4869160"/>
            <a:ext cx="2406569" cy="252000"/>
          </a:xfrm>
          <a:prstGeom prst="leftArrow">
            <a:avLst>
              <a:gd name="adj1" fmla="val 91936"/>
              <a:gd name="adj2" fmla="val 5483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b="1" dirty="0" smtClean="0">
                <a:solidFill>
                  <a:srgbClr val="FFFFFF"/>
                </a:solidFill>
              </a:rPr>
              <a:t>Orientierungspunkt</a:t>
            </a:r>
            <a:endParaRPr lang="de-CH" sz="1600" b="1"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custDataLst>
              <p:tags r:id="rId1"/>
            </p:custDataLst>
          </p:nvPr>
        </p:nvSpPr>
        <p:spPr>
          <a:xfrm>
            <a:off x="539552" y="2132856"/>
            <a:ext cx="8496944" cy="4296665"/>
          </a:xfrm>
        </p:spPr>
        <p:txBody>
          <a:bodyPr/>
          <a:lstStyle/>
          <a:p>
            <a:pPr>
              <a:buFont typeface="Wingdings" pitchFamily="2" charset="2"/>
              <a:buChar char="Ø"/>
            </a:pPr>
            <a:endParaRPr lang="de-CH" sz="1600" dirty="0" smtClean="0"/>
          </a:p>
          <a:p>
            <a:pPr>
              <a:spcAft>
                <a:spcPts val="1200"/>
              </a:spcAft>
              <a:buFont typeface="Wingdings" pitchFamily="2" charset="2"/>
              <a:buChar char="Ø"/>
            </a:pPr>
            <a:endParaRPr lang="de-CH" sz="1600" b="1" dirty="0" smtClean="0"/>
          </a:p>
          <a:p>
            <a:pPr>
              <a:spcAft>
                <a:spcPts val="1200"/>
              </a:spcAft>
              <a:buFont typeface="Wingdings" pitchFamily="2" charset="2"/>
              <a:buChar char="Ø"/>
            </a:pPr>
            <a:endParaRPr lang="de-CH" sz="1800" dirty="0"/>
          </a:p>
        </p:txBody>
      </p:sp>
      <p:sp>
        <p:nvSpPr>
          <p:cNvPr id="3" name="Titel 2"/>
          <p:cNvSpPr>
            <a:spLocks noGrp="1"/>
          </p:cNvSpPr>
          <p:nvPr>
            <p:ph type="title"/>
            <p:custDataLst>
              <p:tags r:id="rId2"/>
            </p:custDataLst>
          </p:nvPr>
        </p:nvSpPr>
        <p:spPr/>
        <p:txBody>
          <a:bodyPr/>
          <a:lstStyle/>
          <a:p>
            <a:r>
              <a:rPr lang="de-CH" dirty="0" smtClean="0"/>
              <a:t>Was ist ein kompetenzorientierter Unterricht ?</a:t>
            </a:r>
            <a:endParaRPr lang="de-CH" dirty="0"/>
          </a:p>
        </p:txBody>
      </p:sp>
      <p:sp>
        <p:nvSpPr>
          <p:cNvPr id="4" name="Textplatzhalter 3"/>
          <p:cNvSpPr>
            <a:spLocks noGrp="1"/>
          </p:cNvSpPr>
          <p:nvPr>
            <p:ph type="body" sz="quarter" idx="11"/>
            <p:custDataLst>
              <p:tags r:id="rId3"/>
            </p:custDataLst>
          </p:nvPr>
        </p:nvSpPr>
        <p:spPr/>
        <p:txBody>
          <a:bodyPr/>
          <a:lstStyle/>
          <a:p>
            <a:r>
              <a:rPr lang="de-CH" dirty="0" smtClean="0"/>
              <a:t>Elterninformation </a:t>
            </a:r>
            <a:r>
              <a:rPr lang="de-CH" dirty="0"/>
              <a:t>Lehrplan 21</a:t>
            </a:r>
          </a:p>
        </p:txBody>
      </p:sp>
      <p:pic>
        <p:nvPicPr>
          <p:cNvPr id="9218" name="Picture 2"/>
          <p:cNvPicPr>
            <a:picLocks noChangeAspect="1" noChangeArrowheads="1"/>
          </p:cNvPicPr>
          <p:nvPr>
            <p:custDataLst>
              <p:tags r:id="rId4"/>
            </p:custDataLst>
          </p:nvPr>
        </p:nvPicPr>
        <p:blipFill>
          <a:blip r:embed="rId8" cstate="print"/>
          <a:srcRect/>
          <a:stretch>
            <a:fillRect/>
          </a:stretch>
        </p:blipFill>
        <p:spPr bwMode="auto">
          <a:xfrm rot="394411">
            <a:off x="4531535" y="196982"/>
            <a:ext cx="1440160" cy="633796"/>
          </a:xfrm>
          <a:prstGeom prst="rect">
            <a:avLst/>
          </a:prstGeom>
          <a:noFill/>
          <a:ln w="12700">
            <a:solidFill>
              <a:srgbClr val="FF0000"/>
            </a:solidFill>
            <a:miter lim="800000"/>
            <a:headEnd/>
            <a:tailEnd/>
          </a:ln>
        </p:spPr>
      </p:pic>
      <p:pic>
        <p:nvPicPr>
          <p:cNvPr id="11" name="Picture 2" descr="G:\G-AVS\Lehrplan 21\Implementierung LP 21 NW\LP 21_Unterlagen für LP\Fotos für Titelblatt\Bild 7.jpg"/>
          <p:cNvPicPr>
            <a:picLocks noChangeAspect="1" noChangeArrowheads="1"/>
          </p:cNvPicPr>
          <p:nvPr>
            <p:custDataLst>
              <p:tags r:id="rId5"/>
            </p:custDataLst>
          </p:nvPr>
        </p:nvPicPr>
        <p:blipFill>
          <a:blip r:embed="rId9" cstate="print">
            <a:lum contrast="10000"/>
          </a:blip>
          <a:srcRect t="4468" b="3339"/>
          <a:stretch>
            <a:fillRect/>
          </a:stretch>
        </p:blipFill>
        <p:spPr bwMode="auto">
          <a:xfrm>
            <a:off x="1835696" y="1988840"/>
            <a:ext cx="5400600" cy="4155195"/>
          </a:xfrm>
          <a:prstGeom prst="rect">
            <a:avLst/>
          </a:prstGeom>
          <a:noFill/>
          <a:ln w="3175">
            <a:solidFill>
              <a:schemeClr val="tx1"/>
            </a:solidFill>
          </a:ln>
        </p:spPr>
      </p:pic>
    </p:spTree>
    <p:extLst>
      <p:ext uri="{BB962C8B-B14F-4D97-AF65-F5344CB8AC3E}">
        <p14:creationId xmlns:p14="http://schemas.microsoft.com/office/powerpoint/2010/main" val="1141259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95536" y="1196752"/>
            <a:ext cx="8353177" cy="288032"/>
          </a:xfrm>
        </p:spPr>
        <p:txBody>
          <a:bodyPr/>
          <a:lstStyle/>
          <a:p>
            <a:r>
              <a:rPr lang="de-CH" dirty="0" smtClean="0"/>
              <a:t>Kompetenzorientierter Unterricht - 8 Merkmale</a:t>
            </a:r>
            <a:endParaRPr lang="de-CH" dirty="0"/>
          </a:p>
        </p:txBody>
      </p:sp>
      <p:sp>
        <p:nvSpPr>
          <p:cNvPr id="6" name="Rechteck 5"/>
          <p:cNvSpPr/>
          <p:nvPr/>
        </p:nvSpPr>
        <p:spPr>
          <a:xfrm>
            <a:off x="419099" y="6118141"/>
            <a:ext cx="8724901" cy="276999"/>
          </a:xfrm>
          <a:prstGeom prst="rect">
            <a:avLst/>
          </a:prstGeom>
        </p:spPr>
        <p:txBody>
          <a:bodyPr wrap="square">
            <a:spAutoFit/>
          </a:bodyPr>
          <a:lstStyle/>
          <a:p>
            <a:r>
              <a:rPr lang="de-CH" sz="1200" dirty="0">
                <a:solidFill>
                  <a:srgbClr val="000000"/>
                </a:solidFill>
              </a:rPr>
              <a:t>(vgl. </a:t>
            </a:r>
            <a:r>
              <a:rPr lang="de-CH" sz="1200" dirty="0" err="1">
                <a:solidFill>
                  <a:srgbClr val="000000"/>
                </a:solidFill>
              </a:rPr>
              <a:t>Joller</a:t>
            </a:r>
            <a:r>
              <a:rPr lang="de-CH" sz="1200" dirty="0">
                <a:solidFill>
                  <a:srgbClr val="000000"/>
                </a:solidFill>
              </a:rPr>
              <a:t>, Zutavern, </a:t>
            </a:r>
            <a:r>
              <a:rPr lang="de-CH" sz="1200" dirty="0" err="1">
                <a:solidFill>
                  <a:srgbClr val="000000"/>
                </a:solidFill>
              </a:rPr>
              <a:t>Tettenborn</a:t>
            </a:r>
            <a:r>
              <a:rPr lang="de-CH" sz="1200" dirty="0">
                <a:solidFill>
                  <a:srgbClr val="000000"/>
                </a:solidFill>
              </a:rPr>
              <a:t>, Ulrich, Zeiger, 2014, Leitartikel zum kompetenzorientierten Unterricht, PH Luzern)</a:t>
            </a:r>
          </a:p>
        </p:txBody>
      </p:sp>
      <p:sp>
        <p:nvSpPr>
          <p:cNvPr id="5" name="Abgerundetes Rechteck 4"/>
          <p:cNvSpPr/>
          <p:nvPr/>
        </p:nvSpPr>
        <p:spPr>
          <a:xfrm>
            <a:off x="539552" y="1700808"/>
            <a:ext cx="1838326" cy="2085975"/>
          </a:xfrm>
          <a:prstGeom prst="roundRect">
            <a:avLst/>
          </a:prstGeom>
          <a:solidFill>
            <a:schemeClr val="bg2">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r>
              <a:rPr lang="de-CH" sz="1400" dirty="0">
                <a:solidFill>
                  <a:srgbClr val="FF0000"/>
                </a:solidFill>
              </a:rPr>
              <a:t>Authentische Anforderungs-situationen</a:t>
            </a:r>
          </a:p>
          <a:p>
            <a:pPr algn="ctr"/>
            <a:endParaRPr lang="de-CH" dirty="0">
              <a:solidFill>
                <a:srgbClr val="FFFFFF"/>
              </a:solidFill>
            </a:endParaRPr>
          </a:p>
        </p:txBody>
      </p:sp>
      <p:sp>
        <p:nvSpPr>
          <p:cNvPr id="10" name="Abgerundetes Rechteck 9"/>
          <p:cNvSpPr/>
          <p:nvPr/>
        </p:nvSpPr>
        <p:spPr>
          <a:xfrm>
            <a:off x="2483768" y="1700808"/>
            <a:ext cx="1838326" cy="2085975"/>
          </a:xfrm>
          <a:prstGeom prst="roundRect">
            <a:avLst/>
          </a:prstGeom>
          <a:solidFill>
            <a:schemeClr val="bg2">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r>
              <a:rPr lang="de-CH" sz="1400" dirty="0">
                <a:solidFill>
                  <a:srgbClr val="FF0000"/>
                </a:solidFill>
              </a:rPr>
              <a:t>Erfolgserlebnisse ermöglichen</a:t>
            </a:r>
          </a:p>
        </p:txBody>
      </p:sp>
      <p:sp>
        <p:nvSpPr>
          <p:cNvPr id="11" name="Abgerundetes Rechteck 10"/>
          <p:cNvSpPr/>
          <p:nvPr/>
        </p:nvSpPr>
        <p:spPr>
          <a:xfrm>
            <a:off x="4499992" y="1700808"/>
            <a:ext cx="1838326" cy="2085975"/>
          </a:xfrm>
          <a:prstGeom prst="roundRect">
            <a:avLst/>
          </a:prstGeom>
          <a:solidFill>
            <a:schemeClr val="bg2">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r>
              <a:rPr lang="de-CH" sz="1400" dirty="0">
                <a:solidFill>
                  <a:srgbClr val="FF0000"/>
                </a:solidFill>
              </a:rPr>
              <a:t>Verknüpfung von Instruktion und Konstruktion</a:t>
            </a:r>
          </a:p>
          <a:p>
            <a:pPr algn="ctr"/>
            <a:endParaRPr lang="de-CH" dirty="0">
              <a:solidFill>
                <a:srgbClr val="FFFFFF"/>
              </a:solidFill>
            </a:endParaRPr>
          </a:p>
        </p:txBody>
      </p:sp>
      <p:sp>
        <p:nvSpPr>
          <p:cNvPr id="12" name="Abgerundetes Rechteck 11"/>
          <p:cNvSpPr/>
          <p:nvPr/>
        </p:nvSpPr>
        <p:spPr>
          <a:xfrm>
            <a:off x="6444208" y="1700808"/>
            <a:ext cx="1838326" cy="2085975"/>
          </a:xfrm>
          <a:prstGeom prst="roundRect">
            <a:avLst/>
          </a:prstGeom>
          <a:solidFill>
            <a:schemeClr val="bg2">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r>
              <a:rPr lang="de-CH" sz="1400" dirty="0">
                <a:solidFill>
                  <a:srgbClr val="FF0000"/>
                </a:solidFill>
              </a:rPr>
              <a:t>Transparente Erwartungen</a:t>
            </a:r>
          </a:p>
          <a:p>
            <a:pPr algn="ctr"/>
            <a:endParaRPr lang="de-CH" dirty="0">
              <a:solidFill>
                <a:srgbClr val="FFFFFF"/>
              </a:solidFill>
            </a:endParaRPr>
          </a:p>
        </p:txBody>
      </p:sp>
      <p:sp>
        <p:nvSpPr>
          <p:cNvPr id="13" name="Abgerundetes Rechteck 12"/>
          <p:cNvSpPr/>
          <p:nvPr/>
        </p:nvSpPr>
        <p:spPr>
          <a:xfrm>
            <a:off x="539552" y="3933056"/>
            <a:ext cx="1838326" cy="2085975"/>
          </a:xfrm>
          <a:prstGeom prst="roundRect">
            <a:avLst/>
          </a:prstGeom>
          <a:solidFill>
            <a:schemeClr val="bg2">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r>
              <a:rPr lang="de-CH" sz="1400" dirty="0" err="1">
                <a:solidFill>
                  <a:srgbClr val="FF0000"/>
                </a:solidFill>
              </a:rPr>
              <a:t>Binnendifferen-zierung</a:t>
            </a:r>
            <a:r>
              <a:rPr lang="de-CH" sz="1400" dirty="0">
                <a:solidFill>
                  <a:srgbClr val="FF0000"/>
                </a:solidFill>
              </a:rPr>
              <a:t> und Individualisierung</a:t>
            </a:r>
          </a:p>
          <a:p>
            <a:pPr algn="ctr"/>
            <a:endParaRPr lang="de-CH" dirty="0">
              <a:solidFill>
                <a:srgbClr val="FFFFFF"/>
              </a:solidFill>
            </a:endParaRPr>
          </a:p>
        </p:txBody>
      </p:sp>
      <p:sp>
        <p:nvSpPr>
          <p:cNvPr id="14" name="Abgerundetes Rechteck 13"/>
          <p:cNvSpPr/>
          <p:nvPr/>
        </p:nvSpPr>
        <p:spPr>
          <a:xfrm>
            <a:off x="2483768" y="3933056"/>
            <a:ext cx="1838326" cy="2085975"/>
          </a:xfrm>
          <a:prstGeom prst="roundRect">
            <a:avLst/>
          </a:prstGeom>
          <a:solidFill>
            <a:schemeClr val="bg2">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r>
              <a:rPr lang="de-CH" sz="1400" dirty="0">
                <a:solidFill>
                  <a:srgbClr val="FF0000"/>
                </a:solidFill>
              </a:rPr>
              <a:t>Kumulativer Kompetenzaufbau</a:t>
            </a:r>
          </a:p>
          <a:p>
            <a:pPr algn="ctr"/>
            <a:endParaRPr lang="de-CH" dirty="0">
              <a:solidFill>
                <a:srgbClr val="FFFFFF"/>
              </a:solidFill>
            </a:endParaRPr>
          </a:p>
        </p:txBody>
      </p:sp>
      <p:sp>
        <p:nvSpPr>
          <p:cNvPr id="15" name="Abgerundetes Rechteck 14"/>
          <p:cNvSpPr/>
          <p:nvPr/>
        </p:nvSpPr>
        <p:spPr>
          <a:xfrm>
            <a:off x="4499992" y="3933056"/>
            <a:ext cx="1838326" cy="2085975"/>
          </a:xfrm>
          <a:prstGeom prst="roundRect">
            <a:avLst/>
          </a:prstGeom>
          <a:solidFill>
            <a:schemeClr val="bg2">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r>
              <a:rPr lang="de-CH" sz="1400" dirty="0">
                <a:solidFill>
                  <a:srgbClr val="FF0000"/>
                </a:solidFill>
              </a:rPr>
              <a:t>Feedback von anderen</a:t>
            </a:r>
          </a:p>
          <a:p>
            <a:pPr algn="ctr"/>
            <a:endParaRPr lang="de-CH" dirty="0">
              <a:solidFill>
                <a:srgbClr val="FFFFFF"/>
              </a:solidFill>
            </a:endParaRPr>
          </a:p>
        </p:txBody>
      </p:sp>
      <p:sp>
        <p:nvSpPr>
          <p:cNvPr id="16" name="Abgerundetes Rechteck 15"/>
          <p:cNvSpPr/>
          <p:nvPr/>
        </p:nvSpPr>
        <p:spPr>
          <a:xfrm>
            <a:off x="6444208" y="3933056"/>
            <a:ext cx="1838326" cy="2085975"/>
          </a:xfrm>
          <a:prstGeom prst="roundRect">
            <a:avLst/>
          </a:prstGeom>
          <a:solidFill>
            <a:schemeClr val="bg2">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endParaRPr lang="de-CH" sz="1400" dirty="0">
              <a:solidFill>
                <a:srgbClr val="FF0000"/>
              </a:solidFill>
            </a:endParaRPr>
          </a:p>
          <a:p>
            <a:pPr algn="ctr"/>
            <a:r>
              <a:rPr lang="de-CH" sz="1400" dirty="0">
                <a:solidFill>
                  <a:srgbClr val="FF0000"/>
                </a:solidFill>
              </a:rPr>
              <a:t>Erkenntnisse durch Reflexion</a:t>
            </a:r>
          </a:p>
          <a:p>
            <a:pPr algn="ctr"/>
            <a:endParaRPr lang="de-CH" dirty="0">
              <a:solidFill>
                <a:srgbClr val="FFFFFF"/>
              </a:solidFill>
            </a:endParaRPr>
          </a:p>
        </p:txBody>
      </p:sp>
      <p:pic>
        <p:nvPicPr>
          <p:cNvPr id="20" name="Grafik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1772816"/>
            <a:ext cx="1440160" cy="1225521"/>
          </a:xfrm>
          <a:prstGeom prst="rect">
            <a:avLst/>
          </a:prstGeom>
        </p:spPr>
      </p:pic>
      <p:pic>
        <p:nvPicPr>
          <p:cNvPr id="21" name="Grafik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15816" y="1340768"/>
            <a:ext cx="1080120" cy="1773856"/>
          </a:xfrm>
          <a:prstGeom prst="rect">
            <a:avLst/>
          </a:prstGeom>
        </p:spPr>
      </p:pic>
      <p:pic>
        <p:nvPicPr>
          <p:cNvPr id="22" name="Grafik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4008" y="1700808"/>
            <a:ext cx="1729677" cy="1440160"/>
          </a:xfrm>
          <a:prstGeom prst="rect">
            <a:avLst/>
          </a:prstGeom>
        </p:spPr>
      </p:pic>
      <p:pic>
        <p:nvPicPr>
          <p:cNvPr id="23" name="Grafik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794868">
            <a:off x="6912216" y="1656116"/>
            <a:ext cx="1113698" cy="1596847"/>
          </a:xfrm>
          <a:prstGeom prst="rect">
            <a:avLst/>
          </a:prstGeom>
        </p:spPr>
      </p:pic>
      <p:pic>
        <p:nvPicPr>
          <p:cNvPr id="24" name="Grafik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9592" y="3789040"/>
            <a:ext cx="1041230" cy="1656184"/>
          </a:xfrm>
          <a:prstGeom prst="rect">
            <a:avLst/>
          </a:prstGeom>
        </p:spPr>
      </p:pic>
      <p:pic>
        <p:nvPicPr>
          <p:cNvPr id="25" name="Grafik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55776" y="4149080"/>
            <a:ext cx="1628775" cy="1019175"/>
          </a:xfrm>
          <a:prstGeom prst="rect">
            <a:avLst/>
          </a:prstGeom>
        </p:spPr>
      </p:pic>
      <p:pic>
        <p:nvPicPr>
          <p:cNvPr id="26" name="Grafik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32040" y="4077072"/>
            <a:ext cx="792088" cy="1430159"/>
          </a:xfrm>
          <a:prstGeom prst="rect">
            <a:avLst/>
          </a:prstGeom>
        </p:spPr>
      </p:pic>
      <p:pic>
        <p:nvPicPr>
          <p:cNvPr id="28" name="Grafik 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04248" y="3933056"/>
            <a:ext cx="1322467" cy="1623442"/>
          </a:xfrm>
          <a:prstGeom prst="rect">
            <a:avLst/>
          </a:prstGeom>
        </p:spPr>
      </p:pic>
      <p:pic>
        <p:nvPicPr>
          <p:cNvPr id="30" name="Picture 2"/>
          <p:cNvPicPr>
            <a:picLocks noChangeAspect="1" noChangeArrowheads="1"/>
          </p:cNvPicPr>
          <p:nvPr>
            <p:custDataLst>
              <p:tags r:id="rId1"/>
            </p:custDataLst>
          </p:nvPr>
        </p:nvPicPr>
        <p:blipFill>
          <a:blip r:embed="rId13" cstate="print"/>
          <a:srcRect/>
          <a:stretch>
            <a:fillRect/>
          </a:stretch>
        </p:blipFill>
        <p:spPr bwMode="auto">
          <a:xfrm rot="394411">
            <a:off x="4531535" y="196982"/>
            <a:ext cx="1440160" cy="633796"/>
          </a:xfrm>
          <a:prstGeom prst="rect">
            <a:avLst/>
          </a:prstGeom>
          <a:noFill/>
          <a:ln w="12700">
            <a:solidFill>
              <a:srgbClr val="FF0000"/>
            </a:solidFill>
            <a:miter lim="800000"/>
            <a:headEnd/>
            <a:tailEnd/>
          </a:ln>
        </p:spPr>
      </p:pic>
      <p:sp>
        <p:nvSpPr>
          <p:cNvPr id="31" name="Textplatzhalter 3"/>
          <p:cNvSpPr txBox="1">
            <a:spLocks/>
          </p:cNvSpPr>
          <p:nvPr>
            <p:custDataLst>
              <p:tags r:id="rId2"/>
            </p:custDataLst>
          </p:nvPr>
        </p:nvSpPr>
        <p:spPr>
          <a:xfrm>
            <a:off x="1584000" y="612000"/>
            <a:ext cx="7200000" cy="162000"/>
          </a:xfrm>
          <a:prstGeom prst="rect">
            <a:avLst/>
          </a:prstGeom>
        </p:spPr>
        <p:txBody>
          <a:bodyPr/>
          <a:lstStyle/>
          <a:p>
            <a:pPr marL="215900" marR="0" lvl="0" indent="-215900" algn="l" defTabSz="914400" rtl="0" eaLnBrk="1" fontAlgn="auto" latinLnBrk="0" hangingPunct="1">
              <a:lnSpc>
                <a:spcPts val="2400"/>
              </a:lnSpc>
              <a:spcBef>
                <a:spcPts val="0"/>
              </a:spcBef>
              <a:spcAft>
                <a:spcPts val="0"/>
              </a:spcAft>
              <a:buClrTx/>
              <a:buSzTx/>
              <a:tabLst/>
              <a:defRPr/>
            </a:pPr>
            <a:endParaRPr kumimoji="0" lang="de-CH"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33" name="Rechteck 32"/>
          <p:cNvSpPr/>
          <p:nvPr/>
        </p:nvSpPr>
        <p:spPr>
          <a:xfrm>
            <a:off x="1475656" y="548680"/>
            <a:ext cx="7344816" cy="261610"/>
          </a:xfrm>
          <a:prstGeom prst="rect">
            <a:avLst/>
          </a:prstGeom>
        </p:spPr>
        <p:txBody>
          <a:bodyPr wrap="square">
            <a:spAutoFit/>
          </a:bodyPr>
          <a:lstStyle/>
          <a:p>
            <a:pPr algn="r"/>
            <a:r>
              <a:rPr lang="de-CH" sz="1100" b="1" dirty="0" smtClean="0"/>
              <a:t>Elterninformation Lehrplan 21</a:t>
            </a:r>
            <a:endParaRPr lang="de-CH" sz="1100" b="1" dirty="0"/>
          </a:p>
        </p:txBody>
      </p:sp>
    </p:spTree>
    <p:extLst>
      <p:ext uri="{BB962C8B-B14F-4D97-AF65-F5344CB8AC3E}">
        <p14:creationId xmlns:p14="http://schemas.microsoft.com/office/powerpoint/2010/main" val="428198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custDataLst>
              <p:tags r:id="rId1"/>
            </p:custDataLst>
          </p:nvPr>
        </p:nvSpPr>
        <p:spPr/>
        <p:txBody>
          <a:bodyPr/>
          <a:lstStyle/>
          <a:p>
            <a:r>
              <a:rPr lang="de-CH" dirty="0" smtClean="0"/>
              <a:t>Welche Anpassungen gibt es für die Schüler?</a:t>
            </a:r>
            <a:endParaRPr lang="de-CH" dirty="0"/>
          </a:p>
        </p:txBody>
      </p:sp>
      <p:sp>
        <p:nvSpPr>
          <p:cNvPr id="4" name="Textplatzhalter 3"/>
          <p:cNvSpPr>
            <a:spLocks noGrp="1"/>
          </p:cNvSpPr>
          <p:nvPr>
            <p:ph type="body" sz="quarter" idx="11"/>
            <p:custDataLst>
              <p:tags r:id="rId2"/>
            </p:custDataLst>
          </p:nvPr>
        </p:nvSpPr>
        <p:spPr/>
        <p:txBody>
          <a:bodyPr/>
          <a:lstStyle/>
          <a:p>
            <a:r>
              <a:rPr lang="de-CH" dirty="0" smtClean="0"/>
              <a:t>Elterninformation Lehrplan 21</a:t>
            </a:r>
            <a:endParaRPr lang="de-CH" dirty="0"/>
          </a:p>
        </p:txBody>
      </p:sp>
      <p:pic>
        <p:nvPicPr>
          <p:cNvPr id="6" name="Picture 2"/>
          <p:cNvPicPr>
            <a:picLocks noChangeAspect="1" noChangeArrowheads="1"/>
          </p:cNvPicPr>
          <p:nvPr>
            <p:custDataLst>
              <p:tags r:id="rId3"/>
            </p:custDataLst>
          </p:nvPr>
        </p:nvPicPr>
        <p:blipFill>
          <a:blip r:embed="rId6" cstate="print"/>
          <a:srcRect/>
          <a:stretch>
            <a:fillRect/>
          </a:stretch>
        </p:blipFill>
        <p:spPr bwMode="auto">
          <a:xfrm rot="394411">
            <a:off x="4531535" y="196982"/>
            <a:ext cx="1440160" cy="633796"/>
          </a:xfrm>
          <a:prstGeom prst="rect">
            <a:avLst/>
          </a:prstGeom>
          <a:noFill/>
          <a:ln w="12700">
            <a:solidFill>
              <a:srgbClr val="FF0000"/>
            </a:solidFill>
            <a:miter lim="800000"/>
            <a:headEnd/>
            <a:tailEnd/>
          </a:ln>
        </p:spPr>
      </p:pic>
      <p:sp>
        <p:nvSpPr>
          <p:cNvPr id="8" name="Rechteck 7"/>
          <p:cNvSpPr/>
          <p:nvPr/>
        </p:nvSpPr>
        <p:spPr>
          <a:xfrm>
            <a:off x="467544" y="1844824"/>
            <a:ext cx="4544834" cy="369332"/>
          </a:xfrm>
          <a:prstGeom prst="rect">
            <a:avLst/>
          </a:prstGeom>
        </p:spPr>
        <p:txBody>
          <a:bodyPr wrap="none">
            <a:spAutoFit/>
          </a:bodyPr>
          <a:lstStyle/>
          <a:p>
            <a:r>
              <a:rPr lang="de-CH" dirty="0" smtClean="0"/>
              <a:t>Kantonale Rahmenvorgaben: Stundentafel</a:t>
            </a:r>
            <a:endParaRPr lang="de-CH" dirty="0"/>
          </a:p>
        </p:txBody>
      </p:sp>
      <p:pic>
        <p:nvPicPr>
          <p:cNvPr id="4098" name="Picture 2"/>
          <p:cNvPicPr>
            <a:picLocks noChangeAspect="1" noChangeArrowheads="1"/>
          </p:cNvPicPr>
          <p:nvPr/>
        </p:nvPicPr>
        <p:blipFill>
          <a:blip r:embed="rId7" cstate="print"/>
          <a:srcRect/>
          <a:stretch>
            <a:fillRect/>
          </a:stretch>
        </p:blipFill>
        <p:spPr bwMode="auto">
          <a:xfrm>
            <a:off x="1907704" y="2780928"/>
            <a:ext cx="5620965" cy="34332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custDataLst>
              <p:tags r:id="rId1"/>
            </p:custDataLst>
          </p:nvPr>
        </p:nvSpPr>
        <p:spPr/>
        <p:txBody>
          <a:bodyPr/>
          <a:lstStyle/>
          <a:p>
            <a:r>
              <a:rPr lang="de-CH" dirty="0"/>
              <a:t>Stundentafel ab SJ 17/18 - Primarschule</a:t>
            </a:r>
          </a:p>
        </p:txBody>
      </p:sp>
      <p:sp>
        <p:nvSpPr>
          <p:cNvPr id="4" name="Textplatzhalter 3"/>
          <p:cNvSpPr>
            <a:spLocks noGrp="1"/>
          </p:cNvSpPr>
          <p:nvPr>
            <p:ph type="body" sz="quarter" idx="11"/>
            <p:custDataLst>
              <p:tags r:id="rId2"/>
            </p:custDataLst>
          </p:nvPr>
        </p:nvSpPr>
        <p:spPr/>
        <p:txBody>
          <a:bodyPr/>
          <a:lstStyle/>
          <a:p>
            <a:r>
              <a:rPr lang="de-CH" dirty="0" smtClean="0"/>
              <a:t>Elterninformation </a:t>
            </a:r>
            <a:r>
              <a:rPr lang="de-CH" dirty="0"/>
              <a:t>Lehrplan 21</a:t>
            </a:r>
          </a:p>
        </p:txBody>
      </p:sp>
      <p:pic>
        <p:nvPicPr>
          <p:cNvPr id="1026" name="Picture 2"/>
          <p:cNvPicPr>
            <a:picLocks noChangeAspect="1" noChangeArrowheads="1"/>
          </p:cNvPicPr>
          <p:nvPr>
            <p:custDataLst>
              <p:tags r:id="rId3"/>
            </p:custDataLst>
          </p:nvPr>
        </p:nvPicPr>
        <p:blipFill>
          <a:blip r:embed="rId7" cstate="print"/>
          <a:srcRect/>
          <a:stretch>
            <a:fillRect/>
          </a:stretch>
        </p:blipFill>
        <p:spPr bwMode="auto">
          <a:xfrm>
            <a:off x="1331640" y="1916832"/>
            <a:ext cx="6336704" cy="4492903"/>
          </a:xfrm>
          <a:prstGeom prst="rect">
            <a:avLst/>
          </a:prstGeom>
          <a:noFill/>
          <a:ln w="9525">
            <a:noFill/>
            <a:miter lim="800000"/>
            <a:headEnd/>
            <a:tailEnd/>
          </a:ln>
          <a:effectLst/>
        </p:spPr>
      </p:pic>
      <p:pic>
        <p:nvPicPr>
          <p:cNvPr id="7" name="Picture 2"/>
          <p:cNvPicPr>
            <a:picLocks noChangeAspect="1" noChangeArrowheads="1"/>
          </p:cNvPicPr>
          <p:nvPr>
            <p:custDataLst>
              <p:tags r:id="rId4"/>
            </p:custDataLst>
          </p:nvPr>
        </p:nvPicPr>
        <p:blipFill>
          <a:blip r:embed="rId8" cstate="print"/>
          <a:srcRect/>
          <a:stretch>
            <a:fillRect/>
          </a:stretch>
        </p:blipFill>
        <p:spPr bwMode="auto">
          <a:xfrm rot="394411">
            <a:off x="4531535" y="196982"/>
            <a:ext cx="1440160" cy="633796"/>
          </a:xfrm>
          <a:prstGeom prst="rect">
            <a:avLst/>
          </a:prstGeom>
          <a:noFill/>
          <a:ln w="12700">
            <a:solidFill>
              <a:srgbClr val="FF0000"/>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custDataLst>
              <p:tags r:id="rId1"/>
            </p:custDataLst>
          </p:nvPr>
        </p:nvSpPr>
        <p:spPr/>
        <p:txBody>
          <a:bodyPr/>
          <a:lstStyle/>
          <a:p>
            <a:r>
              <a:rPr lang="de-CH" dirty="0"/>
              <a:t>Stundentafel ab SJ 17/18 - Orientierungsschule</a:t>
            </a:r>
          </a:p>
        </p:txBody>
      </p:sp>
      <p:sp>
        <p:nvSpPr>
          <p:cNvPr id="4" name="Textplatzhalter 3"/>
          <p:cNvSpPr>
            <a:spLocks noGrp="1"/>
          </p:cNvSpPr>
          <p:nvPr>
            <p:ph type="body" sz="quarter" idx="11"/>
            <p:custDataLst>
              <p:tags r:id="rId2"/>
            </p:custDataLst>
          </p:nvPr>
        </p:nvSpPr>
        <p:spPr/>
        <p:txBody>
          <a:bodyPr/>
          <a:lstStyle/>
          <a:p>
            <a:r>
              <a:rPr lang="de-CH" dirty="0" smtClean="0"/>
              <a:t>Elterninformation Lehrplan </a:t>
            </a:r>
            <a:r>
              <a:rPr lang="de-CH" dirty="0"/>
              <a:t>21</a:t>
            </a:r>
          </a:p>
        </p:txBody>
      </p:sp>
      <p:pic>
        <p:nvPicPr>
          <p:cNvPr id="2050" name="Picture 2"/>
          <p:cNvPicPr>
            <a:picLocks noChangeAspect="1" noChangeArrowheads="1"/>
          </p:cNvPicPr>
          <p:nvPr>
            <p:custDataLst>
              <p:tags r:id="rId3"/>
            </p:custDataLst>
          </p:nvPr>
        </p:nvPicPr>
        <p:blipFill>
          <a:blip r:embed="rId7" cstate="print"/>
          <a:srcRect/>
          <a:stretch>
            <a:fillRect/>
          </a:stretch>
        </p:blipFill>
        <p:spPr bwMode="auto">
          <a:xfrm>
            <a:off x="2051720" y="1844824"/>
            <a:ext cx="4494970" cy="4549551"/>
          </a:xfrm>
          <a:prstGeom prst="rect">
            <a:avLst/>
          </a:prstGeom>
          <a:noFill/>
          <a:ln w="9525">
            <a:noFill/>
            <a:miter lim="800000"/>
            <a:headEnd/>
            <a:tailEnd/>
          </a:ln>
          <a:effectLst/>
        </p:spPr>
      </p:pic>
      <p:pic>
        <p:nvPicPr>
          <p:cNvPr id="6" name="Picture 2"/>
          <p:cNvPicPr>
            <a:picLocks noChangeAspect="1" noChangeArrowheads="1"/>
          </p:cNvPicPr>
          <p:nvPr>
            <p:custDataLst>
              <p:tags r:id="rId4"/>
            </p:custDataLst>
          </p:nvPr>
        </p:nvPicPr>
        <p:blipFill>
          <a:blip r:embed="rId8" cstate="print"/>
          <a:srcRect/>
          <a:stretch>
            <a:fillRect/>
          </a:stretch>
        </p:blipFill>
        <p:spPr bwMode="auto">
          <a:xfrm rot="394411">
            <a:off x="4531535" y="196982"/>
            <a:ext cx="1440160" cy="633796"/>
          </a:xfrm>
          <a:prstGeom prst="rect">
            <a:avLst/>
          </a:prstGeom>
          <a:noFill/>
          <a:ln w="12700">
            <a:solidFill>
              <a:srgbClr val="FF0000"/>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custDataLst>
              <p:tags r:id="rId1"/>
            </p:custDataLst>
          </p:nvPr>
        </p:nvSpPr>
        <p:spPr/>
        <p:txBody>
          <a:bodyPr/>
          <a:lstStyle/>
          <a:p>
            <a:r>
              <a:rPr lang="de-CH" dirty="0"/>
              <a:t>Kantonale Rahmenvorgaben: Beurteilung Zeugnis</a:t>
            </a:r>
          </a:p>
        </p:txBody>
      </p:sp>
      <p:sp>
        <p:nvSpPr>
          <p:cNvPr id="4" name="Textplatzhalter 3"/>
          <p:cNvSpPr>
            <a:spLocks noGrp="1"/>
          </p:cNvSpPr>
          <p:nvPr>
            <p:ph type="body" sz="quarter" idx="11"/>
            <p:custDataLst>
              <p:tags r:id="rId2"/>
            </p:custDataLst>
          </p:nvPr>
        </p:nvSpPr>
        <p:spPr/>
        <p:txBody>
          <a:bodyPr/>
          <a:lstStyle/>
          <a:p>
            <a:r>
              <a:rPr lang="de-CH" dirty="0" smtClean="0"/>
              <a:t>Elterninformation </a:t>
            </a:r>
            <a:r>
              <a:rPr lang="de-CH" dirty="0"/>
              <a:t>Lehrplan 21</a:t>
            </a:r>
          </a:p>
        </p:txBody>
      </p:sp>
      <p:pic>
        <p:nvPicPr>
          <p:cNvPr id="6" name="Picture 2"/>
          <p:cNvPicPr>
            <a:picLocks noChangeAspect="1" noChangeArrowheads="1"/>
          </p:cNvPicPr>
          <p:nvPr>
            <p:custDataLst>
              <p:tags r:id="rId3"/>
            </p:custDataLst>
          </p:nvPr>
        </p:nvPicPr>
        <p:blipFill>
          <a:blip r:embed="rId6" cstate="print"/>
          <a:srcRect/>
          <a:stretch>
            <a:fillRect/>
          </a:stretch>
        </p:blipFill>
        <p:spPr bwMode="auto">
          <a:xfrm rot="394411">
            <a:off x="4531535" y="196982"/>
            <a:ext cx="1440160" cy="633796"/>
          </a:xfrm>
          <a:prstGeom prst="rect">
            <a:avLst/>
          </a:prstGeom>
          <a:noFill/>
          <a:ln w="12700">
            <a:solidFill>
              <a:srgbClr val="FF0000"/>
            </a:solidFill>
            <a:miter lim="800000"/>
            <a:headEnd/>
            <a:tailEnd/>
          </a:ln>
        </p:spPr>
      </p:pic>
      <p:pic>
        <p:nvPicPr>
          <p:cNvPr id="6147" name="Picture 3" descr="C:\Users\bidnw51\AppData\Local\Microsoft\Windows\INetCache\Content.Outlook\PIWF87E8\FullSizeRender (5).jpg"/>
          <p:cNvPicPr>
            <a:picLocks noChangeAspect="1" noChangeArrowheads="1"/>
          </p:cNvPicPr>
          <p:nvPr/>
        </p:nvPicPr>
        <p:blipFill>
          <a:blip r:embed="rId7" cstate="print">
            <a:lum bright="40000" contrast="40000"/>
          </a:blip>
          <a:srcRect l="15499" r="20120"/>
          <a:stretch>
            <a:fillRect/>
          </a:stretch>
        </p:blipFill>
        <p:spPr bwMode="auto">
          <a:xfrm rot="21272495">
            <a:off x="683568" y="1922977"/>
            <a:ext cx="3600400" cy="4340976"/>
          </a:xfrm>
          <a:prstGeom prst="rect">
            <a:avLst/>
          </a:prstGeom>
          <a:noFill/>
        </p:spPr>
      </p:pic>
      <p:pic>
        <p:nvPicPr>
          <p:cNvPr id="2" name="Grafik 1"/>
          <p:cNvPicPr>
            <a:picLocks noChangeAspect="1"/>
          </p:cNvPicPr>
          <p:nvPr/>
        </p:nvPicPr>
        <p:blipFill>
          <a:blip r:embed="rId8"/>
          <a:stretch>
            <a:fillRect/>
          </a:stretch>
        </p:blipFill>
        <p:spPr>
          <a:xfrm rot="584966">
            <a:off x="4787834" y="2445087"/>
            <a:ext cx="2531262" cy="3615463"/>
          </a:xfrm>
          <a:prstGeom prst="rect">
            <a:avLst/>
          </a:prstGeom>
          <a:ln w="3175">
            <a:solidFill>
              <a:schemeClr val="tx1"/>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custDataLst>
              <p:tags r:id="rId1"/>
            </p:custDataLst>
          </p:nvPr>
        </p:nvSpPr>
        <p:spPr/>
        <p:txBody>
          <a:bodyPr/>
          <a:lstStyle/>
          <a:p>
            <a:r>
              <a:rPr lang="de-CH"/>
              <a:t>Beurteilung: Zeugnis (Arbeits- und Sozialverhalten)</a:t>
            </a:r>
            <a:endParaRPr lang="de-CH" dirty="0"/>
          </a:p>
        </p:txBody>
      </p:sp>
      <p:sp>
        <p:nvSpPr>
          <p:cNvPr id="4" name="Textplatzhalter 3"/>
          <p:cNvSpPr>
            <a:spLocks noGrp="1"/>
          </p:cNvSpPr>
          <p:nvPr>
            <p:ph type="body" sz="quarter" idx="11"/>
            <p:custDataLst>
              <p:tags r:id="rId2"/>
            </p:custDataLst>
          </p:nvPr>
        </p:nvSpPr>
        <p:spPr/>
        <p:txBody>
          <a:bodyPr/>
          <a:lstStyle/>
          <a:p>
            <a:r>
              <a:rPr lang="de-CH" dirty="0" smtClean="0"/>
              <a:t>Elterninformation </a:t>
            </a:r>
            <a:r>
              <a:rPr lang="de-CH" dirty="0"/>
              <a:t>Lehrplan 21</a:t>
            </a:r>
          </a:p>
        </p:txBody>
      </p:sp>
      <p:pic>
        <p:nvPicPr>
          <p:cNvPr id="11267" name="Picture 3"/>
          <p:cNvPicPr>
            <a:picLocks noChangeAspect="1" noChangeArrowheads="1"/>
          </p:cNvPicPr>
          <p:nvPr>
            <p:custDataLst>
              <p:tags r:id="rId3"/>
            </p:custDataLst>
          </p:nvPr>
        </p:nvPicPr>
        <p:blipFill>
          <a:blip r:embed="rId7" cstate="print"/>
          <a:srcRect l="3109"/>
          <a:stretch>
            <a:fillRect/>
          </a:stretch>
        </p:blipFill>
        <p:spPr bwMode="auto">
          <a:xfrm>
            <a:off x="3707904" y="1844824"/>
            <a:ext cx="5064620" cy="4475952"/>
          </a:xfrm>
          <a:prstGeom prst="rect">
            <a:avLst/>
          </a:prstGeom>
          <a:noFill/>
          <a:ln w="3175">
            <a:solidFill>
              <a:schemeClr val="tx1"/>
            </a:solidFill>
            <a:miter lim="800000"/>
            <a:headEnd/>
            <a:tailEnd/>
          </a:ln>
          <a:effectLst/>
        </p:spPr>
      </p:pic>
      <p:pic>
        <p:nvPicPr>
          <p:cNvPr id="6" name="Picture 2"/>
          <p:cNvPicPr>
            <a:picLocks noChangeAspect="1" noChangeArrowheads="1"/>
          </p:cNvPicPr>
          <p:nvPr>
            <p:custDataLst>
              <p:tags r:id="rId4"/>
            </p:custDataLst>
          </p:nvPr>
        </p:nvPicPr>
        <p:blipFill>
          <a:blip r:embed="rId8" cstate="print"/>
          <a:srcRect/>
          <a:stretch>
            <a:fillRect/>
          </a:stretch>
        </p:blipFill>
        <p:spPr bwMode="auto">
          <a:xfrm rot="394411">
            <a:off x="4531535" y="196982"/>
            <a:ext cx="1440160" cy="633796"/>
          </a:xfrm>
          <a:prstGeom prst="rect">
            <a:avLst/>
          </a:prstGeom>
          <a:noFill/>
          <a:ln w="12700">
            <a:solidFill>
              <a:srgbClr val="FF0000"/>
            </a:solidFill>
            <a:miter lim="800000"/>
            <a:headEnd/>
            <a:tailEnd/>
          </a:ln>
        </p:spPr>
      </p:pic>
      <p:pic>
        <p:nvPicPr>
          <p:cNvPr id="2" name="Grafik 1"/>
          <p:cNvPicPr>
            <a:picLocks noChangeAspect="1"/>
          </p:cNvPicPr>
          <p:nvPr/>
        </p:nvPicPr>
        <p:blipFill>
          <a:blip r:embed="rId9"/>
          <a:stretch>
            <a:fillRect/>
          </a:stretch>
        </p:blipFill>
        <p:spPr>
          <a:xfrm rot="21320817">
            <a:off x="482289" y="2176854"/>
            <a:ext cx="2912114" cy="4032448"/>
          </a:xfrm>
          <a:prstGeom prst="rect">
            <a:avLst/>
          </a:prstGeom>
          <a:ln w="3175">
            <a:solidFill>
              <a:schemeClr val="tx1"/>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custDataLst>
              <p:tags r:id="rId1"/>
            </p:custDataLst>
          </p:nvPr>
        </p:nvSpPr>
        <p:spPr/>
        <p:txBody>
          <a:bodyPr/>
          <a:lstStyle/>
          <a:p>
            <a:r>
              <a:rPr lang="de-CH" dirty="0" smtClean="0"/>
              <a:t>Wie werden die Lehrpersonen vorbereitet? </a:t>
            </a:r>
            <a:br>
              <a:rPr lang="de-CH" dirty="0" smtClean="0"/>
            </a:br>
            <a:endParaRPr lang="de-CH" dirty="0"/>
          </a:p>
        </p:txBody>
      </p:sp>
      <p:sp>
        <p:nvSpPr>
          <p:cNvPr id="4" name="Textplatzhalter 3"/>
          <p:cNvSpPr>
            <a:spLocks noGrp="1"/>
          </p:cNvSpPr>
          <p:nvPr>
            <p:ph type="body" sz="quarter" idx="11"/>
            <p:custDataLst>
              <p:tags r:id="rId2"/>
            </p:custDataLst>
          </p:nvPr>
        </p:nvSpPr>
        <p:spPr/>
        <p:txBody>
          <a:bodyPr/>
          <a:lstStyle/>
          <a:p>
            <a:r>
              <a:rPr lang="de-CH" dirty="0" smtClean="0"/>
              <a:t>Elterninformation Lehrplan </a:t>
            </a:r>
            <a:r>
              <a:rPr lang="de-CH" dirty="0"/>
              <a:t>21</a:t>
            </a:r>
          </a:p>
        </p:txBody>
      </p:sp>
      <p:pic>
        <p:nvPicPr>
          <p:cNvPr id="6" name="Picture 2"/>
          <p:cNvPicPr>
            <a:picLocks noChangeAspect="1" noChangeArrowheads="1"/>
          </p:cNvPicPr>
          <p:nvPr>
            <p:custDataLst>
              <p:tags r:id="rId3"/>
            </p:custDataLst>
          </p:nvPr>
        </p:nvPicPr>
        <p:blipFill>
          <a:blip r:embed="rId6" cstate="print"/>
          <a:srcRect/>
          <a:stretch>
            <a:fillRect/>
          </a:stretch>
        </p:blipFill>
        <p:spPr bwMode="auto">
          <a:xfrm rot="394411">
            <a:off x="4531535" y="196982"/>
            <a:ext cx="1440160" cy="633796"/>
          </a:xfrm>
          <a:prstGeom prst="rect">
            <a:avLst/>
          </a:prstGeom>
          <a:noFill/>
          <a:ln w="12700">
            <a:solidFill>
              <a:srgbClr val="FF0000"/>
            </a:solidFill>
            <a:miter lim="800000"/>
            <a:headEnd/>
            <a:tailEnd/>
          </a:ln>
        </p:spPr>
      </p:pic>
      <p:pic>
        <p:nvPicPr>
          <p:cNvPr id="5122" name="Picture 2"/>
          <p:cNvPicPr>
            <a:picLocks noChangeAspect="1" noChangeArrowheads="1"/>
          </p:cNvPicPr>
          <p:nvPr/>
        </p:nvPicPr>
        <p:blipFill>
          <a:blip r:embed="rId7" cstate="print"/>
          <a:srcRect/>
          <a:stretch>
            <a:fillRect/>
          </a:stretch>
        </p:blipFill>
        <p:spPr bwMode="auto">
          <a:xfrm>
            <a:off x="2051720" y="2708920"/>
            <a:ext cx="4680520" cy="33192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custDataLst>
              <p:tags r:id="rId1"/>
            </p:custDataLst>
          </p:nvPr>
        </p:nvSpPr>
        <p:spPr>
          <a:xfrm>
            <a:off x="539552" y="2132856"/>
            <a:ext cx="8496944" cy="4296665"/>
          </a:xfrm>
        </p:spPr>
        <p:txBody>
          <a:bodyPr/>
          <a:lstStyle/>
          <a:p>
            <a:pPr>
              <a:buNone/>
            </a:pPr>
            <a:r>
              <a:rPr lang="de-CH" b="1" dirty="0"/>
              <a:t> </a:t>
            </a:r>
            <a:endParaRPr lang="de-CH" sz="1800" dirty="0"/>
          </a:p>
        </p:txBody>
      </p:sp>
      <p:sp>
        <p:nvSpPr>
          <p:cNvPr id="3" name="Titel 2"/>
          <p:cNvSpPr>
            <a:spLocks noGrp="1"/>
          </p:cNvSpPr>
          <p:nvPr>
            <p:ph type="title"/>
            <p:custDataLst>
              <p:tags r:id="rId2"/>
            </p:custDataLst>
          </p:nvPr>
        </p:nvSpPr>
        <p:spPr/>
        <p:txBody>
          <a:bodyPr/>
          <a:lstStyle/>
          <a:p>
            <a:r>
              <a:rPr lang="de-CH" dirty="0" smtClean="0"/>
              <a:t>Lehrplan </a:t>
            </a:r>
            <a:r>
              <a:rPr lang="de-CH" dirty="0"/>
              <a:t>21</a:t>
            </a:r>
          </a:p>
        </p:txBody>
      </p:sp>
      <p:sp>
        <p:nvSpPr>
          <p:cNvPr id="4" name="Textplatzhalter 3"/>
          <p:cNvSpPr>
            <a:spLocks noGrp="1"/>
          </p:cNvSpPr>
          <p:nvPr>
            <p:ph type="body" sz="quarter" idx="11"/>
            <p:custDataLst>
              <p:tags r:id="rId3"/>
            </p:custDataLst>
          </p:nvPr>
        </p:nvSpPr>
        <p:spPr/>
        <p:txBody>
          <a:bodyPr/>
          <a:lstStyle/>
          <a:p>
            <a:r>
              <a:rPr lang="de-CH" dirty="0" smtClean="0"/>
              <a:t>Elterninformation </a:t>
            </a:r>
            <a:r>
              <a:rPr lang="de-CH" dirty="0"/>
              <a:t>Lehrplan 21</a:t>
            </a:r>
          </a:p>
        </p:txBody>
      </p:sp>
      <p:pic>
        <p:nvPicPr>
          <p:cNvPr id="9218" name="Picture 2"/>
          <p:cNvPicPr>
            <a:picLocks noChangeAspect="1" noChangeArrowheads="1"/>
          </p:cNvPicPr>
          <p:nvPr>
            <p:custDataLst>
              <p:tags r:id="rId4"/>
            </p:custDataLst>
          </p:nvPr>
        </p:nvPicPr>
        <p:blipFill>
          <a:blip r:embed="rId7" cstate="print"/>
          <a:srcRect/>
          <a:stretch>
            <a:fillRect/>
          </a:stretch>
        </p:blipFill>
        <p:spPr bwMode="auto">
          <a:xfrm rot="394411">
            <a:off x="4531535" y="196982"/>
            <a:ext cx="1440160" cy="633796"/>
          </a:xfrm>
          <a:prstGeom prst="rect">
            <a:avLst/>
          </a:prstGeom>
          <a:noFill/>
          <a:ln w="12700">
            <a:solidFill>
              <a:srgbClr val="FF0000"/>
            </a:solidFill>
            <a:miter lim="800000"/>
            <a:headEnd/>
            <a:tailEnd/>
          </a:ln>
        </p:spPr>
      </p:pic>
      <p:sp>
        <p:nvSpPr>
          <p:cNvPr id="16" name="Gefaltete Ecke 15"/>
          <p:cNvSpPr/>
          <p:nvPr/>
        </p:nvSpPr>
        <p:spPr>
          <a:xfrm>
            <a:off x="539552" y="4797152"/>
            <a:ext cx="3888432" cy="1224136"/>
          </a:xfrm>
          <a:prstGeom prst="foldedCorner">
            <a:avLst/>
          </a:prstGeom>
          <a:solidFill>
            <a:srgbClr val="E2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solidFill>
                  <a:srgbClr val="FFFFFF"/>
                </a:solidFill>
                <a:effectLst>
                  <a:outerShdw blurRad="38100" dist="38100" dir="2700000" algn="tl">
                    <a:srgbClr val="000000">
                      <a:alpha val="43137"/>
                    </a:srgbClr>
                  </a:outerShdw>
                </a:effectLst>
              </a:rPr>
              <a:t>Wie ist der Lehrplan aufgebaut?</a:t>
            </a:r>
            <a:endParaRPr lang="de-CH" sz="2800" dirty="0"/>
          </a:p>
        </p:txBody>
      </p:sp>
      <p:sp>
        <p:nvSpPr>
          <p:cNvPr id="17" name="Gefaltete Ecke 16"/>
          <p:cNvSpPr/>
          <p:nvPr/>
        </p:nvSpPr>
        <p:spPr>
          <a:xfrm>
            <a:off x="4788024" y="4797152"/>
            <a:ext cx="3888432" cy="1224136"/>
          </a:xfrm>
          <a:prstGeom prst="foldedCorner">
            <a:avLst/>
          </a:prstGeom>
          <a:solidFill>
            <a:srgbClr val="E2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solidFill>
                  <a:srgbClr val="FFFFFF"/>
                </a:solidFill>
                <a:effectLst>
                  <a:outerShdw blurRad="38100" dist="38100" dir="2700000" algn="tl">
                    <a:srgbClr val="000000">
                      <a:alpha val="43137"/>
                    </a:srgbClr>
                  </a:outerShdw>
                </a:effectLst>
              </a:rPr>
              <a:t>Wie werden die Lehr-personen vorbereitet?</a:t>
            </a:r>
            <a:endParaRPr lang="de-CH" sz="2800" dirty="0"/>
          </a:p>
        </p:txBody>
      </p:sp>
      <p:sp>
        <p:nvSpPr>
          <p:cNvPr id="18" name="Gefaltete Ecke 17"/>
          <p:cNvSpPr/>
          <p:nvPr/>
        </p:nvSpPr>
        <p:spPr>
          <a:xfrm>
            <a:off x="539551" y="1946808"/>
            <a:ext cx="3888432" cy="1224136"/>
          </a:xfrm>
          <a:prstGeom prst="foldedCorner">
            <a:avLst/>
          </a:prstGeom>
          <a:solidFill>
            <a:srgbClr val="E2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solidFill>
                  <a:srgbClr val="FFFFFF"/>
                </a:solidFill>
                <a:effectLst>
                  <a:outerShdw blurRad="38100" dist="38100" dir="2700000" algn="tl">
                    <a:srgbClr val="000000">
                      <a:alpha val="43137"/>
                    </a:srgbClr>
                  </a:outerShdw>
                </a:effectLst>
              </a:rPr>
              <a:t>Was ist ein</a:t>
            </a:r>
          </a:p>
          <a:p>
            <a:pPr algn="ctr"/>
            <a:r>
              <a:rPr lang="de-DE" sz="2800" dirty="0" smtClean="0">
                <a:solidFill>
                  <a:srgbClr val="FFFFFF"/>
                </a:solidFill>
                <a:effectLst>
                  <a:outerShdw blurRad="38100" dist="38100" dir="2700000" algn="tl">
                    <a:srgbClr val="000000">
                      <a:alpha val="43137"/>
                    </a:srgbClr>
                  </a:outerShdw>
                </a:effectLst>
              </a:rPr>
              <a:t>Lehrplan</a:t>
            </a:r>
            <a:r>
              <a:rPr lang="de-DE" sz="2800" dirty="0">
                <a:solidFill>
                  <a:srgbClr val="FFFFFF"/>
                </a:solidFill>
                <a:effectLst>
                  <a:outerShdw blurRad="38100" dist="38100" dir="2700000" algn="tl">
                    <a:srgbClr val="000000">
                      <a:alpha val="43137"/>
                    </a:srgbClr>
                  </a:outerShdw>
                </a:effectLst>
              </a:rPr>
              <a:t>?</a:t>
            </a:r>
            <a:endParaRPr lang="de-CH" sz="2800" dirty="0"/>
          </a:p>
        </p:txBody>
      </p:sp>
      <p:sp>
        <p:nvSpPr>
          <p:cNvPr id="19" name="Gefaltete Ecke 18"/>
          <p:cNvSpPr/>
          <p:nvPr/>
        </p:nvSpPr>
        <p:spPr>
          <a:xfrm>
            <a:off x="539552" y="3356992"/>
            <a:ext cx="3888432" cy="1224136"/>
          </a:xfrm>
          <a:prstGeom prst="foldedCorner">
            <a:avLst/>
          </a:prstGeom>
          <a:solidFill>
            <a:srgbClr val="E2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solidFill>
                  <a:srgbClr val="FFFFFF"/>
                </a:solidFill>
                <a:effectLst>
                  <a:outerShdw blurRad="38100" dist="38100" dir="2700000" algn="tl">
                    <a:srgbClr val="000000">
                      <a:alpha val="43137"/>
                    </a:srgbClr>
                  </a:outerShdw>
                </a:effectLst>
              </a:rPr>
              <a:t>Wozu ein neuer Lehrplan?</a:t>
            </a:r>
            <a:endParaRPr lang="de-CH" sz="2800" dirty="0"/>
          </a:p>
        </p:txBody>
      </p:sp>
      <p:sp>
        <p:nvSpPr>
          <p:cNvPr id="20" name="Gefaltete Ecke 19"/>
          <p:cNvSpPr/>
          <p:nvPr/>
        </p:nvSpPr>
        <p:spPr>
          <a:xfrm>
            <a:off x="4788024" y="1916832"/>
            <a:ext cx="3888432" cy="1224136"/>
          </a:xfrm>
          <a:prstGeom prst="foldedCorner">
            <a:avLst/>
          </a:prstGeom>
          <a:solidFill>
            <a:srgbClr val="E2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solidFill>
                  <a:srgbClr val="FFFFFF"/>
                </a:solidFill>
                <a:effectLst>
                  <a:outerShdw blurRad="38100" dist="38100" dir="2700000" algn="tl">
                    <a:srgbClr val="000000">
                      <a:alpha val="43137"/>
                    </a:srgbClr>
                  </a:outerShdw>
                </a:effectLst>
              </a:rPr>
              <a:t>Was ist ein kompetenz-orientierter Unterricht</a:t>
            </a:r>
            <a:r>
              <a:rPr lang="de-DE" sz="2800" dirty="0">
                <a:solidFill>
                  <a:srgbClr val="FFFFFF"/>
                </a:solidFill>
                <a:effectLst>
                  <a:outerShdw blurRad="38100" dist="38100" dir="2700000" algn="tl">
                    <a:srgbClr val="000000">
                      <a:alpha val="43137"/>
                    </a:srgbClr>
                  </a:outerShdw>
                </a:effectLst>
              </a:rPr>
              <a:t>? </a:t>
            </a:r>
            <a:endParaRPr lang="de-CH" sz="2800" dirty="0"/>
          </a:p>
        </p:txBody>
      </p:sp>
      <p:sp>
        <p:nvSpPr>
          <p:cNvPr id="21" name="Gefaltete Ecke 20"/>
          <p:cNvSpPr/>
          <p:nvPr/>
        </p:nvSpPr>
        <p:spPr>
          <a:xfrm>
            <a:off x="4788024" y="3356992"/>
            <a:ext cx="3888432" cy="1224136"/>
          </a:xfrm>
          <a:prstGeom prst="foldedCorner">
            <a:avLst/>
          </a:prstGeom>
          <a:solidFill>
            <a:srgbClr val="E2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solidFill>
                  <a:srgbClr val="FFFFFF"/>
                </a:solidFill>
                <a:effectLst>
                  <a:outerShdw blurRad="38100" dist="38100" dir="2700000" algn="tl">
                    <a:srgbClr val="000000">
                      <a:alpha val="43137"/>
                    </a:srgbClr>
                  </a:outerShdw>
                </a:effectLst>
              </a:rPr>
              <a:t>Welche Anpassungen gibt es für die Schüler?</a:t>
            </a:r>
            <a:endParaRPr lang="de-CH" sz="2800" dirty="0"/>
          </a:p>
        </p:txBody>
      </p:sp>
    </p:spTree>
    <p:extLst>
      <p:ext uri="{BB962C8B-B14F-4D97-AF65-F5344CB8AC3E}">
        <p14:creationId xmlns:p14="http://schemas.microsoft.com/office/powerpoint/2010/main" val="1141259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custDataLst>
              <p:tags r:id="rId1"/>
            </p:custDataLst>
          </p:nvPr>
        </p:nvSpPr>
        <p:spPr/>
        <p:txBody>
          <a:bodyPr/>
          <a:lstStyle/>
          <a:p>
            <a:r>
              <a:rPr lang="de-CH" dirty="0" smtClean="0"/>
              <a:t>Ziele der Einführung</a:t>
            </a:r>
            <a:endParaRPr lang="de-CH" dirty="0"/>
          </a:p>
        </p:txBody>
      </p:sp>
      <p:sp>
        <p:nvSpPr>
          <p:cNvPr id="4" name="Textplatzhalter 3"/>
          <p:cNvSpPr>
            <a:spLocks noGrp="1"/>
          </p:cNvSpPr>
          <p:nvPr>
            <p:ph type="body" sz="quarter" idx="11"/>
            <p:custDataLst>
              <p:tags r:id="rId2"/>
            </p:custDataLst>
          </p:nvPr>
        </p:nvSpPr>
        <p:spPr/>
        <p:txBody>
          <a:bodyPr/>
          <a:lstStyle/>
          <a:p>
            <a:r>
              <a:rPr lang="de-CH" dirty="0" smtClean="0"/>
              <a:t>Elterninformation </a:t>
            </a:r>
            <a:r>
              <a:rPr lang="de-CH" dirty="0"/>
              <a:t>Lehrplan 21</a:t>
            </a:r>
          </a:p>
        </p:txBody>
      </p:sp>
      <p:pic>
        <p:nvPicPr>
          <p:cNvPr id="7" name="Picture 2"/>
          <p:cNvPicPr>
            <a:picLocks noChangeAspect="1" noChangeArrowheads="1"/>
          </p:cNvPicPr>
          <p:nvPr>
            <p:custDataLst>
              <p:tags r:id="rId3"/>
            </p:custDataLst>
          </p:nvPr>
        </p:nvPicPr>
        <p:blipFill>
          <a:blip r:embed="rId6" cstate="print"/>
          <a:srcRect/>
          <a:stretch>
            <a:fillRect/>
          </a:stretch>
        </p:blipFill>
        <p:spPr bwMode="auto">
          <a:xfrm rot="394411">
            <a:off x="4531535" y="196982"/>
            <a:ext cx="1440160" cy="633796"/>
          </a:xfrm>
          <a:prstGeom prst="rect">
            <a:avLst/>
          </a:prstGeom>
          <a:noFill/>
          <a:ln w="12700">
            <a:solidFill>
              <a:srgbClr val="FF0000"/>
            </a:solidFill>
            <a:miter lim="800000"/>
            <a:headEnd/>
            <a:tailEnd/>
          </a:ln>
        </p:spPr>
      </p:pic>
      <p:sp>
        <p:nvSpPr>
          <p:cNvPr id="6" name="Pfeil nach rechts 5"/>
          <p:cNvSpPr/>
          <p:nvPr/>
        </p:nvSpPr>
        <p:spPr>
          <a:xfrm>
            <a:off x="539552" y="1916832"/>
            <a:ext cx="5344493" cy="1519688"/>
          </a:xfrm>
          <a:prstGeom prst="rightArrow">
            <a:avLst/>
          </a:prstGeom>
          <a:gradFill flip="none" rotWithShape="1">
            <a:gsLst>
              <a:gs pos="0">
                <a:srgbClr val="FF0D0D">
                  <a:tint val="66000"/>
                  <a:satMod val="160000"/>
                </a:srgbClr>
              </a:gs>
              <a:gs pos="50000">
                <a:srgbClr val="FF0D0D">
                  <a:tint val="44500"/>
                  <a:satMod val="160000"/>
                </a:srgbClr>
              </a:gs>
              <a:gs pos="100000">
                <a:srgbClr val="FF0D0D">
                  <a:tint val="23500"/>
                  <a:satMod val="160000"/>
                </a:srgbClr>
              </a:gs>
            </a:gsLst>
            <a:lin ang="5400000" scaled="1"/>
            <a:tileRect/>
          </a:gradFill>
          <a:ln>
            <a:no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solidFill>
                  <a:srgbClr val="000000"/>
                </a:solidFill>
              </a:rPr>
              <a:t>Inhalte, Ziele und Aufbau überblicken</a:t>
            </a:r>
          </a:p>
        </p:txBody>
      </p:sp>
      <p:sp>
        <p:nvSpPr>
          <p:cNvPr id="8" name="Pfeil nach rechts 7"/>
          <p:cNvSpPr/>
          <p:nvPr/>
        </p:nvSpPr>
        <p:spPr>
          <a:xfrm>
            <a:off x="539552" y="3284984"/>
            <a:ext cx="6556288" cy="1519688"/>
          </a:xfrm>
          <a:prstGeom prst="rightArrow">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a:no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solidFill>
                  <a:srgbClr val="000000"/>
                </a:solidFill>
              </a:rPr>
              <a:t>In Unterrichtsplanung einsetzen</a:t>
            </a:r>
          </a:p>
        </p:txBody>
      </p:sp>
      <p:sp>
        <p:nvSpPr>
          <p:cNvPr id="9" name="Pfeil nach rechts 8"/>
          <p:cNvSpPr/>
          <p:nvPr/>
        </p:nvSpPr>
        <p:spPr>
          <a:xfrm>
            <a:off x="539552" y="4797152"/>
            <a:ext cx="7593837" cy="1519688"/>
          </a:xfrm>
          <a:prstGeom prst="rightArrow">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a:ln>
            <a:no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a:solidFill>
                  <a:srgbClr val="000000"/>
                </a:solidFill>
              </a:rPr>
              <a:t>Unterricht </a:t>
            </a:r>
            <a:r>
              <a:rPr lang="de-DE" sz="2200" dirty="0" smtClean="0">
                <a:solidFill>
                  <a:srgbClr val="000000"/>
                </a:solidFill>
              </a:rPr>
              <a:t>zunehmend </a:t>
            </a:r>
            <a:r>
              <a:rPr lang="de-DE" sz="2200" dirty="0">
                <a:solidFill>
                  <a:srgbClr val="000000"/>
                </a:solidFill>
              </a:rPr>
              <a:t>kompetenzorientiert gestalten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custDataLst>
              <p:tags r:id="rId1"/>
            </p:custDataLst>
          </p:nvPr>
        </p:nvSpPr>
        <p:spPr/>
        <p:txBody>
          <a:bodyPr/>
          <a:lstStyle/>
          <a:p>
            <a:r>
              <a:rPr lang="de-CH" dirty="0"/>
              <a:t>Einführungsprozess Lehrplan 21 </a:t>
            </a:r>
          </a:p>
        </p:txBody>
      </p:sp>
      <p:sp>
        <p:nvSpPr>
          <p:cNvPr id="4" name="Textplatzhalter 3"/>
          <p:cNvSpPr>
            <a:spLocks noGrp="1"/>
          </p:cNvSpPr>
          <p:nvPr>
            <p:ph type="body" sz="quarter" idx="11"/>
            <p:custDataLst>
              <p:tags r:id="rId2"/>
            </p:custDataLst>
          </p:nvPr>
        </p:nvSpPr>
        <p:spPr/>
        <p:txBody>
          <a:bodyPr/>
          <a:lstStyle/>
          <a:p>
            <a:r>
              <a:rPr lang="de-CH" dirty="0" smtClean="0"/>
              <a:t>Elterninformation </a:t>
            </a:r>
            <a:r>
              <a:rPr lang="de-CH" dirty="0"/>
              <a:t>Lehrplan 21</a:t>
            </a:r>
          </a:p>
        </p:txBody>
      </p:sp>
      <p:pic>
        <p:nvPicPr>
          <p:cNvPr id="5" name="Inhaltsplatzhalter 5"/>
          <p:cNvPicPr>
            <a:picLocks/>
          </p:cNvPicPr>
          <p:nvPr>
            <p:custDataLst>
              <p:tags r:id="rId3"/>
            </p:custDataLst>
          </p:nvPr>
        </p:nvPicPr>
        <p:blipFill>
          <a:blip r:embed="rId7" cstate="print"/>
          <a:srcRect l="17114" t="35011" r="15354" b="9190"/>
          <a:stretch>
            <a:fillRect/>
          </a:stretch>
        </p:blipFill>
        <p:spPr bwMode="auto">
          <a:xfrm>
            <a:off x="467544" y="1844824"/>
            <a:ext cx="8352928" cy="4464496"/>
          </a:xfrm>
          <a:prstGeom prst="rect">
            <a:avLst/>
          </a:prstGeom>
          <a:noFill/>
          <a:ln w="9525">
            <a:noFill/>
            <a:miter lim="800000"/>
            <a:headEnd/>
            <a:tailEnd/>
          </a:ln>
        </p:spPr>
      </p:pic>
      <p:pic>
        <p:nvPicPr>
          <p:cNvPr id="7" name="Picture 2"/>
          <p:cNvPicPr>
            <a:picLocks noChangeAspect="1" noChangeArrowheads="1"/>
          </p:cNvPicPr>
          <p:nvPr>
            <p:custDataLst>
              <p:tags r:id="rId4"/>
            </p:custDataLst>
          </p:nvPr>
        </p:nvPicPr>
        <p:blipFill>
          <a:blip r:embed="rId8" cstate="print"/>
          <a:srcRect/>
          <a:stretch>
            <a:fillRect/>
          </a:stretch>
        </p:blipFill>
        <p:spPr bwMode="auto">
          <a:xfrm rot="394411">
            <a:off x="4531535" y="196982"/>
            <a:ext cx="1440160" cy="633796"/>
          </a:xfrm>
          <a:prstGeom prst="rect">
            <a:avLst/>
          </a:prstGeom>
          <a:noFill/>
          <a:ln w="12700">
            <a:solidFill>
              <a:srgbClr val="FF0000"/>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Grp="1" noChangeAspect="1" noChangeArrowheads="1"/>
          </p:cNvPicPr>
          <p:nvPr>
            <p:ph idx="1"/>
            <p:custDataLst>
              <p:tags r:id="rId1"/>
            </p:custDataLst>
          </p:nvPr>
        </p:nvPicPr>
        <p:blipFill>
          <a:blip r:embed="rId9" cstate="print"/>
          <a:srcRect/>
          <a:stretch>
            <a:fillRect/>
          </a:stretch>
        </p:blipFill>
        <p:spPr bwMode="auto">
          <a:xfrm>
            <a:off x="611560" y="2060848"/>
            <a:ext cx="2875810" cy="40797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el 2"/>
          <p:cNvSpPr>
            <a:spLocks noGrp="1"/>
          </p:cNvSpPr>
          <p:nvPr>
            <p:ph type="title"/>
            <p:custDataLst>
              <p:tags r:id="rId2"/>
            </p:custDataLst>
          </p:nvPr>
        </p:nvSpPr>
        <p:spPr/>
        <p:txBody>
          <a:bodyPr/>
          <a:lstStyle/>
          <a:p>
            <a:r>
              <a:rPr lang="de-CH" dirty="0"/>
              <a:t>Dokumente und Unterlagen </a:t>
            </a:r>
          </a:p>
        </p:txBody>
      </p:sp>
      <p:sp>
        <p:nvSpPr>
          <p:cNvPr id="4" name="Textplatzhalter 3"/>
          <p:cNvSpPr>
            <a:spLocks noGrp="1"/>
          </p:cNvSpPr>
          <p:nvPr>
            <p:ph type="body" sz="quarter" idx="11"/>
            <p:custDataLst>
              <p:tags r:id="rId3"/>
            </p:custDataLst>
          </p:nvPr>
        </p:nvSpPr>
        <p:spPr/>
        <p:txBody>
          <a:bodyPr/>
          <a:lstStyle/>
          <a:p>
            <a:r>
              <a:rPr lang="de-CH" dirty="0" smtClean="0"/>
              <a:t>Elterninformation </a:t>
            </a:r>
            <a:r>
              <a:rPr lang="de-CH" dirty="0"/>
              <a:t>Lehrplan 21</a:t>
            </a:r>
          </a:p>
        </p:txBody>
      </p:sp>
      <p:pic>
        <p:nvPicPr>
          <p:cNvPr id="6146" name="Picture 2"/>
          <p:cNvPicPr>
            <a:picLocks noChangeAspect="1" noChangeArrowheads="1"/>
          </p:cNvPicPr>
          <p:nvPr>
            <p:custDataLst>
              <p:tags r:id="rId4"/>
            </p:custDataLst>
          </p:nvPr>
        </p:nvPicPr>
        <p:blipFill>
          <a:blip r:embed="rId10" cstate="print"/>
          <a:srcRect/>
          <a:stretch>
            <a:fillRect/>
          </a:stretch>
        </p:blipFill>
        <p:spPr bwMode="auto">
          <a:xfrm rot="267555">
            <a:off x="2066485" y="2087722"/>
            <a:ext cx="2706717" cy="41897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49" name="Picture 5"/>
          <p:cNvPicPr>
            <a:picLocks noChangeAspect="1" noChangeArrowheads="1"/>
          </p:cNvPicPr>
          <p:nvPr>
            <p:custDataLst>
              <p:tags r:id="rId5"/>
            </p:custDataLst>
          </p:nvPr>
        </p:nvPicPr>
        <p:blipFill>
          <a:blip r:embed="rId11" cstate="print">
            <a:lum contrast="10000"/>
          </a:blip>
          <a:srcRect r="1558"/>
          <a:stretch>
            <a:fillRect/>
          </a:stretch>
        </p:blipFill>
        <p:spPr bwMode="auto">
          <a:xfrm>
            <a:off x="5292080" y="1772816"/>
            <a:ext cx="1518417" cy="2480395"/>
          </a:xfrm>
          <a:prstGeom prst="rect">
            <a:avLst/>
          </a:prstGeom>
          <a:noFill/>
          <a:ln w="9525">
            <a:noFill/>
            <a:miter lim="800000"/>
            <a:headEnd/>
            <a:tailEnd/>
          </a:ln>
          <a:effectLst/>
        </p:spPr>
      </p:pic>
      <p:pic>
        <p:nvPicPr>
          <p:cNvPr id="3074" name="Picture 2"/>
          <p:cNvPicPr>
            <a:picLocks noChangeAspect="1" noChangeArrowheads="1"/>
          </p:cNvPicPr>
          <p:nvPr/>
        </p:nvPicPr>
        <p:blipFill>
          <a:blip r:embed="rId12" cstate="print"/>
          <a:srcRect/>
          <a:stretch>
            <a:fillRect/>
          </a:stretch>
        </p:blipFill>
        <p:spPr bwMode="auto">
          <a:xfrm>
            <a:off x="6228184" y="4437112"/>
            <a:ext cx="2369350" cy="1823640"/>
          </a:xfrm>
          <a:prstGeom prst="rect">
            <a:avLst/>
          </a:prstGeom>
          <a:noFill/>
          <a:ln w="9525">
            <a:noFill/>
            <a:miter lim="800000"/>
            <a:headEnd/>
            <a:tailEnd/>
          </a:ln>
          <a:effectLst/>
        </p:spPr>
      </p:pic>
      <p:pic>
        <p:nvPicPr>
          <p:cNvPr id="11" name="Picture 2"/>
          <p:cNvPicPr>
            <a:picLocks noChangeAspect="1" noChangeArrowheads="1"/>
          </p:cNvPicPr>
          <p:nvPr>
            <p:custDataLst>
              <p:tags r:id="rId6"/>
            </p:custDataLst>
          </p:nvPr>
        </p:nvPicPr>
        <p:blipFill>
          <a:blip r:embed="rId13" cstate="print"/>
          <a:srcRect/>
          <a:stretch>
            <a:fillRect/>
          </a:stretch>
        </p:blipFill>
        <p:spPr bwMode="auto">
          <a:xfrm rot="394411">
            <a:off x="4531535" y="196982"/>
            <a:ext cx="1440160" cy="633796"/>
          </a:xfrm>
          <a:prstGeom prst="rect">
            <a:avLst/>
          </a:prstGeom>
          <a:noFill/>
          <a:ln w="12700">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custDataLst>
              <p:tags r:id="rId2"/>
            </p:custDataLst>
          </p:nvPr>
        </p:nvPicPr>
        <p:blipFill>
          <a:blip r:embed="rId6" cstate="print"/>
          <a:srcRect l="3173" t="2485" r="1880" b="2101"/>
          <a:stretch>
            <a:fillRect/>
          </a:stretch>
        </p:blipFill>
        <p:spPr bwMode="auto">
          <a:xfrm>
            <a:off x="4499992" y="1772816"/>
            <a:ext cx="3816424" cy="3867310"/>
          </a:xfrm>
          <a:prstGeom prst="rect">
            <a:avLst/>
          </a:prstGeom>
          <a:noFill/>
          <a:ln w="38100">
            <a:solidFill>
              <a:srgbClr val="FF0000"/>
            </a:solidFill>
            <a:miter lim="800000"/>
            <a:headEnd/>
            <a:tailEnd/>
          </a:ln>
          <a:effectLst/>
        </p:spPr>
      </p:pic>
      <p:sp>
        <p:nvSpPr>
          <p:cNvPr id="5" name="Titel 2"/>
          <p:cNvSpPr txBox="1">
            <a:spLocks/>
          </p:cNvSpPr>
          <p:nvPr>
            <p:custDataLst>
              <p:tags r:id="rId3"/>
            </p:custDataLst>
          </p:nvPr>
        </p:nvSpPr>
        <p:spPr>
          <a:xfrm>
            <a:off x="539552" y="6093296"/>
            <a:ext cx="8232973" cy="288000"/>
          </a:xfrm>
          <a:prstGeom prst="rect">
            <a:avLst/>
          </a:prstGeom>
        </p:spPr>
        <p:txBody>
          <a:bodyPr/>
          <a:lstStyle>
            <a:lvl1pPr algn="l" defTabSz="914400" rtl="0" eaLnBrk="1" latinLnBrk="0" hangingPunct="1">
              <a:lnSpc>
                <a:spcPts val="2200"/>
              </a:lnSpc>
              <a:spcBef>
                <a:spcPct val="0"/>
              </a:spcBef>
              <a:buNone/>
              <a:defRPr sz="2200" b="1" kern="1200">
                <a:solidFill>
                  <a:schemeClr val="tx1"/>
                </a:solidFill>
                <a:latin typeface="+mj-lt"/>
                <a:ea typeface="+mj-ea"/>
                <a:cs typeface="+mj-cs"/>
              </a:defRPr>
            </a:lvl1pPr>
          </a:lstStyle>
          <a:p>
            <a:r>
              <a:rPr lang="de-CH" sz="800" dirty="0" smtClean="0"/>
              <a:t>Quelle: Bilder bei Folien 3, 14, 19: Schule Eichberg, SG</a:t>
            </a:r>
            <a:endParaRPr lang="de-CH" sz="800" dirty="0"/>
          </a:p>
        </p:txBody>
      </p:sp>
    </p:spTree>
    <p:custDataLst>
      <p:tags r:id="rId1"/>
    </p:custDataLst>
    <p:extLst>
      <p:ext uri="{BB962C8B-B14F-4D97-AF65-F5344CB8AC3E}">
        <p14:creationId xmlns:p14="http://schemas.microsoft.com/office/powerpoint/2010/main" val="3451802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custDataLst>
              <p:tags r:id="rId1"/>
            </p:custDataLst>
          </p:nvPr>
        </p:nvSpPr>
        <p:spPr>
          <a:xfrm>
            <a:off x="539552" y="2132856"/>
            <a:ext cx="8496944" cy="4296665"/>
          </a:xfrm>
        </p:spPr>
        <p:txBody>
          <a:bodyPr/>
          <a:lstStyle/>
          <a:p>
            <a:pPr>
              <a:buFont typeface="Wingdings" pitchFamily="2" charset="2"/>
              <a:buChar char="Ø"/>
            </a:pPr>
            <a:r>
              <a:rPr lang="de-DE" sz="1800" dirty="0" smtClean="0"/>
              <a:t>Im Lehrplan wird der bildungspolitisch legitimierte Auftrag der Gesellschaft </a:t>
            </a:r>
          </a:p>
          <a:p>
            <a:pPr>
              <a:buNone/>
            </a:pPr>
            <a:r>
              <a:rPr lang="de-DE" sz="1800" dirty="0" smtClean="0"/>
              <a:t>    an die Volksschule erteilt.</a:t>
            </a:r>
          </a:p>
          <a:p>
            <a:pPr>
              <a:buFont typeface="Wingdings" pitchFamily="2" charset="2"/>
              <a:buChar char="Ø"/>
            </a:pPr>
            <a:endParaRPr lang="de-DE" sz="1800" dirty="0" smtClean="0"/>
          </a:p>
          <a:p>
            <a:pPr>
              <a:buFont typeface="Wingdings" pitchFamily="2" charset="2"/>
              <a:buChar char="Ø"/>
            </a:pPr>
            <a:r>
              <a:rPr lang="de-DE" sz="1800" dirty="0" smtClean="0"/>
              <a:t>Ein Lehrplan legt die Ziele für den Unterricht aller Stufen der Volksschule fest.</a:t>
            </a:r>
          </a:p>
          <a:p>
            <a:pPr>
              <a:buFont typeface="Wingdings" pitchFamily="2" charset="2"/>
              <a:buChar char="Ø"/>
            </a:pPr>
            <a:endParaRPr lang="de-DE" sz="1800" dirty="0" smtClean="0"/>
          </a:p>
          <a:p>
            <a:pPr>
              <a:buFont typeface="Wingdings" pitchFamily="2" charset="2"/>
              <a:buChar char="Ø"/>
            </a:pPr>
            <a:r>
              <a:rPr lang="de-DE" sz="1800" dirty="0" smtClean="0"/>
              <a:t>Er ist ein Planungsinstrument für Lehrpersonen, Schulen und Bildungsbehörden.</a:t>
            </a:r>
          </a:p>
          <a:p>
            <a:pPr>
              <a:buNone/>
            </a:pPr>
            <a:r>
              <a:rPr lang="de-DE" sz="1800" dirty="0" smtClean="0"/>
              <a:t> </a:t>
            </a:r>
          </a:p>
          <a:p>
            <a:pPr>
              <a:buFont typeface="Wingdings" pitchFamily="2" charset="2"/>
              <a:buChar char="Ø"/>
            </a:pPr>
            <a:r>
              <a:rPr lang="de-DE" sz="1800" dirty="0" smtClean="0"/>
              <a:t>Er orientiert Eltern, Schülerinnen und Schüler, die Abnehmer der Sekundar-   stufe II, die Pädagogischen Hochschulen und die Lehrmittelschaffenden über die in der Volksschule zu erreichenden Kompetenzen.</a:t>
            </a:r>
            <a:endParaRPr lang="de-CH" sz="1800" dirty="0"/>
          </a:p>
        </p:txBody>
      </p:sp>
      <p:sp>
        <p:nvSpPr>
          <p:cNvPr id="3" name="Titel 2"/>
          <p:cNvSpPr>
            <a:spLocks noGrp="1"/>
          </p:cNvSpPr>
          <p:nvPr>
            <p:ph type="title"/>
            <p:custDataLst>
              <p:tags r:id="rId2"/>
            </p:custDataLst>
          </p:nvPr>
        </p:nvSpPr>
        <p:spPr/>
        <p:txBody>
          <a:bodyPr/>
          <a:lstStyle/>
          <a:p>
            <a:r>
              <a:rPr lang="de-CH" dirty="0" smtClean="0"/>
              <a:t>Was ist ein Lehrplan?</a:t>
            </a:r>
            <a:endParaRPr lang="de-CH" dirty="0"/>
          </a:p>
        </p:txBody>
      </p:sp>
      <p:sp>
        <p:nvSpPr>
          <p:cNvPr id="4" name="Textplatzhalter 3"/>
          <p:cNvSpPr>
            <a:spLocks noGrp="1"/>
          </p:cNvSpPr>
          <p:nvPr>
            <p:ph type="body" sz="quarter" idx="11"/>
            <p:custDataLst>
              <p:tags r:id="rId3"/>
            </p:custDataLst>
          </p:nvPr>
        </p:nvSpPr>
        <p:spPr/>
        <p:txBody>
          <a:bodyPr/>
          <a:lstStyle/>
          <a:p>
            <a:r>
              <a:rPr lang="de-CH" dirty="0" smtClean="0"/>
              <a:t>Elterninformation </a:t>
            </a:r>
            <a:r>
              <a:rPr lang="de-CH" dirty="0"/>
              <a:t>Lehrplan 21</a:t>
            </a:r>
          </a:p>
        </p:txBody>
      </p:sp>
      <p:pic>
        <p:nvPicPr>
          <p:cNvPr id="9218" name="Picture 2"/>
          <p:cNvPicPr>
            <a:picLocks noChangeAspect="1" noChangeArrowheads="1"/>
          </p:cNvPicPr>
          <p:nvPr>
            <p:custDataLst>
              <p:tags r:id="rId4"/>
            </p:custDataLst>
          </p:nvPr>
        </p:nvPicPr>
        <p:blipFill>
          <a:blip r:embed="rId7" cstate="print"/>
          <a:srcRect/>
          <a:stretch>
            <a:fillRect/>
          </a:stretch>
        </p:blipFill>
        <p:spPr bwMode="auto">
          <a:xfrm rot="394411">
            <a:off x="4531535" y="196982"/>
            <a:ext cx="1440160" cy="633796"/>
          </a:xfrm>
          <a:prstGeom prst="rect">
            <a:avLst/>
          </a:prstGeom>
          <a:noFill/>
          <a:ln w="12700">
            <a:solidFill>
              <a:srgbClr val="FF0000"/>
            </a:solidFill>
            <a:miter lim="800000"/>
            <a:headEnd/>
            <a:tailEnd/>
          </a:ln>
        </p:spPr>
      </p:pic>
      <p:pic>
        <p:nvPicPr>
          <p:cNvPr id="1026" name="Picture 2"/>
          <p:cNvPicPr>
            <a:picLocks noChangeAspect="1" noChangeArrowheads="1"/>
          </p:cNvPicPr>
          <p:nvPr/>
        </p:nvPicPr>
        <p:blipFill>
          <a:blip r:embed="rId8" cstate="print"/>
          <a:srcRect/>
          <a:stretch>
            <a:fillRect/>
          </a:stretch>
        </p:blipFill>
        <p:spPr bwMode="auto">
          <a:xfrm>
            <a:off x="6036551" y="5033197"/>
            <a:ext cx="2555776" cy="1386237"/>
          </a:xfrm>
          <a:prstGeom prst="rect">
            <a:avLst/>
          </a:prstGeom>
          <a:noFill/>
          <a:ln w="9525">
            <a:noFill/>
            <a:miter lim="800000"/>
            <a:headEnd/>
            <a:tailEnd/>
          </a:ln>
        </p:spPr>
      </p:pic>
    </p:spTree>
    <p:extLst>
      <p:ext uri="{BB962C8B-B14F-4D97-AF65-F5344CB8AC3E}">
        <p14:creationId xmlns:p14="http://schemas.microsoft.com/office/powerpoint/2010/main" val="1141259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custDataLst>
              <p:tags r:id="rId1"/>
            </p:custDataLst>
          </p:nvPr>
        </p:nvSpPr>
        <p:spPr>
          <a:xfrm>
            <a:off x="539552" y="2132856"/>
            <a:ext cx="8496944" cy="4296665"/>
          </a:xfrm>
        </p:spPr>
        <p:txBody>
          <a:bodyPr/>
          <a:lstStyle/>
          <a:p>
            <a:pPr>
              <a:buFont typeface="Wingdings" pitchFamily="2" charset="2"/>
              <a:buChar char="Ø"/>
            </a:pPr>
            <a:r>
              <a:rPr lang="de-CH" sz="2000" b="1" dirty="0" smtClean="0"/>
              <a:t> Politische Legitimation </a:t>
            </a:r>
          </a:p>
          <a:p>
            <a:pPr>
              <a:spcAft>
                <a:spcPts val="1200"/>
              </a:spcAft>
              <a:buNone/>
            </a:pPr>
            <a:r>
              <a:rPr lang="de-CH" sz="1800" dirty="0" smtClean="0"/>
              <a:t>       </a:t>
            </a:r>
            <a:r>
              <a:rPr lang="de-CH" sz="1600" dirty="0" smtClean="0"/>
              <a:t>Volksabstimmung vom 21. Mai 2006</a:t>
            </a:r>
          </a:p>
          <a:p>
            <a:pPr>
              <a:buFont typeface="Wingdings" pitchFamily="2" charset="2"/>
              <a:buChar char="Ø"/>
            </a:pPr>
            <a:r>
              <a:rPr lang="de-CH" sz="2000" b="1" dirty="0" smtClean="0"/>
              <a:t> Wandel</a:t>
            </a:r>
          </a:p>
          <a:p>
            <a:pPr>
              <a:spcAft>
                <a:spcPts val="1200"/>
              </a:spcAft>
              <a:buNone/>
            </a:pPr>
            <a:r>
              <a:rPr lang="de-CH" sz="1800" dirty="0" smtClean="0"/>
              <a:t>       </a:t>
            </a:r>
            <a:r>
              <a:rPr lang="de-CH" sz="1600" dirty="0" smtClean="0"/>
              <a:t>Weiterentwicklung der Gesellschaft  </a:t>
            </a:r>
          </a:p>
          <a:p>
            <a:pPr>
              <a:buFont typeface="Wingdings" pitchFamily="2" charset="2"/>
              <a:buChar char="Ø"/>
            </a:pPr>
            <a:r>
              <a:rPr lang="de-CH" sz="2000" b="1" dirty="0" smtClean="0"/>
              <a:t> Gemeinsame Vorteile</a:t>
            </a:r>
          </a:p>
          <a:p>
            <a:pPr>
              <a:spcAft>
                <a:spcPts val="1200"/>
              </a:spcAft>
              <a:buNone/>
            </a:pPr>
            <a:r>
              <a:rPr lang="de-CH" sz="1800" dirty="0" smtClean="0"/>
              <a:t>       </a:t>
            </a:r>
            <a:r>
              <a:rPr lang="de-CH" sz="1600" dirty="0" smtClean="0"/>
              <a:t>Synergien und Ressourcen durch gemeinsame Erarbeitung </a:t>
            </a:r>
          </a:p>
          <a:p>
            <a:pPr>
              <a:buFont typeface="Wingdings" pitchFamily="2" charset="2"/>
              <a:buChar char="Ø"/>
            </a:pPr>
            <a:r>
              <a:rPr lang="de-CH" sz="2000" b="1" dirty="0" smtClean="0"/>
              <a:t> Rahmen</a:t>
            </a:r>
          </a:p>
          <a:p>
            <a:pPr>
              <a:buNone/>
            </a:pPr>
            <a:r>
              <a:rPr lang="de-CH" sz="1600" dirty="0" smtClean="0"/>
              <a:t>       Lehrmittelentwicklung</a:t>
            </a:r>
          </a:p>
          <a:p>
            <a:pPr>
              <a:spcAft>
                <a:spcPts val="1200"/>
              </a:spcAft>
              <a:buNone/>
            </a:pPr>
            <a:r>
              <a:rPr lang="de-CH" sz="1600" dirty="0" smtClean="0"/>
              <a:t>       Lehrerinnen- und Lehrerbildung</a:t>
            </a:r>
          </a:p>
          <a:p>
            <a:pPr>
              <a:buFont typeface="Wingdings" pitchFamily="2" charset="2"/>
              <a:buChar char="Ø"/>
            </a:pPr>
            <a:r>
              <a:rPr lang="de-CH" sz="1800" b="1" dirty="0" smtClean="0"/>
              <a:t> Anschluss und Mobilität</a:t>
            </a:r>
          </a:p>
          <a:p>
            <a:pPr>
              <a:buNone/>
            </a:pPr>
            <a:r>
              <a:rPr lang="de-CH" sz="1800" b="1" dirty="0" smtClean="0"/>
              <a:t>      </a:t>
            </a:r>
            <a:r>
              <a:rPr lang="de-CH" sz="1600" dirty="0" smtClean="0"/>
              <a:t>Übertritt in Berufsschule, Gymnasium und weiterführende Schulen</a:t>
            </a:r>
          </a:p>
          <a:p>
            <a:pPr>
              <a:buNone/>
            </a:pPr>
            <a:r>
              <a:rPr lang="de-CH" sz="1600" dirty="0" smtClean="0"/>
              <a:t>       Umzug in andere Kantone</a:t>
            </a:r>
          </a:p>
          <a:p>
            <a:pPr>
              <a:spcAft>
                <a:spcPts val="1200"/>
              </a:spcAft>
              <a:buFont typeface="Wingdings" pitchFamily="2" charset="2"/>
              <a:buChar char="Ø"/>
            </a:pPr>
            <a:endParaRPr lang="de-CH" sz="1600" b="1" dirty="0" smtClean="0"/>
          </a:p>
          <a:p>
            <a:pPr>
              <a:spcAft>
                <a:spcPts val="1200"/>
              </a:spcAft>
              <a:buFont typeface="Wingdings" pitchFamily="2" charset="2"/>
              <a:buChar char="Ø"/>
            </a:pPr>
            <a:endParaRPr lang="de-CH" sz="1800" dirty="0"/>
          </a:p>
        </p:txBody>
      </p:sp>
      <p:sp>
        <p:nvSpPr>
          <p:cNvPr id="3" name="Titel 2"/>
          <p:cNvSpPr>
            <a:spLocks noGrp="1"/>
          </p:cNvSpPr>
          <p:nvPr>
            <p:ph type="title"/>
            <p:custDataLst>
              <p:tags r:id="rId2"/>
            </p:custDataLst>
          </p:nvPr>
        </p:nvSpPr>
        <p:spPr/>
        <p:txBody>
          <a:bodyPr/>
          <a:lstStyle/>
          <a:p>
            <a:r>
              <a:rPr lang="de-CH" dirty="0" smtClean="0"/>
              <a:t>Wozu ein neuer Lehrplan? </a:t>
            </a:r>
            <a:endParaRPr lang="de-CH" dirty="0"/>
          </a:p>
        </p:txBody>
      </p:sp>
      <p:sp>
        <p:nvSpPr>
          <p:cNvPr id="4" name="Textplatzhalter 3"/>
          <p:cNvSpPr>
            <a:spLocks noGrp="1"/>
          </p:cNvSpPr>
          <p:nvPr>
            <p:ph type="body" sz="quarter" idx="11"/>
            <p:custDataLst>
              <p:tags r:id="rId3"/>
            </p:custDataLst>
          </p:nvPr>
        </p:nvSpPr>
        <p:spPr/>
        <p:txBody>
          <a:bodyPr/>
          <a:lstStyle/>
          <a:p>
            <a:r>
              <a:rPr lang="de-CH" dirty="0" smtClean="0"/>
              <a:t>Elterninformation </a:t>
            </a:r>
            <a:r>
              <a:rPr lang="de-CH" dirty="0"/>
              <a:t>Lehrplan 21</a:t>
            </a:r>
          </a:p>
        </p:txBody>
      </p:sp>
      <p:pic>
        <p:nvPicPr>
          <p:cNvPr id="9218" name="Picture 2"/>
          <p:cNvPicPr>
            <a:picLocks noChangeAspect="1" noChangeArrowheads="1"/>
          </p:cNvPicPr>
          <p:nvPr>
            <p:custDataLst>
              <p:tags r:id="rId4"/>
            </p:custDataLst>
          </p:nvPr>
        </p:nvPicPr>
        <p:blipFill>
          <a:blip r:embed="rId7" cstate="print"/>
          <a:srcRect/>
          <a:stretch>
            <a:fillRect/>
          </a:stretch>
        </p:blipFill>
        <p:spPr bwMode="auto">
          <a:xfrm rot="394411">
            <a:off x="4531535" y="196982"/>
            <a:ext cx="1440160" cy="633796"/>
          </a:xfrm>
          <a:prstGeom prst="rect">
            <a:avLst/>
          </a:prstGeom>
          <a:noFill/>
          <a:ln w="12700">
            <a:solidFill>
              <a:srgbClr val="FF0000"/>
            </a:solidFill>
            <a:miter lim="800000"/>
            <a:headEnd/>
            <a:tailEnd/>
          </a:ln>
        </p:spPr>
      </p:pic>
      <p:graphicFrame>
        <p:nvGraphicFramePr>
          <p:cNvPr id="7" name="Diagramm 6"/>
          <p:cNvGraphicFramePr/>
          <p:nvPr>
            <p:extLst>
              <p:ext uri="{D42A27DB-BD31-4B8C-83A1-F6EECF244321}">
                <p14:modId xmlns:p14="http://schemas.microsoft.com/office/powerpoint/2010/main" val="1372647556"/>
              </p:ext>
            </p:extLst>
          </p:nvPr>
        </p:nvGraphicFramePr>
        <p:xfrm>
          <a:off x="4572000" y="1700808"/>
          <a:ext cx="4320480" cy="20162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89209" y="1700807"/>
            <a:ext cx="683191" cy="5760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8222" r="10341"/>
          <a:stretch/>
        </p:blipFill>
        <p:spPr bwMode="auto">
          <a:xfrm>
            <a:off x="7884368" y="2420888"/>
            <a:ext cx="619095" cy="5760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39063" t="26808" r="28648"/>
          <a:stretch/>
        </p:blipFill>
        <p:spPr bwMode="auto">
          <a:xfrm>
            <a:off x="8172400" y="3140968"/>
            <a:ext cx="648072" cy="5760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1259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custDataLst>
              <p:tags r:id="rId1"/>
            </p:custDataLst>
          </p:nvPr>
        </p:nvSpPr>
        <p:spPr/>
        <p:txBody>
          <a:bodyPr/>
          <a:lstStyle/>
          <a:p>
            <a:r>
              <a:rPr lang="de-CH" dirty="0" smtClean="0"/>
              <a:t>Wie ist der Lehrplan aufgebaut?</a:t>
            </a:r>
            <a:endParaRPr lang="de-CH" dirty="0"/>
          </a:p>
        </p:txBody>
      </p:sp>
      <p:sp>
        <p:nvSpPr>
          <p:cNvPr id="4" name="Textplatzhalter 3"/>
          <p:cNvSpPr>
            <a:spLocks noGrp="1"/>
          </p:cNvSpPr>
          <p:nvPr>
            <p:ph type="body" sz="quarter" idx="11"/>
            <p:custDataLst>
              <p:tags r:id="rId2"/>
            </p:custDataLst>
          </p:nvPr>
        </p:nvSpPr>
        <p:spPr/>
        <p:txBody>
          <a:bodyPr/>
          <a:lstStyle/>
          <a:p>
            <a:r>
              <a:rPr lang="de-CH" dirty="0" smtClean="0"/>
              <a:t>Elterninformation Lehrplan 21</a:t>
            </a:r>
            <a:endParaRPr lang="de-CH" dirty="0"/>
          </a:p>
        </p:txBody>
      </p:sp>
      <p:sp>
        <p:nvSpPr>
          <p:cNvPr id="10" name="Textfeld 9"/>
          <p:cNvSpPr txBox="1"/>
          <p:nvPr>
            <p:custDataLst>
              <p:tags r:id="rId3"/>
            </p:custDataLst>
          </p:nvPr>
        </p:nvSpPr>
        <p:spPr>
          <a:xfrm>
            <a:off x="179512" y="3068960"/>
            <a:ext cx="1080120" cy="276999"/>
          </a:xfrm>
          <a:prstGeom prst="rect">
            <a:avLst/>
          </a:prstGeom>
          <a:noFill/>
        </p:spPr>
        <p:txBody>
          <a:bodyPr wrap="square" rtlCol="0">
            <a:spAutoFit/>
          </a:bodyPr>
          <a:lstStyle/>
          <a:p>
            <a:r>
              <a:rPr lang="de-CH" sz="1200" dirty="0"/>
              <a:t>        </a:t>
            </a:r>
            <a:endParaRPr lang="de-CH" sz="600" dirty="0"/>
          </a:p>
        </p:txBody>
      </p:sp>
      <p:pic>
        <p:nvPicPr>
          <p:cNvPr id="2" name="Picture 2"/>
          <p:cNvPicPr>
            <a:picLocks noChangeAspect="1" noChangeArrowheads="1"/>
          </p:cNvPicPr>
          <p:nvPr/>
        </p:nvPicPr>
        <p:blipFill>
          <a:blip r:embed="rId8" cstate="print"/>
          <a:srcRect/>
          <a:stretch>
            <a:fillRect/>
          </a:stretch>
        </p:blipFill>
        <p:spPr bwMode="auto">
          <a:xfrm>
            <a:off x="1547664" y="1844824"/>
            <a:ext cx="5688632" cy="4590890"/>
          </a:xfrm>
          <a:prstGeom prst="rect">
            <a:avLst/>
          </a:prstGeom>
          <a:noFill/>
          <a:ln w="9525">
            <a:noFill/>
            <a:miter lim="800000"/>
            <a:headEnd/>
            <a:tailEnd/>
          </a:ln>
          <a:effectLst/>
        </p:spPr>
      </p:pic>
      <p:sp>
        <p:nvSpPr>
          <p:cNvPr id="9" name="Rad 8"/>
          <p:cNvSpPr/>
          <p:nvPr>
            <p:custDataLst>
              <p:tags r:id="rId4"/>
            </p:custDataLst>
          </p:nvPr>
        </p:nvSpPr>
        <p:spPr>
          <a:xfrm>
            <a:off x="2843808" y="5013176"/>
            <a:ext cx="1080120" cy="504056"/>
          </a:xfrm>
          <a:prstGeom prst="donut">
            <a:avLst>
              <a:gd name="adj" fmla="val 1012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pic>
        <p:nvPicPr>
          <p:cNvPr id="11" name="Picture 2"/>
          <p:cNvPicPr>
            <a:picLocks noChangeAspect="1" noChangeArrowheads="1"/>
          </p:cNvPicPr>
          <p:nvPr>
            <p:custDataLst>
              <p:tags r:id="rId5"/>
            </p:custDataLst>
          </p:nvPr>
        </p:nvPicPr>
        <p:blipFill>
          <a:blip r:embed="rId9" cstate="print"/>
          <a:srcRect/>
          <a:stretch>
            <a:fillRect/>
          </a:stretch>
        </p:blipFill>
        <p:spPr bwMode="auto">
          <a:xfrm rot="394411">
            <a:off x="4531535" y="196982"/>
            <a:ext cx="1440160" cy="633796"/>
          </a:xfrm>
          <a:prstGeom prst="rect">
            <a:avLst/>
          </a:prstGeom>
          <a:noFill/>
          <a:ln w="12700">
            <a:solidFill>
              <a:srgbClr val="FF0000"/>
            </a:solidFill>
            <a:miter lim="800000"/>
            <a:headEnd/>
            <a:tailEnd/>
          </a:ln>
        </p:spPr>
      </p:pic>
      <p:sp>
        <p:nvSpPr>
          <p:cNvPr id="5" name="Rechteck 4"/>
          <p:cNvSpPr/>
          <p:nvPr/>
        </p:nvSpPr>
        <p:spPr>
          <a:xfrm>
            <a:off x="5364088" y="1358668"/>
            <a:ext cx="4572000" cy="369332"/>
          </a:xfrm>
          <a:prstGeom prst="rect">
            <a:avLst/>
          </a:prstGeom>
        </p:spPr>
        <p:txBody>
          <a:bodyPr>
            <a:spAutoFit/>
          </a:bodyPr>
          <a:lstStyle/>
          <a:p>
            <a:pPr defTabSz="882213"/>
            <a:r>
              <a:rPr lang="de-CH" b="1" dirty="0" smtClean="0">
                <a:solidFill>
                  <a:srgbClr val="000000"/>
                </a:solidFill>
              </a:rPr>
              <a:t>http://www.nw.lehrplan.ch</a:t>
            </a:r>
            <a:endParaRPr lang="de-CH" b="1" dirty="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custDataLst>
              <p:tags r:id="rId1"/>
            </p:custDataLst>
          </p:nvPr>
        </p:nvPicPr>
        <p:blipFill>
          <a:blip r:embed="rId14" cstate="print"/>
          <a:srcRect l="37290" t="17367" r="25264" b="27044"/>
          <a:stretch>
            <a:fillRect/>
          </a:stretch>
        </p:blipFill>
        <p:spPr bwMode="auto">
          <a:xfrm>
            <a:off x="2771800" y="1916832"/>
            <a:ext cx="4789596" cy="4392488"/>
          </a:xfrm>
          <a:prstGeom prst="rect">
            <a:avLst/>
          </a:prstGeom>
          <a:noFill/>
          <a:ln w="9525">
            <a:solidFill>
              <a:schemeClr val="tx1"/>
            </a:solidFill>
            <a:miter lim="800000"/>
            <a:headEnd/>
            <a:tailEnd/>
          </a:ln>
        </p:spPr>
      </p:pic>
      <p:sp>
        <p:nvSpPr>
          <p:cNvPr id="3" name="Titel 2"/>
          <p:cNvSpPr>
            <a:spLocks noGrp="1"/>
          </p:cNvSpPr>
          <p:nvPr>
            <p:ph type="title"/>
            <p:custDataLst>
              <p:tags r:id="rId2"/>
            </p:custDataLst>
          </p:nvPr>
        </p:nvSpPr>
        <p:spPr/>
        <p:txBody>
          <a:bodyPr/>
          <a:lstStyle/>
          <a:p>
            <a:r>
              <a:rPr lang="de-CH" dirty="0"/>
              <a:t>Aufbau Lehrplan 21</a:t>
            </a:r>
          </a:p>
        </p:txBody>
      </p:sp>
      <p:sp>
        <p:nvSpPr>
          <p:cNvPr id="4" name="Textplatzhalter 3"/>
          <p:cNvSpPr>
            <a:spLocks noGrp="1"/>
          </p:cNvSpPr>
          <p:nvPr>
            <p:ph type="body" sz="quarter" idx="11"/>
            <p:custDataLst>
              <p:tags r:id="rId3"/>
            </p:custDataLst>
          </p:nvPr>
        </p:nvSpPr>
        <p:spPr/>
        <p:txBody>
          <a:bodyPr/>
          <a:lstStyle/>
          <a:p>
            <a:r>
              <a:rPr lang="de-CH" dirty="0" smtClean="0"/>
              <a:t>Elterninformation </a:t>
            </a:r>
            <a:r>
              <a:rPr lang="de-CH" dirty="0"/>
              <a:t>Lehrplan 21</a:t>
            </a:r>
          </a:p>
        </p:txBody>
      </p:sp>
      <p:sp>
        <p:nvSpPr>
          <p:cNvPr id="6" name="Rechteck 5"/>
          <p:cNvSpPr/>
          <p:nvPr>
            <p:custDataLst>
              <p:tags r:id="rId4"/>
            </p:custDataLst>
          </p:nvPr>
        </p:nvSpPr>
        <p:spPr>
          <a:xfrm>
            <a:off x="2771800" y="2420888"/>
            <a:ext cx="4247356" cy="2952328"/>
          </a:xfrm>
          <a:prstGeom prst="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b="0" i="0" baseline="0" dirty="0" err="1"/>
          </a:p>
        </p:txBody>
      </p:sp>
      <p:sp>
        <p:nvSpPr>
          <p:cNvPr id="7" name="Rechteck 6"/>
          <p:cNvSpPr/>
          <p:nvPr>
            <p:custDataLst>
              <p:tags r:id="rId5"/>
            </p:custDataLst>
          </p:nvPr>
        </p:nvSpPr>
        <p:spPr>
          <a:xfrm>
            <a:off x="395536" y="2420888"/>
            <a:ext cx="2376264" cy="648072"/>
          </a:xfrm>
          <a:prstGeom prst="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CH" b="0" i="0" baseline="0" dirty="0">
              <a:solidFill>
                <a:schemeClr val="tx1"/>
              </a:solidFill>
            </a:endParaRPr>
          </a:p>
          <a:p>
            <a:pPr algn="ctr"/>
            <a:r>
              <a:rPr lang="de-CH" sz="2200" dirty="0">
                <a:solidFill>
                  <a:schemeClr val="tx1"/>
                </a:solidFill>
              </a:rPr>
              <a:t>Fachbereiche</a:t>
            </a:r>
          </a:p>
          <a:p>
            <a:pPr algn="ctr"/>
            <a:endParaRPr lang="de-CH" b="0" i="0" baseline="0" dirty="0">
              <a:solidFill>
                <a:schemeClr val="tx1"/>
              </a:solidFill>
            </a:endParaRPr>
          </a:p>
        </p:txBody>
      </p:sp>
      <p:sp>
        <p:nvSpPr>
          <p:cNvPr id="8" name="Rechteck 7"/>
          <p:cNvSpPr/>
          <p:nvPr>
            <p:custDataLst>
              <p:tags r:id="rId6"/>
            </p:custDataLst>
          </p:nvPr>
        </p:nvSpPr>
        <p:spPr>
          <a:xfrm>
            <a:off x="2771800" y="5373216"/>
            <a:ext cx="4464496" cy="180000"/>
          </a:xfrm>
          <a:prstGeom prst="rect">
            <a:avLst/>
          </a:prstGeom>
          <a:solidFill>
            <a:schemeClr val="accent3">
              <a:lumMod val="40000"/>
              <a:lumOff val="60000"/>
              <a:alpha val="2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b="0" i="0" baseline="0" dirty="0" err="1"/>
          </a:p>
        </p:txBody>
      </p:sp>
      <p:sp>
        <p:nvSpPr>
          <p:cNvPr id="9" name="Rechteck 8"/>
          <p:cNvSpPr/>
          <p:nvPr>
            <p:custDataLst>
              <p:tags r:id="rId7"/>
            </p:custDataLst>
          </p:nvPr>
        </p:nvSpPr>
        <p:spPr>
          <a:xfrm>
            <a:off x="395536" y="4437112"/>
            <a:ext cx="2376264" cy="1152128"/>
          </a:xfrm>
          <a:prstGeom prst="rect">
            <a:avLst/>
          </a:prstGeom>
          <a:solidFill>
            <a:schemeClr val="accent3">
              <a:lumMod val="20000"/>
              <a:lumOff val="80000"/>
              <a:alpha val="29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de-CH" b="1" i="0" baseline="0" dirty="0">
                <a:solidFill>
                  <a:schemeClr val="tx1"/>
                </a:solidFill>
              </a:rPr>
              <a:t>Module:</a:t>
            </a:r>
            <a:r>
              <a:rPr lang="de-CH" b="1" i="0" dirty="0">
                <a:solidFill>
                  <a:schemeClr val="tx1"/>
                </a:solidFill>
              </a:rPr>
              <a:t> </a:t>
            </a:r>
            <a:r>
              <a:rPr lang="de-CH" b="0" i="0" dirty="0">
                <a:solidFill>
                  <a:schemeClr val="tx1"/>
                </a:solidFill>
              </a:rPr>
              <a:t/>
            </a:r>
            <a:br>
              <a:rPr lang="de-CH" b="0" i="0" dirty="0">
                <a:solidFill>
                  <a:schemeClr val="tx1"/>
                </a:solidFill>
              </a:rPr>
            </a:br>
            <a:r>
              <a:rPr lang="de-CH" sz="1600" dirty="0">
                <a:solidFill>
                  <a:schemeClr val="tx1"/>
                </a:solidFill>
              </a:rPr>
              <a:t>zeitlich und inhaltlich begrenzte Aufgabe, mit</a:t>
            </a:r>
          </a:p>
          <a:p>
            <a:r>
              <a:rPr lang="de-CH" sz="1600" dirty="0">
                <a:solidFill>
                  <a:schemeClr val="tx1"/>
                </a:solidFill>
              </a:rPr>
              <a:t>Kompetenzaufbau</a:t>
            </a:r>
          </a:p>
        </p:txBody>
      </p:sp>
      <p:sp>
        <p:nvSpPr>
          <p:cNvPr id="10" name="Rechteck 9"/>
          <p:cNvSpPr/>
          <p:nvPr>
            <p:custDataLst>
              <p:tags r:id="rId8"/>
            </p:custDataLst>
          </p:nvPr>
        </p:nvSpPr>
        <p:spPr>
          <a:xfrm>
            <a:off x="2771800" y="5805264"/>
            <a:ext cx="4608512" cy="180000"/>
          </a:xfrm>
          <a:prstGeom prst="rect">
            <a:avLst/>
          </a:prstGeom>
          <a:solidFill>
            <a:schemeClr val="bg1">
              <a:alpha val="2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b="0" i="0" baseline="0" dirty="0" err="1"/>
          </a:p>
        </p:txBody>
      </p:sp>
      <p:sp>
        <p:nvSpPr>
          <p:cNvPr id="13" name="Rechteck 12"/>
          <p:cNvSpPr/>
          <p:nvPr>
            <p:custDataLst>
              <p:tags r:id="rId9"/>
            </p:custDataLst>
          </p:nvPr>
        </p:nvSpPr>
        <p:spPr>
          <a:xfrm>
            <a:off x="2771800" y="6021288"/>
            <a:ext cx="4680520" cy="180000"/>
          </a:xfrm>
          <a:prstGeom prst="rect">
            <a:avLst/>
          </a:prstGeom>
          <a:solidFill>
            <a:schemeClr val="accent2">
              <a:lumMod val="20000"/>
              <a:lumOff val="80000"/>
              <a:alpha val="2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b="0" i="0" baseline="0" dirty="0" err="1"/>
          </a:p>
        </p:txBody>
      </p:sp>
      <p:sp>
        <p:nvSpPr>
          <p:cNvPr id="14" name="Rechteck 13"/>
          <p:cNvSpPr/>
          <p:nvPr>
            <p:custDataLst>
              <p:tags r:id="rId10"/>
            </p:custDataLst>
          </p:nvPr>
        </p:nvSpPr>
        <p:spPr>
          <a:xfrm>
            <a:off x="2771800" y="5589240"/>
            <a:ext cx="4536504" cy="180000"/>
          </a:xfrm>
          <a:prstGeom prst="rect">
            <a:avLst/>
          </a:prstGeom>
          <a:solidFill>
            <a:schemeClr val="accent6">
              <a:lumMod val="20000"/>
              <a:lumOff val="80000"/>
              <a:alpha val="2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b="0" i="0" baseline="0" dirty="0" err="1"/>
          </a:p>
        </p:txBody>
      </p:sp>
      <p:pic>
        <p:nvPicPr>
          <p:cNvPr id="15" name="Picture 2"/>
          <p:cNvPicPr>
            <a:picLocks noChangeAspect="1" noChangeArrowheads="1"/>
          </p:cNvPicPr>
          <p:nvPr>
            <p:custDataLst>
              <p:tags r:id="rId11"/>
            </p:custDataLst>
          </p:nvPr>
        </p:nvPicPr>
        <p:blipFill>
          <a:blip r:embed="rId15" cstate="print"/>
          <a:srcRect/>
          <a:stretch>
            <a:fillRect/>
          </a:stretch>
        </p:blipFill>
        <p:spPr bwMode="auto">
          <a:xfrm rot="394411">
            <a:off x="4531535" y="196982"/>
            <a:ext cx="1440160" cy="633796"/>
          </a:xfrm>
          <a:prstGeom prst="rect">
            <a:avLst/>
          </a:prstGeom>
          <a:noFill/>
          <a:ln w="12700">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custDataLst>
              <p:tags r:id="rId1"/>
            </p:custDataLst>
          </p:nvPr>
        </p:nvSpPr>
        <p:spPr>
          <a:xfrm>
            <a:off x="539552" y="1988840"/>
            <a:ext cx="8208912" cy="696265"/>
          </a:xfrm>
        </p:spPr>
        <p:txBody>
          <a:bodyPr/>
          <a:lstStyle/>
          <a:p>
            <a:pPr>
              <a:buNone/>
            </a:pPr>
            <a:r>
              <a:rPr lang="de-CH" sz="2000" dirty="0"/>
              <a:t>Grundsätzlich übernimmt NW den Lehrplan 21 in der D-EDK Fassung.</a:t>
            </a:r>
          </a:p>
          <a:p>
            <a:pPr>
              <a:buNone/>
            </a:pPr>
            <a:r>
              <a:rPr lang="de-CH" sz="2000" dirty="0"/>
              <a:t>Die drei </a:t>
            </a:r>
            <a:r>
              <a:rPr lang="de-CH" sz="2000" dirty="0" smtClean="0"/>
              <a:t>marginalen Anpassungen für den Kanton sind</a:t>
            </a:r>
            <a:r>
              <a:rPr lang="de-CH" sz="2000" dirty="0"/>
              <a:t>:</a:t>
            </a:r>
          </a:p>
          <a:p>
            <a:pPr>
              <a:buNone/>
            </a:pPr>
            <a:endParaRPr lang="de-CH" sz="2000" dirty="0">
              <a:sym typeface="Wingdings"/>
            </a:endParaRPr>
          </a:p>
          <a:p>
            <a:pPr>
              <a:buFont typeface="Wingdings" pitchFamily="2" charset="2"/>
              <a:buChar char="Ø"/>
            </a:pPr>
            <a:r>
              <a:rPr lang="de-CH" sz="2000" dirty="0">
                <a:latin typeface="Arial" pitchFamily="34" charset="0"/>
                <a:cs typeface="Arial" pitchFamily="34" charset="0"/>
              </a:rPr>
              <a:t>    </a:t>
            </a:r>
            <a:r>
              <a:rPr lang="de-CH" sz="2000" b="1" dirty="0">
                <a:latin typeface="Arial" pitchFamily="34" charset="0"/>
                <a:cs typeface="Arial" pitchFamily="34" charset="0"/>
              </a:rPr>
              <a:t>Geografie und Geschichte</a:t>
            </a:r>
            <a:r>
              <a:rPr lang="de-CH" sz="2000" dirty="0">
                <a:latin typeface="Arial" pitchFamily="34" charset="0"/>
                <a:cs typeface="Arial" pitchFamily="34" charset="0"/>
              </a:rPr>
              <a:t/>
            </a:r>
            <a:br>
              <a:rPr lang="de-CH" sz="2000" dirty="0">
                <a:latin typeface="Arial" pitchFamily="34" charset="0"/>
                <a:cs typeface="Arial" pitchFamily="34" charset="0"/>
              </a:rPr>
            </a:br>
            <a:r>
              <a:rPr lang="de-CH" sz="2000" dirty="0">
                <a:latin typeface="Arial" pitchFamily="34" charset="0"/>
                <a:cs typeface="Arial" pitchFamily="34" charset="0"/>
              </a:rPr>
              <a:t>    (Räume, Zeiten, Gesellschaften)</a:t>
            </a:r>
          </a:p>
          <a:p>
            <a:pPr>
              <a:buFont typeface="Wingdings" pitchFamily="2" charset="2"/>
              <a:buChar char="Ø"/>
            </a:pPr>
            <a:endParaRPr lang="de-CH" sz="2000" dirty="0">
              <a:latin typeface="Arial" pitchFamily="34" charset="0"/>
              <a:cs typeface="Arial" pitchFamily="34" charset="0"/>
            </a:endParaRPr>
          </a:p>
          <a:p>
            <a:pPr>
              <a:buFont typeface="Wingdings" pitchFamily="2" charset="2"/>
              <a:buChar char="Ø"/>
            </a:pPr>
            <a:r>
              <a:rPr lang="de-CH" sz="2000" dirty="0">
                <a:latin typeface="Arial" pitchFamily="34" charset="0"/>
                <a:cs typeface="Arial" pitchFamily="34" charset="0"/>
              </a:rPr>
              <a:t>    </a:t>
            </a:r>
            <a:r>
              <a:rPr lang="de-CH" sz="2000" b="1" dirty="0">
                <a:latin typeface="Arial" pitchFamily="34" charset="0"/>
                <a:cs typeface="Arial" pitchFamily="34" charset="0"/>
              </a:rPr>
              <a:t>Lebenskunde</a:t>
            </a:r>
            <a:r>
              <a:rPr lang="de-CH" sz="2000" dirty="0">
                <a:latin typeface="Arial" pitchFamily="34" charset="0"/>
                <a:cs typeface="Arial" pitchFamily="34" charset="0"/>
              </a:rPr>
              <a:t> mit</a:t>
            </a:r>
            <a:br>
              <a:rPr lang="de-CH" sz="2000" dirty="0">
                <a:latin typeface="Arial" pitchFamily="34" charset="0"/>
                <a:cs typeface="Arial" pitchFamily="34" charset="0"/>
              </a:rPr>
            </a:br>
            <a:r>
              <a:rPr lang="de-CH" sz="2000" dirty="0">
                <a:latin typeface="Arial" pitchFamily="34" charset="0"/>
                <a:cs typeface="Arial" pitchFamily="34" charset="0"/>
              </a:rPr>
              <a:t>   - Ethik, Religionen, Gemeinschaft</a:t>
            </a:r>
            <a:br>
              <a:rPr lang="de-CH" sz="2000" dirty="0">
                <a:latin typeface="Arial" pitchFamily="34" charset="0"/>
                <a:cs typeface="Arial" pitchFamily="34" charset="0"/>
              </a:rPr>
            </a:br>
            <a:r>
              <a:rPr lang="de-CH" sz="2000" dirty="0">
                <a:latin typeface="Arial" pitchFamily="34" charset="0"/>
                <a:cs typeface="Arial" pitchFamily="34" charset="0"/>
              </a:rPr>
              <a:t>   - Berufliche Orientierung</a:t>
            </a:r>
            <a:endParaRPr lang="de-CH" sz="2800" dirty="0">
              <a:latin typeface="Arial" pitchFamily="34" charset="0"/>
              <a:cs typeface="Arial" pitchFamily="34" charset="0"/>
            </a:endParaRPr>
          </a:p>
          <a:p>
            <a:pPr>
              <a:buFont typeface="Wingdings" pitchFamily="2" charset="2"/>
              <a:buChar char="Ø"/>
            </a:pPr>
            <a:endParaRPr lang="de-CH" sz="2000" dirty="0">
              <a:latin typeface="Arial" pitchFamily="34" charset="0"/>
              <a:cs typeface="Arial" pitchFamily="34" charset="0"/>
            </a:endParaRPr>
          </a:p>
          <a:p>
            <a:pPr>
              <a:buFont typeface="Wingdings" pitchFamily="2" charset="2"/>
              <a:buChar char="Ø"/>
            </a:pPr>
            <a:r>
              <a:rPr lang="de-CH" sz="2000" dirty="0">
                <a:latin typeface="Arial" pitchFamily="34" charset="0"/>
                <a:cs typeface="Arial" pitchFamily="34" charset="0"/>
                <a:sym typeface="Wingdings"/>
              </a:rPr>
              <a:t>    </a:t>
            </a:r>
            <a:r>
              <a:rPr lang="de-CH" sz="2000" b="1" dirty="0">
                <a:latin typeface="Arial" pitchFamily="34" charset="0"/>
                <a:cs typeface="Arial" pitchFamily="34" charset="0"/>
                <a:sym typeface="Wingdings"/>
              </a:rPr>
              <a:t>Projektunterricht</a:t>
            </a:r>
          </a:p>
          <a:p>
            <a:pPr>
              <a:buFont typeface="Wingdings" pitchFamily="2" charset="2"/>
              <a:buChar char="Ø"/>
            </a:pPr>
            <a:endParaRPr lang="de-CH" sz="2000" dirty="0">
              <a:sym typeface="Wingdings"/>
            </a:endParaRPr>
          </a:p>
          <a:p>
            <a:pPr>
              <a:buNone/>
            </a:pPr>
            <a:endParaRPr lang="de-CH" dirty="0"/>
          </a:p>
        </p:txBody>
      </p:sp>
      <p:sp>
        <p:nvSpPr>
          <p:cNvPr id="3" name="Titel 2"/>
          <p:cNvSpPr>
            <a:spLocks noGrp="1"/>
          </p:cNvSpPr>
          <p:nvPr>
            <p:ph type="title"/>
            <p:custDataLst>
              <p:tags r:id="rId2"/>
            </p:custDataLst>
          </p:nvPr>
        </p:nvSpPr>
        <p:spPr/>
        <p:txBody>
          <a:bodyPr/>
          <a:lstStyle/>
          <a:p>
            <a:r>
              <a:rPr lang="de-CH" dirty="0"/>
              <a:t>Kantonale Anpassungen</a:t>
            </a:r>
          </a:p>
        </p:txBody>
      </p:sp>
      <p:sp>
        <p:nvSpPr>
          <p:cNvPr id="4" name="Textplatzhalter 3"/>
          <p:cNvSpPr>
            <a:spLocks noGrp="1"/>
          </p:cNvSpPr>
          <p:nvPr>
            <p:ph type="body" sz="quarter" idx="11"/>
            <p:custDataLst>
              <p:tags r:id="rId3"/>
            </p:custDataLst>
          </p:nvPr>
        </p:nvSpPr>
        <p:spPr/>
        <p:txBody>
          <a:bodyPr/>
          <a:lstStyle/>
          <a:p>
            <a:r>
              <a:rPr lang="de-CH" dirty="0" smtClean="0"/>
              <a:t>Elterninformation Lehrplan 21</a:t>
            </a:r>
            <a:endParaRPr lang="de-CH" dirty="0"/>
          </a:p>
        </p:txBody>
      </p:sp>
      <p:sp>
        <p:nvSpPr>
          <p:cNvPr id="5" name="Inhaltsplatzhalter 1"/>
          <p:cNvSpPr txBox="1">
            <a:spLocks/>
          </p:cNvSpPr>
          <p:nvPr>
            <p:custDataLst>
              <p:tags r:id="rId4"/>
            </p:custDataLst>
          </p:nvPr>
        </p:nvSpPr>
        <p:spPr>
          <a:xfrm>
            <a:off x="539552" y="2852936"/>
            <a:ext cx="7615237" cy="1295400"/>
          </a:xfrm>
          <a:prstGeom prst="rect">
            <a:avLst/>
          </a:prstGeom>
        </p:spPr>
        <p:txBody>
          <a:bodyPr/>
          <a:lstStyle/>
          <a:p>
            <a:pPr indent="-342900" eaLnBrk="0" hangingPunct="0">
              <a:spcBef>
                <a:spcPts val="0"/>
              </a:spcBef>
              <a:buFont typeface="Arial" pitchFamily="34" charset="0"/>
              <a:buChar char="•"/>
              <a:defRPr/>
            </a:pPr>
            <a:endParaRPr lang="de-CH" sz="2000" dirty="0">
              <a:latin typeface="Arial" pitchFamily="34" charset="0"/>
              <a:cs typeface="Arial" pitchFamily="34" charset="0"/>
            </a:endParaRPr>
          </a:p>
        </p:txBody>
      </p:sp>
      <p:sp>
        <p:nvSpPr>
          <p:cNvPr id="6" name="Inhaltsplatzhalter 1"/>
          <p:cNvSpPr txBox="1">
            <a:spLocks/>
          </p:cNvSpPr>
          <p:nvPr>
            <p:custDataLst>
              <p:tags r:id="rId5"/>
            </p:custDataLst>
          </p:nvPr>
        </p:nvSpPr>
        <p:spPr>
          <a:xfrm>
            <a:off x="611560" y="3933056"/>
            <a:ext cx="7615237" cy="1295400"/>
          </a:xfrm>
          <a:prstGeom prst="rect">
            <a:avLst/>
          </a:prstGeom>
        </p:spPr>
        <p:txBody>
          <a:bodyPr/>
          <a:lstStyle/>
          <a:p>
            <a:pPr indent="-342900" eaLnBrk="0" hangingPunct="0">
              <a:spcBef>
                <a:spcPts val="0"/>
              </a:spcBef>
              <a:buFont typeface="Arial" pitchFamily="34" charset="0"/>
              <a:buChar char="•"/>
              <a:defRPr/>
            </a:pPr>
            <a:endParaRPr lang="de-CH" sz="3200" dirty="0">
              <a:latin typeface="Arial" pitchFamily="34" charset="0"/>
              <a:cs typeface="Arial" pitchFamily="34" charset="0"/>
            </a:endParaRPr>
          </a:p>
        </p:txBody>
      </p:sp>
      <p:pic>
        <p:nvPicPr>
          <p:cNvPr id="7" name="Picture 1"/>
          <p:cNvPicPr>
            <a:picLocks noChangeAspect="1" noChangeArrowheads="1"/>
          </p:cNvPicPr>
          <p:nvPr>
            <p:custDataLst>
              <p:tags r:id="rId6"/>
            </p:custDataLst>
          </p:nvPr>
        </p:nvPicPr>
        <p:blipFill>
          <a:blip r:embed="rId13" cstate="print"/>
          <a:srcRect l="27759" t="14156" r="29126" b="7038"/>
          <a:stretch>
            <a:fillRect/>
          </a:stretch>
        </p:blipFill>
        <p:spPr bwMode="auto">
          <a:xfrm>
            <a:off x="7758745" y="3751967"/>
            <a:ext cx="864096" cy="12141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505" name="Picture 1"/>
          <p:cNvPicPr>
            <a:picLocks noChangeAspect="1" noChangeArrowheads="1"/>
          </p:cNvPicPr>
          <p:nvPr>
            <p:custDataLst>
              <p:tags r:id="rId7"/>
            </p:custDataLst>
          </p:nvPr>
        </p:nvPicPr>
        <p:blipFill>
          <a:blip r:embed="rId14" cstate="print"/>
          <a:srcRect l="27759" t="13829" r="29126" b="7038"/>
          <a:stretch>
            <a:fillRect/>
          </a:stretch>
        </p:blipFill>
        <p:spPr bwMode="auto">
          <a:xfrm>
            <a:off x="7192589" y="2348967"/>
            <a:ext cx="864096" cy="12192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507" name="Picture 3"/>
          <p:cNvPicPr>
            <a:picLocks noChangeAspect="1" noChangeArrowheads="1"/>
          </p:cNvPicPr>
          <p:nvPr>
            <p:custDataLst>
              <p:tags r:id="rId8"/>
            </p:custDataLst>
          </p:nvPr>
        </p:nvPicPr>
        <p:blipFill>
          <a:blip r:embed="rId15" cstate="print"/>
          <a:srcRect l="27759" t="13061" r="29126" b="7330"/>
          <a:stretch>
            <a:fillRect/>
          </a:stretch>
        </p:blipFill>
        <p:spPr bwMode="auto">
          <a:xfrm>
            <a:off x="6660232" y="3736001"/>
            <a:ext cx="864096" cy="12265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508" name="Picture 4"/>
          <p:cNvPicPr>
            <a:picLocks noChangeAspect="1" noChangeArrowheads="1"/>
          </p:cNvPicPr>
          <p:nvPr>
            <p:custDataLst>
              <p:tags r:id="rId9"/>
            </p:custDataLst>
          </p:nvPr>
        </p:nvPicPr>
        <p:blipFill>
          <a:blip r:embed="rId16" cstate="print"/>
          <a:srcRect l="27759" t="13061" r="29126" b="7038"/>
          <a:stretch>
            <a:fillRect/>
          </a:stretch>
        </p:blipFill>
        <p:spPr bwMode="auto">
          <a:xfrm>
            <a:off x="7227370" y="5148588"/>
            <a:ext cx="885560" cy="12616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2"/>
          <p:cNvPicPr>
            <a:picLocks noChangeAspect="1" noChangeArrowheads="1"/>
          </p:cNvPicPr>
          <p:nvPr>
            <p:custDataLst>
              <p:tags r:id="rId10"/>
            </p:custDataLst>
          </p:nvPr>
        </p:nvPicPr>
        <p:blipFill>
          <a:blip r:embed="rId17" cstate="print"/>
          <a:srcRect/>
          <a:stretch>
            <a:fillRect/>
          </a:stretch>
        </p:blipFill>
        <p:spPr bwMode="auto">
          <a:xfrm rot="394411">
            <a:off x="4531535" y="196982"/>
            <a:ext cx="1440160" cy="633796"/>
          </a:xfrm>
          <a:prstGeom prst="rect">
            <a:avLst/>
          </a:prstGeom>
          <a:noFill/>
          <a:ln w="12700">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custDataLst>
              <p:tags r:id="rId1"/>
            </p:custDataLst>
          </p:nvPr>
        </p:nvSpPr>
        <p:spPr/>
        <p:txBody>
          <a:bodyPr/>
          <a:lstStyle/>
          <a:p>
            <a:r>
              <a:rPr lang="de-CH" dirty="0" smtClean="0"/>
              <a:t>Kindergarten: </a:t>
            </a:r>
            <a:r>
              <a:rPr lang="de-CH" sz="1800" dirty="0" smtClean="0"/>
              <a:t>Entwicklungsorientierte </a:t>
            </a:r>
            <a:r>
              <a:rPr lang="de-CH" sz="1800" dirty="0"/>
              <a:t>Zugänge und Fachbereiche LP 21</a:t>
            </a:r>
          </a:p>
        </p:txBody>
      </p:sp>
      <p:sp>
        <p:nvSpPr>
          <p:cNvPr id="4" name="Textplatzhalter 3"/>
          <p:cNvSpPr>
            <a:spLocks noGrp="1"/>
          </p:cNvSpPr>
          <p:nvPr>
            <p:ph type="body" sz="quarter" idx="11"/>
            <p:custDataLst>
              <p:tags r:id="rId2"/>
            </p:custDataLst>
          </p:nvPr>
        </p:nvSpPr>
        <p:spPr/>
        <p:txBody>
          <a:bodyPr/>
          <a:lstStyle/>
          <a:p>
            <a:r>
              <a:rPr lang="de-CH" dirty="0" smtClean="0"/>
              <a:t>Elterninformation Lehrplan </a:t>
            </a:r>
            <a:r>
              <a:rPr lang="de-CH" dirty="0"/>
              <a:t>21</a:t>
            </a:r>
          </a:p>
        </p:txBody>
      </p:sp>
      <p:grpSp>
        <p:nvGrpSpPr>
          <p:cNvPr id="7" name="Inhaltsplatzhalter 6"/>
          <p:cNvGrpSpPr>
            <a:grpSpLocks noGrp="1"/>
          </p:cNvGrpSpPr>
          <p:nvPr>
            <p:custDataLst>
              <p:tags r:id="rId3"/>
            </p:custDataLst>
          </p:nvPr>
        </p:nvGrpSpPr>
        <p:grpSpPr>
          <a:xfrm>
            <a:off x="539750" y="2012951"/>
            <a:ext cx="8208963" cy="4224362"/>
            <a:chOff x="1763688" y="3284984"/>
            <a:chExt cx="4642370" cy="1890144"/>
          </a:xfrm>
        </p:grpSpPr>
        <p:pic>
          <p:nvPicPr>
            <p:cNvPr id="8" name="Inhaltsplatzhalter 4"/>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716016" y="3284984"/>
              <a:ext cx="1690042" cy="1890144"/>
            </a:xfrm>
            <a:prstGeom prst="rect">
              <a:avLst/>
            </a:prstGeom>
          </p:spPr>
        </p:pic>
        <p:pic>
          <p:nvPicPr>
            <p:cNvPr id="9" name="Inhaltsplatzhalter 4"/>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1763688" y="3284984"/>
              <a:ext cx="2952328" cy="1890144"/>
            </a:xfrm>
            <a:prstGeom prst="rect">
              <a:avLst/>
            </a:prstGeom>
          </p:spPr>
        </p:pic>
      </p:grpSp>
      <p:pic>
        <p:nvPicPr>
          <p:cNvPr id="10" name="Inhaltsplatzhalter 4"/>
          <p:cNvPicPr>
            <a:picLocks noChangeAspect="1"/>
          </p:cNvPicPr>
          <p:nvPr>
            <p:custDataLst>
              <p:tags r:id="rId4"/>
            </p:custDataLst>
          </p:nvPr>
        </p:nvPicPr>
        <p:blipFill rotWithShape="1">
          <a:blip r:embed="rId10" cstate="print">
            <a:extLst>
              <a:ext uri="{28A0092B-C50C-407E-A947-70E740481C1C}">
                <a14:useLocalDpi xmlns:a14="http://schemas.microsoft.com/office/drawing/2010/main" val="0"/>
              </a:ext>
            </a:extLst>
          </a:blip>
          <a:srcRect/>
          <a:stretch/>
        </p:blipFill>
        <p:spPr>
          <a:xfrm>
            <a:off x="467544" y="6165304"/>
            <a:ext cx="6300216" cy="212703"/>
          </a:xfrm>
          <a:prstGeom prst="rect">
            <a:avLst/>
          </a:prstGeom>
        </p:spPr>
      </p:pic>
      <p:pic>
        <p:nvPicPr>
          <p:cNvPr id="12" name="Picture 2"/>
          <p:cNvPicPr>
            <a:picLocks noChangeAspect="1" noChangeArrowheads="1"/>
          </p:cNvPicPr>
          <p:nvPr>
            <p:custDataLst>
              <p:tags r:id="rId5"/>
            </p:custDataLst>
          </p:nvPr>
        </p:nvPicPr>
        <p:blipFill>
          <a:blip r:embed="rId11" cstate="print"/>
          <a:srcRect/>
          <a:stretch>
            <a:fillRect/>
          </a:stretch>
        </p:blipFill>
        <p:spPr bwMode="auto">
          <a:xfrm rot="394411">
            <a:off x="4531535" y="196982"/>
            <a:ext cx="1440160" cy="633796"/>
          </a:xfrm>
          <a:prstGeom prst="rect">
            <a:avLst/>
          </a:prstGeom>
          <a:noFill/>
          <a:ln w="12700">
            <a:solidFill>
              <a:srgbClr val="FF0000"/>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custDataLst>
              <p:tags r:id="rId1"/>
            </p:custDataLst>
          </p:nvPr>
        </p:nvSpPr>
        <p:spPr/>
        <p:txBody>
          <a:bodyPr/>
          <a:lstStyle/>
          <a:p>
            <a:pPr>
              <a:lnSpc>
                <a:spcPct val="100000"/>
              </a:lnSpc>
              <a:buNone/>
            </a:pPr>
            <a:r>
              <a:rPr lang="de-CH" sz="1600" b="1" dirty="0"/>
              <a:t>Fächerübergreifende Themen unter der Leitidee Nachhaltiger Entwicklung:</a:t>
            </a:r>
            <a:br>
              <a:rPr lang="de-CH" sz="1600" b="1" dirty="0"/>
            </a:br>
            <a:endParaRPr lang="de-CH" sz="1600" b="1" dirty="0"/>
          </a:p>
          <a:p>
            <a:pPr lvl="1">
              <a:lnSpc>
                <a:spcPct val="100000"/>
              </a:lnSpc>
            </a:pPr>
            <a:r>
              <a:rPr lang="de-CH" sz="1600" dirty="0"/>
              <a:t>Politik, Demokratie und Menschenrechte</a:t>
            </a:r>
            <a:r>
              <a:rPr lang="de-CH" sz="1600" b="1" dirty="0"/>
              <a:t/>
            </a:r>
            <a:br>
              <a:rPr lang="de-CH" sz="1600" b="1" dirty="0"/>
            </a:br>
            <a:endParaRPr lang="de-CH" sz="1600" b="1" dirty="0"/>
          </a:p>
          <a:p>
            <a:pPr lvl="1">
              <a:lnSpc>
                <a:spcPct val="100000"/>
              </a:lnSpc>
            </a:pPr>
            <a:r>
              <a:rPr lang="de-CH" sz="1600" dirty="0"/>
              <a:t>Natürliche Umwelt und Ressourcen</a:t>
            </a:r>
            <a:r>
              <a:rPr lang="de-CH" sz="1600" b="1" dirty="0"/>
              <a:t/>
            </a:r>
            <a:br>
              <a:rPr lang="de-CH" sz="1600" b="1" dirty="0"/>
            </a:br>
            <a:endParaRPr lang="de-CH" sz="1600" b="1" dirty="0"/>
          </a:p>
          <a:p>
            <a:pPr lvl="1">
              <a:lnSpc>
                <a:spcPct val="100000"/>
              </a:lnSpc>
            </a:pPr>
            <a:r>
              <a:rPr lang="de-CH" sz="1600" dirty="0"/>
              <a:t>Geschlechter und Gleichstellung</a:t>
            </a:r>
            <a:r>
              <a:rPr lang="de-CH" sz="1600" b="1" dirty="0"/>
              <a:t/>
            </a:r>
            <a:br>
              <a:rPr lang="de-CH" sz="1600" b="1" dirty="0"/>
            </a:br>
            <a:endParaRPr lang="de-CH" sz="1600" b="1" dirty="0"/>
          </a:p>
          <a:p>
            <a:pPr lvl="1">
              <a:lnSpc>
                <a:spcPct val="100000"/>
              </a:lnSpc>
            </a:pPr>
            <a:r>
              <a:rPr lang="de-CH" sz="1600" dirty="0"/>
              <a:t>Gesundheit</a:t>
            </a:r>
            <a:r>
              <a:rPr lang="de-CH" sz="1600" b="1" dirty="0"/>
              <a:t/>
            </a:r>
            <a:br>
              <a:rPr lang="de-CH" sz="1600" b="1" dirty="0"/>
            </a:br>
            <a:endParaRPr lang="de-CH" sz="1600" b="1" dirty="0"/>
          </a:p>
          <a:p>
            <a:pPr lvl="1">
              <a:lnSpc>
                <a:spcPct val="100000"/>
              </a:lnSpc>
            </a:pPr>
            <a:r>
              <a:rPr lang="de-CH" sz="1600" dirty="0"/>
              <a:t>Globale Entwicklung und Frieden</a:t>
            </a:r>
            <a:r>
              <a:rPr lang="de-CH" sz="1600" b="1" dirty="0"/>
              <a:t/>
            </a:r>
            <a:br>
              <a:rPr lang="de-CH" sz="1600" b="1" dirty="0"/>
            </a:br>
            <a:endParaRPr lang="de-CH" sz="1600" b="1" dirty="0"/>
          </a:p>
          <a:p>
            <a:pPr lvl="1">
              <a:lnSpc>
                <a:spcPct val="100000"/>
              </a:lnSpc>
            </a:pPr>
            <a:r>
              <a:rPr lang="de-CH" sz="1600" dirty="0"/>
              <a:t>Kulturelle Identitäten und inter-</a:t>
            </a:r>
            <a:br>
              <a:rPr lang="de-CH" sz="1600" dirty="0"/>
            </a:br>
            <a:r>
              <a:rPr lang="de-CH" sz="1600" dirty="0"/>
              <a:t>kulturelle Verständigung</a:t>
            </a:r>
            <a:r>
              <a:rPr lang="de-CH" sz="1600" b="1" dirty="0"/>
              <a:t/>
            </a:r>
            <a:br>
              <a:rPr lang="de-CH" sz="1600" b="1" dirty="0"/>
            </a:br>
            <a:endParaRPr lang="de-CH" sz="1600" b="1" dirty="0"/>
          </a:p>
          <a:p>
            <a:pPr lvl="1">
              <a:lnSpc>
                <a:spcPct val="100000"/>
              </a:lnSpc>
            </a:pPr>
            <a:r>
              <a:rPr lang="de-CH" sz="1600" dirty="0"/>
              <a:t>Wirtschaft und Konsum</a:t>
            </a:r>
          </a:p>
        </p:txBody>
      </p:sp>
      <p:sp>
        <p:nvSpPr>
          <p:cNvPr id="3" name="Titel 2"/>
          <p:cNvSpPr>
            <a:spLocks noGrp="1"/>
          </p:cNvSpPr>
          <p:nvPr>
            <p:ph type="title"/>
            <p:custDataLst>
              <p:tags r:id="rId2"/>
            </p:custDataLst>
          </p:nvPr>
        </p:nvSpPr>
        <p:spPr/>
        <p:txBody>
          <a:bodyPr/>
          <a:lstStyle/>
          <a:p>
            <a:r>
              <a:rPr lang="de-CH" dirty="0"/>
              <a:t>Bildung für nachhaltige Entwicklung</a:t>
            </a:r>
          </a:p>
        </p:txBody>
      </p:sp>
      <p:sp>
        <p:nvSpPr>
          <p:cNvPr id="4" name="Textplatzhalter 3"/>
          <p:cNvSpPr>
            <a:spLocks noGrp="1"/>
          </p:cNvSpPr>
          <p:nvPr>
            <p:ph type="body" sz="quarter" idx="11"/>
            <p:custDataLst>
              <p:tags r:id="rId3"/>
            </p:custDataLst>
          </p:nvPr>
        </p:nvSpPr>
        <p:spPr/>
        <p:txBody>
          <a:bodyPr/>
          <a:lstStyle/>
          <a:p>
            <a:r>
              <a:rPr lang="de-CH" dirty="0" smtClean="0"/>
              <a:t>Elterninformation </a:t>
            </a:r>
            <a:r>
              <a:rPr lang="de-CH" dirty="0"/>
              <a:t>Lehrplan 21</a:t>
            </a:r>
          </a:p>
        </p:txBody>
      </p:sp>
      <p:pic>
        <p:nvPicPr>
          <p:cNvPr id="6" name="Picture 2" descr="http://projekt.lehrplan.ch/lehrplan/V2illustrationen/105/abb_3_bne.jpg"/>
          <p:cNvPicPr>
            <a:picLocks noChangeAspect="1" noChangeArrowheads="1"/>
          </p:cNvPicPr>
          <p:nvPr>
            <p:custDataLst>
              <p:tags r:id="rId4"/>
            </p:custDataLst>
          </p:nvPr>
        </p:nvPicPr>
        <p:blipFill rotWithShape="1">
          <a:blip r:embed="rId9" cstate="print"/>
          <a:srcRect b="4242"/>
          <a:stretch/>
        </p:blipFill>
        <p:spPr bwMode="auto">
          <a:xfrm>
            <a:off x="5292080" y="2420888"/>
            <a:ext cx="3477359" cy="3384376"/>
          </a:xfrm>
          <a:prstGeom prst="rect">
            <a:avLst/>
          </a:prstGeom>
          <a:noFill/>
        </p:spPr>
      </p:pic>
      <p:sp>
        <p:nvSpPr>
          <p:cNvPr id="9" name="Textfeld 8"/>
          <p:cNvSpPr txBox="1"/>
          <p:nvPr>
            <p:custDataLst>
              <p:tags r:id="rId5"/>
            </p:custDataLst>
          </p:nvPr>
        </p:nvSpPr>
        <p:spPr>
          <a:xfrm rot="21147275">
            <a:off x="3662606" y="5104823"/>
            <a:ext cx="3631980" cy="646331"/>
          </a:xfrm>
          <a:prstGeom prst="rect">
            <a:avLst/>
          </a:prstGeom>
          <a:noFill/>
          <a:ln>
            <a:solidFill>
              <a:schemeClr val="tx1">
                <a:lumMod val="85000"/>
                <a:lumOff val="15000"/>
              </a:schemeClr>
            </a:solidFill>
          </a:ln>
        </p:spPr>
        <p:txBody>
          <a:bodyPr wrap="square" rtlCol="0">
            <a:spAutoFit/>
          </a:bodyPr>
          <a:lstStyle/>
          <a:p>
            <a:r>
              <a:rPr lang="de-CH" b="1" baseline="0" dirty="0">
                <a:solidFill>
                  <a:schemeClr val="tx1">
                    <a:lumMod val="85000"/>
                    <a:lumOff val="15000"/>
                  </a:schemeClr>
                </a:solidFill>
                <a:latin typeface="+mn-lt"/>
              </a:rPr>
              <a:t>In Fachbereichen und Modullehrplänen eingearbeitet!</a:t>
            </a:r>
            <a:endParaRPr lang="de-CH" b="1" baseline="0" dirty="0" err="1">
              <a:solidFill>
                <a:schemeClr val="tx1">
                  <a:lumMod val="85000"/>
                  <a:lumOff val="15000"/>
                </a:schemeClr>
              </a:solidFill>
              <a:latin typeface="+mn-lt"/>
            </a:endParaRPr>
          </a:p>
        </p:txBody>
      </p:sp>
      <p:pic>
        <p:nvPicPr>
          <p:cNvPr id="10" name="Picture 2"/>
          <p:cNvPicPr>
            <a:picLocks noChangeAspect="1" noChangeArrowheads="1"/>
          </p:cNvPicPr>
          <p:nvPr>
            <p:custDataLst>
              <p:tags r:id="rId6"/>
            </p:custDataLst>
          </p:nvPr>
        </p:nvPicPr>
        <p:blipFill>
          <a:blip r:embed="rId10" cstate="print"/>
          <a:srcRect/>
          <a:stretch>
            <a:fillRect/>
          </a:stretch>
        </p:blipFill>
        <p:spPr bwMode="auto">
          <a:xfrm rot="394411">
            <a:off x="4531535" y="196982"/>
            <a:ext cx="1440160" cy="633796"/>
          </a:xfrm>
          <a:prstGeom prst="rect">
            <a:avLst/>
          </a:prstGeom>
          <a:noFill/>
          <a:ln w="12700">
            <a:solidFill>
              <a:srgbClr val="FF0000"/>
            </a:solid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CEATWORKPOWERPOINTMASTERTEMPLATECONFIGURATION" val="&lt;!--Created with officeatwork--&gt;&#10;&lt;MasterTemplateConfiguration&gt;&#10;  &lt;TableOfContentsCollection&gt;&#10;    &lt;TableOfContents&gt;&#10;      &lt;Id&gt;58d4d67e-41bf-4cc7-bc73-db0020a061f5&lt;/Id&gt;&#10;      &lt;IdName&gt;TOC&lt;/IdName&gt;&#10;      &lt;Label&gt;&amp;lt;translate&amp;gt;Ribbon.New.TableOfContent&amp;lt;/translate&amp;gt;&lt;/Label&gt;&#10;      &lt;ImageMso&gt;FileNew&lt;/ImageMso&gt;&#10;      &lt;Image&gt;&lt;/Image&gt;&#10;      &lt;ShowToc&gt;true&lt;/ShowToc&gt;&#10;      &lt;Layout&gt;Inhaltsverzeichnis&lt;/Layout&gt;&#10;      &lt;TableOfContentsTitle&gt;[[Translate(&quot;Doc.TOC&quot;)]]&lt;/TableOfContentsTitle&gt;&#10;      &lt;Insert&gt;Titelfolie&lt;/Insert&gt;&#10;      &lt;InsertRelativePosition&gt;After&lt;/InsertRelativePosition&gt;&#10;      &lt;Level1&gt;Kapitelfolie&lt;/Level1&gt;&#10;      &lt;Level2&gt;&lt;/Level2&gt;&#10;      &lt;Level3&gt;&lt;/Level3&gt;&#10;      &lt;Level4&gt;&lt;/Level4&gt;&#10;      &lt;Level5&gt;&lt;/Level5&gt;&#10;      &lt;ShowPositionIndicatorSlides&gt;true&lt;/ShowPositionIndicatorSlides&gt;&#10;      &lt;UseSeparatePositionIndicatorSlides&gt;false&lt;/UseSeparatePositionIndicatorSlides&gt;&#10;      &lt;PositionIndicatorSlidesLayout&gt;&lt;/PositionIndicatorSlidesLayout&gt;&#10;      &lt;PositionIndicatorSlidesTitle&gt;&lt;/PositionIndicatorSlidesTitle&gt;&#10;      &lt;PositionIndicatorSlidesInsertRelativePosition&gt;Before&lt;/PositionIndicatorSlidesInsertRelativePosition&gt;&#10;      &lt;PositionIndicatorSlidesLevel1&gt;Kapitelfolie&lt;/PositionIndicatorSlidesLevel1&gt;&#10;      &lt;PositionIndicatorSlidesLevel2&gt;&lt;/PositionIndicatorSlidesLevel2&gt;&#10;      &lt;PositionIndicatorSlidesLevel3&gt;&lt;/PositionIndicatorSlidesLevel3&gt;&#10;      &lt;PositionIndicatorSlidesLevel4&gt;&lt;/PositionIndicatorSlidesLevel4&gt;&#10;      &lt;IsSelected&gt;false&lt;/IsSelected&gt;&#10;      &lt;IsExpanded&gt;false&lt;/IsExpanded&gt;&#10;    &lt;/TableOfContents&gt;&#10;  &lt;/TableOfContentsCollection&gt;&#10;  &lt;ThemeDefinition&gt;&#10;    &lt;DefaultThemeDefinition&gt;%Themes%\Kanton Nidwalden.thmx&lt;/DefaultThemeDefinition&gt;&#10;    &lt;PresentationThemeDefinition&gt;%Themes%\Kanton Nidwalden.thmx&lt;/PresentationThemeDefinition&gt;&#10;    &lt;SlideThemeDefinition&gt;%Themes%\Kanton Nidwalden.thmx&lt;/SlideThemeDefinition&gt;&#10;    &lt;ObjectThemeDefinition&gt;%Themes%\Kanton Nidwalden.thmx&lt;/ObjectThemeDefinition&gt;&#10;  &lt;/ThemeDefinition&gt;&#10;  &lt;MasterProperties&gt;&#10;    &lt;MasterProperty Id=&quot;2004112217333376588294&quot;&gt;&#10;      &lt;Fields&gt;&#10;        &lt;Field Id=&quot;2011982347978498756646&quot; ShowField=&quot;false&quot; /&gt;&#10;        &lt;Field Id=&quot;2010032915520270663768&quot; ShowField=&quot;true&quot; /&gt;&#10;        &lt;Field Id=&quot;2010030416385012448864&quot; ShowField=&quot;false&quot; /&gt;&#10;        &lt;Field Id=&quot;2011239034983459735876&quot; ShowField=&quot;false&quot; /&gt;&#10;        &lt;Field Id=&quot;2012071916040880175792&quot; ShowField=&quot;false&quot; /&gt;&#10;        &lt;Field Id=&quot;2012982347978498756121&quot; ShowField=&quot;false&quot; /&gt;&#10;        &lt;Field Id=&quot;2012081611201145288662&quot; ShowField=&quot;false&quot; /&gt;&#10;        &lt;Field Id=&quot;2011973463486587459834&quot; ShowField=&quot;false&quot; /&gt;&#10;        &lt;Field Id=&quot;2011349845823498345623&quot; ShowField=&quot;false&quot; /&gt;&#10;        &lt;Field Id=&quot;2005040809241304770672&quot; ShowField=&quot;false&quot; /&gt;&#10;        &lt;Field Id=&quot;2010042909031933122753&quot; ShowField=&quot;false&quot; /&gt;&#10;        &lt;Field Id=&quot;2013092010071562848873&quot; ShowField=&quot;false&quot; /&gt;&#10;        &lt;Field Id=&quot;2013092010123232363384&quot; ShowField=&quot;false&quot; /&gt;&#10;        &lt;Field Id=&quot;2013092010142773988170&quot; ShowField=&quot;false&quot; /&gt;&#10;        &lt;Field Id=&quot;2013092010160307775554&quot; ShowField=&quot;false&quot; /&gt;&#10;        &lt;Field Id=&quot;2013092010162239636593&quot; ShowField=&quot;false&quot; /&gt;&#10;        &lt;Field Id=&quot;2013092013421573769283&quot; ShowField=&quot;false&quot; /&gt;&#10;      &lt;/Fields&gt;&#10;    &lt;/MasterProperty&gt;&#10;  &lt;/MasterProperties&gt;&#10;  &lt;ContentItems&gt;&#10;    &lt;ContentItem Language=&quot;2055&quot; IsDefault=&quot;true&quot;&gt;&#10;      &lt;File HasContent=&quot;true&quot; LinkToLanguage=&quot;&quot; /&gt;&#10;    &lt;/ContentItem&gt;&#10;  &lt;/ContentItems&gt;&#10;&lt;/MasterTemplateConfiguration&gt;"/>
  <p:tag name="OFFICEATWORKPOWERPOINTMASTERTEMPLATEID" val="Präsentation"/>
  <p:tag name="OFFICEATWORKPRESENTATIONPROJECTID" val="nwch"/>
  <p:tag name="OAWWIZARDSTEPS" val="1|4"/>
  <p:tag name="ZOAWLANGID" val="2055"/>
  <p:tag name="OAWDOCPROPSOURCE" val="&lt;DocProps&gt;&lt;DocProp UID=&quot;2002122011014149059130932&quot; EntryUID=&quot;2013071517135504502413&quot;&gt;&lt;Field Name=&quot;IDName&quot; Value=&quot;Bildungsdirektion, AVS&quot;/&gt;&lt;Field Name=&quot;OrganisationLevel1&quot; Value=&quot;Kanton Nidwalden&quot;/&gt;&lt;Field Name=&quot;OrganisationLevel2&quot; Value=&quot;Bildungsdirektion&quot;/&gt;&lt;Field Name=&quot;OrganisationLevel3&quot; Value=&quot;Amt für Volksschulen und Sport&quot;/&gt;&lt;Field Name=&quot;AddressHead&quot; Value=&quot;Stansstaderstrasse 54, Postfach 1251, 6371 Stans&quot;/&gt;&lt;Field Name=&quot;AddressHead2&quot; Value=&quot;Telefon 041 618 74 01, www.nw.ch&quot;/&gt;&lt;Field Name=&quot;Address1&quot; Value=&quot;Kanton Nidwalden&quot;/&gt;&lt;Field Name=&quot;Address2&quot; Value=&quot;Bildungsdirektion&quot;/&gt;&lt;Field Name=&quot;Address3&quot; Value=&quot;Amt für Volksschulen und Sport&quot;/&gt;&lt;Field Name=&quot;Address4&quot; Value=&quot;Stansstaderstrasse 54&quot;/&gt;&lt;Field Name=&quot;Address5&quot; Value=&quot;Postfach 1251&quot;/&gt;&lt;Field Name=&quot;Address6&quot; Value=&quot;6371 Stans&quot;/&gt;&lt;Field Name=&quot;AdressSingleLine&quot; Value=&quot;CH-6371 Stans, Stansstaderstrasse 54, Postfach 1251, AVS&quot;/&gt;&lt;Field Name=&quot;City&quot; Value=&quot;Stans&quot;/&gt;&lt;Field Name=&quot;Telephone&quot; Value=&quot;041 618 74 01&quot;/&gt;&lt;Field Name=&quot;Fax&quot; Value=&quot;&quot;/&gt;&lt;Field Name=&quot;Email&quot; Value=&quot;&quot;/&gt;&lt;Field Name=&quot;Internet&quot; Value=&quot;www.nw.ch&quot;/&gt;&lt;Field Name=&quot;EmailTextDisclaimer&quot; Value=&quot;Diese E-Mail enthält vertrauliche Informationen. Sie ist nur für den beabsichtigten Empfänger bestimmt. Bitte benachrichtigen Sie uns umgehend, falls Sie die E-Mail irrtümlich erhalten haben und löschen Sie sie unverzüglich. Besten Dank.&quot;/&gt;&lt;Field Name=&quot;WdA4LogoColorPortrait&quot; Value=&quot;%logos%\kt_nidwalden.col.2100.400.wmf&quot;/&gt;&lt;Field Name=&quot;WdA4LogoBlackWhitePortrait&quot; Value=&quot;%logos%\kt_nidwalden.bw.2100.400.wmf&quot;/&gt;&lt;Field Name=&quot;WdA4LogoColorQuer&quot; Value=&quot;&quot;/&gt;&lt;Field Name=&quot;WdA4LogoBlackWhiteQuer&quot; Value=&quot;&quot;/&gt;&lt;Field Name=&quot;PpLogoLayout&quot; Value=&quot;%logos%\BID\Pp_Layout.png&quot;/&gt;&lt;Field Name=&quot;PpLogoTitleSlides&quot; Value=&quot;%logos%\BID\Pp_Panorama.png&quot;/&gt;&lt;/DocProp&gt;&lt;DocProp UID=&quot;2006040509495284662868&quot; EntryUID=&quot;BIDNW51&quot;&gt;&lt;Field Name=&quot;IDName&quot; Value=&quot;von Rotz Ruth, Wissenschaftliche Mitarbeiterin, BIDNW51&quot;/&gt;&lt;Field Name=&quot;Name&quot; Value=&quot;Ruth von Rotz&quot;/&gt;&lt;Field Name=&quot;Function&quot; Value=&quot;Wissenschaftliche Mitarbeiterin&quot;/&gt;&lt;Field Name=&quot;Initials&quot; Value=&quot;&quot;/&gt;&lt;Field Name=&quot;DirectPhone&quot; Value=&quot;+41 41 618 74 08&quot;/&gt;&lt;Field Name=&quot;DirectFax&quot; Value=&quot;+41 41 618 73 45&quot;/&gt;&lt;Field Name=&quot;Mobile&quot; Value=&quot;&quot;/&gt;&lt;Field Name=&quot;EMail&quot; Value=&quot;ruth.vonrotz@nw.ch&quot;/&gt;&lt;/DocProp&gt;&lt;DocProp UID=&quot;200212191811121321310321301031x&quot; EntryUID=&quot;BIDNW51&quot;&gt;&lt;Field Name=&quot;IDName&quot; Value=&quot;von Rotz Ruth, Wissenschaftliche Mitarbeiterin, BIDNW51&quot;/&gt;&lt;Field Name=&quot;Name&quot; Value=&quot;Ruth von Rotz&quot;/&gt;&lt;Field Name=&quot;Function&quot; Value=&quot;Wissenschaftliche Mitarbeiterin&quot;/&gt;&lt;Field Name=&quot;Initials&quot; Value=&quot;&quot;/&gt;&lt;Field Name=&quot;DirectPhone&quot; Value=&quot;+41 41 618 74 08&quot;/&gt;&lt;Field Name=&quot;DirectFax&quot; Value=&quot;+41 41 618 73 45&quot;/&gt;&lt;Field Name=&quot;Mobile&quot; Value=&quot;&quot;/&gt;&lt;Field Name=&quot;EMail&quot; Value=&quot;ruth.vonrotz@nw.ch&quot;/&gt;&lt;/DocProp&gt;&lt;DocProp UID=&quot;2002122010583847234010578&quot; EntryUID=&quot;2003121817293296325874&quot;&gt;&lt;Field Name=&quot;IDName&quot; Value=&quot;(Leer)&quot;/&gt;&lt;Field Name=&quot;Name&quot; Value=&quot;&quot;/&gt;&lt;Field Name=&quot;Function&quot; Value=&quot;&quot;/&gt;&lt;Field Name=&quot;Initials&quot; Value=&quot;&quot;/&gt;&lt;Field Name=&quot;DirectPhone&quot; Value=&quot;&quot;/&gt;&lt;Field Name=&quot;DirectFax&quot; Value=&quot;&quot;/&gt;&lt;Field Name=&quot;Mobile&quot; Value=&quot;&quot;/&gt;&lt;Field Name=&quot;EMail&quot; Value=&quot;&quot;/&gt;&lt;/DocProp&gt;&lt;DocProp UID=&quot;2003061115381095709037&quot; EntryUID=&quot;2003121817293296325874&quot;&gt;&lt;Field Name=&quot;IDName&quot; Value=&quot;(Leer)&quot;/&gt;&lt;Field Name=&quot;Name&quot; Value=&quot;&quot;/&gt;&lt;Field Name=&quot;Function&quot; Value=&quot;&quot;/&gt;&lt;Field Name=&quot;Initials&quot; Value=&quot;&quot;/&gt;&lt;Field Name=&quot;DirectPhone&quot; Value=&quot;&quot;/&gt;&lt;Field Name=&quot;DirectFax&quot; Value=&quot;&quot;/&gt;&lt;Field Name=&quot;Mobile&quot; Value=&quot;&quot;/&gt;&lt;Field Name=&quot;EMail&quot; Value=&quot;&quot;/&gt;&lt;/DocProp&gt;&lt;DocProp UID=&quot;2004112217333376588294&quot; EntryUID=&quot;2004123010144120300001&quot;&gt;&lt;Field UID=&quot;2010032915520270663768&quot; Name=&quot;DocumentDate&quot; Value=&quot;April 2017&quot;/&gt;&lt;/DocProp&gt;&lt;/DocProps&gt;&#10;"/>
</p:tagLst>
</file>

<file path=ppt/tags/tag10.xml><?xml version="1.0" encoding="utf-8"?>
<p:tagLst xmlns:a="http://schemas.openxmlformats.org/drawingml/2006/main" xmlns:r="http://schemas.openxmlformats.org/officeDocument/2006/relationships" xmlns:p="http://schemas.openxmlformats.org/presentationml/2006/main">
  <p:tag name="OFFICATWORKEXPRESSIONTAG" val="[[MasterProperty(&quot;Organisation&quot;, &quot;OrganisationLevel3&quot;)]]"/>
</p:tagLst>
</file>

<file path=ppt/tags/tag100.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Kick-off Lehrplan 21"/>
</p:tagLst>
</file>

<file path=ppt/tags/tag101.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Kantonale Rahmenvorgaben: Stundentafel"/>
</p:tagLst>
</file>

<file path=ppt/tags/tag102.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Kick-off Lehrplan 21"/>
</p:tagLst>
</file>

<file path=ppt/tags/tag103.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104.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Stundentafel ab SJ 17/18 - Primarschule"/>
</p:tagLst>
</file>

<file path=ppt/tags/tag105.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Kick-off Lehrplan 21"/>
</p:tagLst>
</file>

<file path=ppt/tags/tag106.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107.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108.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Stundentafel ab SJ 17/18 - Orientierungsschule"/>
</p:tagLst>
</file>

<file path=ppt/tags/tag109.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Kick-off Lehrplan 21"/>
</p:tagLst>
</file>

<file path=ppt/tags/tag11.xml><?xml version="1.0" encoding="utf-8"?>
<p:tagLst xmlns:a="http://schemas.openxmlformats.org/drawingml/2006/main" xmlns:r="http://schemas.openxmlformats.org/officeDocument/2006/relationships" xmlns:p="http://schemas.openxmlformats.org/presentationml/2006/main">
  <p:tag name="OFFICATWORKEXPRESSIONTAG" val="[[IF (MasterProperty(&quot;Signature1&quot;, &quot;Name&quot;)=&quot;&quot;, &quot;&quot;, MasterProperty(&quot;Signature1&quot;, &quot;Name&quot;))]][[IF (MasterProperty(&quot;Signature1&quot;, &quot;Function&quot;)=&quot;&quot;, &quot;&quot;, &quot;, &quot; &amp; MasterProperty(&quot;Signature1&quot;, &quot;Function&quot;))]]&#10;&#10;&#10;"/>
</p:tagLst>
</file>

<file path=ppt/tags/tag110.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111.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112.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Kantonale Rahmenvorgaben: Beurteilung Zeugnis"/>
</p:tagLst>
</file>

<file path=ppt/tags/tag113.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Kick-off Lehrplan 21"/>
</p:tagLst>
</file>

<file path=ppt/tags/tag114.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115.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Beurteilung: Zeugnis (Arbeits- und Sozialverhalten)"/>
</p:tagLst>
</file>

<file path=ppt/tags/tag116.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Kick-off Lehrplan 21"/>
</p:tagLst>
</file>

<file path=ppt/tags/tag117.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118.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119.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Weiterbildungsangebote"/>
</p:tagLst>
</file>

<file path=ppt/tags/tag12.xml><?xml version="1.0" encoding="utf-8"?>
<p:tagLst xmlns:a="http://schemas.openxmlformats.org/drawingml/2006/main" xmlns:r="http://schemas.openxmlformats.org/officeDocument/2006/relationships" xmlns:p="http://schemas.openxmlformats.org/presentationml/2006/main">
  <p:tag name="OFFICATWORKEXPRESSIONTAG" val="[[PowerPointImage(&quot;TitleSlide&quot;, MasterProperty(&quot;Organisation&quot;, &quot;PpLogoTitleSlides&quot;))]]"/>
  <p:tag name="OFFICEATWORKPICTUREIDENTIFIER" val="TitleSlide"/>
</p:tagLst>
</file>

<file path=ppt/tags/tag120.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Kick-off Lehrplan 21"/>
</p:tagLst>
</file>

<file path=ppt/tags/tag121.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122.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Einführungsprozess Lehrplan 21 "/>
</p:tagLst>
</file>

<file path=ppt/tags/tag123.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Kick-off Lehrplan 21"/>
</p:tagLst>
</file>

<file path=ppt/tags/tag124.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125.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Einführungsprozess Lehrplan 21 "/>
</p:tagLst>
</file>

<file path=ppt/tags/tag126.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Kick-off Lehrplan 21"/>
</p:tagLst>
</file>

<file path=ppt/tags/tag127.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128.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129.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13.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130.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Dokumente und Unterlagen "/>
</p:tagLst>
</file>

<file path=ppt/tags/tag131.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Kick-off Lehrplan 21"/>
</p:tagLst>
</file>

<file path=ppt/tags/tag132.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133.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134.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135.xml><?xml version="1.0" encoding="utf-8"?>
<p:tagLst xmlns:a="http://schemas.openxmlformats.org/drawingml/2006/main" xmlns:r="http://schemas.openxmlformats.org/officeDocument/2006/relationships" xmlns:p="http://schemas.openxmlformats.org/presentationml/2006/main">
  <p:tag name="OFFICEATWORKSLIDETHEMENAME" val="Kanton Nidwalden.thmx"/>
</p:tagLst>
</file>

<file path=ppt/tags/tag136.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137.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Fragen"/>
</p:tagLst>
</file>

<file path=ppt/tags/tag14.xml><?xml version="1.0" encoding="utf-8"?>
<p:tagLst xmlns:a="http://schemas.openxmlformats.org/drawingml/2006/main" xmlns:r="http://schemas.openxmlformats.org/officeDocument/2006/relationships" xmlns:p="http://schemas.openxmlformats.org/presentationml/2006/main">
  <p:tag name="OFFICATWORKEXPRESSIONTAG" val="Textmasterformate durch Klicken bearbeiten&#10;Zweite Ebene&#10;Dritte Ebene&#10;Vierte Ebene&#10;Fünfte Ebene"/>
</p:tagLst>
</file>

<file path=ppt/tags/tag15.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16.xml><?xml version="1.0" encoding="utf-8"?>
<p:tagLst xmlns:a="http://schemas.openxmlformats.org/drawingml/2006/main" xmlns:r="http://schemas.openxmlformats.org/officeDocument/2006/relationships" xmlns:p="http://schemas.openxmlformats.org/presentationml/2006/main">
  <p:tag name="OFFICATWORKEXPRESSIONTAG" val="Kapitel bearbeiten"/>
</p:tagLst>
</file>

<file path=ppt/tags/tag17.xml><?xml version="1.0" encoding="utf-8"?>
<p:tagLst xmlns:a="http://schemas.openxmlformats.org/drawingml/2006/main" xmlns:r="http://schemas.openxmlformats.org/officeDocument/2006/relationships" xmlns:p="http://schemas.openxmlformats.org/presentationml/2006/main">
  <p:tag name="OFFICATWORKEXPRESSIONTAG" val="Kapitel bearbeiten"/>
</p:tagLst>
</file>

<file path=ppt/tags/tag18.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19.xml><?xml version="1.0" encoding="utf-8"?>
<p:tagLst xmlns:a="http://schemas.openxmlformats.org/drawingml/2006/main" xmlns:r="http://schemas.openxmlformats.org/officeDocument/2006/relationships" xmlns:p="http://schemas.openxmlformats.org/presentationml/2006/main">
  <p:tag name="OFFICATWORKEXPRESSIONTAG" val="Kapitel durch Klicken bearbeiten"/>
</p:tagLst>
</file>

<file path=ppt/tags/tag2.xml><?xml version="1.0" encoding="utf-8"?>
<p:tagLst xmlns:a="http://schemas.openxmlformats.org/drawingml/2006/main" xmlns:r="http://schemas.openxmlformats.org/officeDocument/2006/relationships" xmlns:p="http://schemas.openxmlformats.org/presentationml/2006/main">
  <p:tag name="OFFICATWORKEXPRESSIONTAG" val="Seite mit TextTitelmasterformat durch Klicken bearbeiten"/>
</p:tagLst>
</file>

<file path=ppt/tags/tag20.xml><?xml version="1.0" encoding="utf-8"?>
<p:tagLst xmlns:a="http://schemas.openxmlformats.org/drawingml/2006/main" xmlns:r="http://schemas.openxmlformats.org/officeDocument/2006/relationships" xmlns:p="http://schemas.openxmlformats.org/presentationml/2006/main">
  <p:tag name="OFFICATWORKEXPRESSIONTAG" val="Positionsindikatoren werden automatisch erstellt"/>
</p:tagLst>
</file>

<file path=ppt/tags/tag21.xml><?xml version="1.0" encoding="utf-8"?>
<p:tagLst xmlns:a="http://schemas.openxmlformats.org/drawingml/2006/main" xmlns:r="http://schemas.openxmlformats.org/officeDocument/2006/relationships" xmlns:p="http://schemas.openxmlformats.org/presentationml/2006/main">
  <p:tag name="OFFICATWORKEXPRESSIONTAG" val="Positionsindikatoren werden automatisch erstellt"/>
</p:tagLst>
</file>

<file path=ppt/tags/tag22.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23.xml><?xml version="1.0" encoding="utf-8"?>
<p:tagLst xmlns:a="http://schemas.openxmlformats.org/drawingml/2006/main" xmlns:r="http://schemas.openxmlformats.org/officeDocument/2006/relationships" xmlns:p="http://schemas.openxmlformats.org/presentationml/2006/main">
  <p:tag name="OFFICATWORKEXPRESSIONTAG" val="[[Translate(&quot;Doc.VielenDank&quot;)]]"/>
</p:tagLst>
</file>

<file path=ppt/tags/tag24.xml><?xml version="1.0" encoding="utf-8"?>
<p:tagLst xmlns:a="http://schemas.openxmlformats.org/drawingml/2006/main" xmlns:r="http://schemas.openxmlformats.org/officeDocument/2006/relationships" xmlns:p="http://schemas.openxmlformats.org/presentationml/2006/main">
  <p:tag name="OFFICATWORKEXPRESSIONTAG" val="[[MasterProperty(&quot;Organisation&quot;, &quot;OrganisationLevel3&quot;)]]"/>
</p:tagLst>
</file>

<file path=ppt/tags/tag25.xml><?xml version="1.0" encoding="utf-8"?>
<p:tagLst xmlns:a="http://schemas.openxmlformats.org/drawingml/2006/main" xmlns:r="http://schemas.openxmlformats.org/officeDocument/2006/relationships" xmlns:p="http://schemas.openxmlformats.org/presentationml/2006/main">
  <p:tag name="OFFICATWORKEXPRESSIONTAG" val="[[IF (MasterProperty(&quot;Signature1&quot;, &quot;Name&quot;)=&quot;&quot;, &quot;&quot;, MasterProperty(&quot;Signature1&quot;, &quot;Name&quot;))]]"/>
</p:tagLst>
</file>

<file path=ppt/tags/tag26.xml><?xml version="1.0" encoding="utf-8"?>
<p:tagLst xmlns:a="http://schemas.openxmlformats.org/drawingml/2006/main" xmlns:r="http://schemas.openxmlformats.org/officeDocument/2006/relationships" xmlns:p="http://schemas.openxmlformats.org/presentationml/2006/main">
  <p:tag name="OFFICATWORKEXPRESSIONTAG" val="[[IF (MasterProperty(&quot;Signature1&quot;, &quot;Function&quot;)=&quot;&quot;, &quot;&quot;, MasterProperty(&quot;Signature1&quot;, &quot;Function&quot;)) &amp; IF (MasterProperty(&quot;Signature1&quot;, &quot;DirectPhone&quot;)=&quot;&quot;, &quot;&quot;, &quot;&#10;&quot; &amp; Translate(&quot;Doc.DirectPhone&quot;) &amp; &quot; &quot; &amp; MasterProperty(&quot;Signature1&quot;, &quot;DirectPhone&quot;)) &amp; IF (MasterProperty(&quot;Signature1&quot;, &quot;DirectFax&quot;)=&quot;&quot;, &quot;&quot;, &quot;&#10;&quot; &amp; Translate(&quot;Doc.DirectFax&quot;) &amp; &quot; &quot; &amp; MasterProperty(&quot;Signature1&quot;, &quot;DirectFax&quot;))  &amp; IF (MasterProperty(&quot;Signature1&quot;, &quot;EMail&quot;)=&quot;&quot;, &quot;&quot;, &quot;&#10;&quot; &amp; MasterProperty(&quot;Signature1&quot;, &quot;EMail&quot;))]]&#10;&#10;[[IF (MasterProperty(&quot;Organisation&quot;, &quot;Address1&quot;)=&quot;&quot;, &quot;&quot;, MasterProperty(&quot;Organisation&quot;, &quot;Address1&quot;)) &amp; IF (MasterProperty(&quot;Organisation&quot;, &quot;Address2&quot;)=&quot;&quot;, &quot;&quot;, &quot;&#10;&quot; &amp; MasterProperty(&quot;Organisation&quot;, &quot;Address2&quot;)) &amp; IF (MasterProperty(&quot;Organisation&quot;, &quot;Address3&quot;)=&quot;&quot;, &quot;&quot;, &quot;&#10;&quot; &amp; MasterProperty(&quot;Organisation&quot;, &quot;Address3&quot;)) &amp; IF (MasterProperty(&quot;Organisation&quot;, &quot;Address4&quot;)=&quot;&quot;, &quot;&quot;, &quot;&#10;&quot; &amp; MasterProperty(&quot;Organisation&quot;, &quot;Address4&quot;)) &amp; IF (MasterProperty(&quot;Organisation&quot;, &quot;Address5&quot;)=&quot;&quot;, &quot;&quot;, &quot;&#10;&quot; &amp; MasterProperty(&quot;Organisation&quot;, &quot;Address5&quot;)) &amp; IF (MasterProperty(&quot;Organisation&quot;, &quot;Address6&quot;)=&quot;&quot;, &quot;&quot;, &quot;&#10;&quot; &amp; MasterProperty(&quot;Organisation&quot;, &quot;Address6&quot;)) &amp; IF (MasterProperty(&quot;Organisation&quot;, &quot;Telephone&quot;)=&quot;&quot;, &quot;&quot;, &quot;&#10;&quot; &amp; Translate(&quot;Doc.Phone&quot;) &amp; &quot; &quot; &amp; MasterProperty(&quot;Organisation&quot;, &quot;Telephone&quot;)) &amp; IF (MasterProperty(&quot;Organisation&quot;, &quot;Fax&quot;)=&quot;&quot;, &quot;&quot;, &quot;&#10;&quot; &amp; Translate(&quot;Doc.Fax&quot;) &amp; &quot; &quot; &amp; MasterProperty(&quot;Organisation&quot;, &quot;Fax&quot;))  &amp; IF (MasterProperty(&quot;Organisation&quot;, &quot;Internet&quot;)=&quot;&quot;, &quot;&quot;, &quot;&#10;&quot; &amp; MasterProperty(&quot;Organisation&quot;, &quot;Internet&quot;))]]"/>
</p:tagLst>
</file>

<file path=ppt/tags/tag27.xml><?xml version="1.0" encoding="utf-8"?>
<p:tagLst xmlns:a="http://schemas.openxmlformats.org/drawingml/2006/main" xmlns:r="http://schemas.openxmlformats.org/officeDocument/2006/relationships" xmlns:p="http://schemas.openxmlformats.org/presentationml/2006/main">
  <p:tag name="OFFICEATWORKSLIDETHEMENAME" val="Kanton Nidwalden.thmx"/>
</p:tagLst>
</file>

<file path=ppt/tags/tag28.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29.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Kick-off Veranstaltung"/>
</p:tagLst>
</file>

<file path=ppt/tags/tag3.xml><?xml version="1.0" encoding="utf-8"?>
<p:tagLst xmlns:a="http://schemas.openxmlformats.org/drawingml/2006/main" xmlns:r="http://schemas.openxmlformats.org/officeDocument/2006/relationships" xmlns:p="http://schemas.openxmlformats.org/presentationml/2006/main">
  <p:tag name="OFFICATWORKEXPRESSIONTAG" val="Textmasterformate durch Klicken bearbeiten&#10;Zweite Ebene&#10;Dritte Ebene&#10;Vierte Ebene&#10;Fünfte Ebene"/>
</p:tagLst>
</file>

<file path=ppt/tags/tag30.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31.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  &#10; Zeit 16.30 – 18.30 Uhr&#10;&#10;Begrüssung und Einstieg&#10;   Res Schmid, Bildungsdirektor&#10;&#10;Lehrplan 21 und Kompetenzorientierung&#10;   Klaus Joller, Prof. Dr. phil. &#10;&#10;Einführung und Umsetzung Lehrplan 21 im Kanton Nidwalden&#10;   Ruth von Rotz, Projektleiterin Umsetzung LP 21 "/>
</p:tagLst>
</file>

<file path=ppt/tags/tag32.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Programm – Kick-off Veranstaltung Lehrplan 21"/>
</p:tagLst>
</file>

<file path=ppt/tags/tag33.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Kick-off Lehrplan 21"/>
</p:tagLst>
</file>

<file path=ppt/tags/tag34.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35.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  &#10; Zeit 16.30 – 18.30 Uhr&#10;&#10;Begrüssung und Einstieg&#10;   Res Schmid, Bildungsdirektor&#10;&#10;Lehrplan 21 und Kompetenzorientierung&#10;   Klaus Joller, Prof. Dr. phil. &#10;&#10;Einführung und Umsetzung Lehrplan 21 im Kanton Nidwalden&#10;   Ruth von Rotz, Projektleiterin Umsetzung LP 21 "/>
</p:tagLst>
</file>

<file path=ppt/tags/tag36.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Programm – Kick-off Veranstaltung Lehrplan 21"/>
</p:tagLst>
</file>

<file path=ppt/tags/tag37.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Kick-off Lehrplan 21"/>
</p:tagLst>
</file>

<file path=ppt/tags/tag38.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39.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  &#10; Zeit 16.30 – 18.30 Uhr&#10;&#10;Begrüssung und Einstieg&#10;   Res Schmid, Bildungsdirektor&#10;&#10;Lehrplan 21 und Kompetenzorientierung&#10;   Klaus Joller, Prof. Dr. phil. &#10;&#10;Einführung und Umsetzung Lehrplan 21 im Kanton Nidwalden&#10;   Ruth von Rotz, Projektleiterin Umsetzung LP 21 "/>
</p:tagLst>
</file>

<file path=ppt/tags/tag4.xml><?xml version="1.0" encoding="utf-8"?>
<p:tagLst xmlns:a="http://schemas.openxmlformats.org/drawingml/2006/main" xmlns:r="http://schemas.openxmlformats.org/officeDocument/2006/relationships" xmlns:p="http://schemas.openxmlformats.org/presentationml/2006/main">
  <p:tag name="OFFICATWORKEXPRESSIONTAG" val="[[MasterProperty(&quot;Organisation&quot;, &quot;OrganisationLevel2&quot;)]]"/>
</p:tagLst>
</file>

<file path=ppt/tags/tag40.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Programm – Kick-off Veranstaltung Lehrplan 21"/>
</p:tagLst>
</file>

<file path=ppt/tags/tag41.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Kick-off Lehrplan 21"/>
</p:tagLst>
</file>

<file path=ppt/tags/tag42.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43.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Digitaler Lehrplan – www.lehrplan.ch"/>
</p:tagLst>
</file>

<file path=ppt/tags/tag44.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Kick-off Lehrplan 21"/>
</p:tagLst>
</file>

<file path=ppt/tags/tag45.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        Nidwalden"/>
</p:tagLst>
</file>

<file path=ppt/tags/tag46.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47.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48.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49.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Aufbau Lehrplan 21"/>
</p:tagLst>
</file>

<file path=ppt/tags/tag5.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DocumentDate&quot;)]]"/>
</p:tagLst>
</file>

<file path=ppt/tags/tag50.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Kick-off Lehrplan 21"/>
</p:tagLst>
</file>

<file path=ppt/tags/tag51.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52.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10;Fachbereiche&#10;"/>
</p:tagLst>
</file>

<file path=ppt/tags/tag53.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54.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Module: zeitlich und inhaltlich begrenzte Aufgabe, mit&#10;Kompetenzaufbau"/>
</p:tagLst>
</file>

<file path=ppt/tags/tag55.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56.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57.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58.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59.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Grundsätzlich übernimmt NW den Lehrplan 21 in der D-EDK Fassung.&#10;Die drei Anpassungen sind:&#10;&#10;    Geografie und Geschichte    (Räume, Zeiten, Gesellschaften)&#10;&#10;    Lebenskunde mit   - Ethik, Religionen, Gemeinschaft   - Berufliche Orientierung&#10;&#10;    Projektunterricht&#10;&#10;"/>
</p:tagLst>
</file>

<file path=ppt/tags/tag6.xml><?xml version="1.0" encoding="utf-8"?>
<p:tagLst xmlns:a="http://schemas.openxmlformats.org/drawingml/2006/main" xmlns:r="http://schemas.openxmlformats.org/officeDocument/2006/relationships" xmlns:p="http://schemas.openxmlformats.org/presentationml/2006/main">
  <p:tag name="OFFICATWORKEXPRESSIONTAG" val="[[PowerPointImage(&quot;Layout&quot;, MasterProperty(&quot;Organisation&quot;, &quot;PpLogoLayout&quot;))]]"/>
  <p:tag name="OFFICEATWORKPICTUREIDENTIFIER" val="Layout"/>
</p:tagLst>
</file>

<file path=ppt/tags/tag60.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Kantonale Anpassungen"/>
</p:tagLst>
</file>

<file path=ppt/tags/tag61.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Kick-off Lehrplan 21"/>
</p:tagLst>
</file>

<file path=ppt/tags/tag62.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63.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64.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65.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66.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67.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68.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69.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Entwicklungsorientierte Zugänge und Fachbereiche LP 21"/>
</p:tagLst>
</file>

<file path=ppt/tags/tag7.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70.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Kick-off Lehrplan 21"/>
</p:tagLst>
</file>

<file path=ppt/tags/tag71.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72.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73.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74.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Fächerübergreifende Themen unter der Leitidee Nachhaltiger Entwicklung:&#10;Politik, Demokratie und Menschenrechte&#10;Natürliche Umwelt und Ressourcen&#10;Geschlechter und Gleichstellung&#10;Gesundheit&#10;Globale Entwicklung und Frieden&#10;Kulturelle Identitäten und inter-kulturelle Verständigung&#10;Wirtschaft und Konsum"/>
</p:tagLst>
</file>

<file path=ppt/tags/tag75.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Bildung für nachhaltige Entwicklung"/>
</p:tagLst>
</file>

<file path=ppt/tags/tag76.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Kick-off Lehrplan 21"/>
</p:tagLst>
</file>

<file path=ppt/tags/tag77.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78.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In Fachbereichen und Modullehrplänen eingearbeitet!"/>
</p:tagLst>
</file>

<file path=ppt/tags/tag79.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8.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80.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Überfachliche Kompetenzen"/>
</p:tagLst>
</file>

<file path=ppt/tags/tag81.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Kick-off Lehrplan 21"/>
</p:tagLst>
</file>

<file path=ppt/tags/tag82.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10;"/>
</p:tagLst>
</file>

<file path=ppt/tags/tag83.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84.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85.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 Selbstreflexion&#10; Selbstständigkeit&#10; Eigenständigkeit"/>
</p:tagLst>
</file>

<file path=ppt/tags/tag86.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87.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  Sprachfähigkeit&#10; Informationen nutzen&#10; Aufgaben/Probleme lösen"/>
</p:tagLst>
</file>

<file path=ppt/tags/tag88.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 Kooperationsfähigkeit&#10; Konfliktfähigkeit&#10; Umgang mit Vielfalt"/>
</p:tagLst>
</file>

<file path=ppt/tags/tag89.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In Fachbereichen und Modullehrplänen eingearbeitet!"/>
</p:tagLst>
</file>

<file path=ppt/tags/tag9.xml><?xml version="1.0" encoding="utf-8"?>
<p:tagLst xmlns:a="http://schemas.openxmlformats.org/drawingml/2006/main" xmlns:r="http://schemas.openxmlformats.org/officeDocument/2006/relationships" xmlns:p="http://schemas.openxmlformats.org/presentationml/2006/main">
  <p:tag name="OFFICATWORKEXPRESSIONTAG" val="Formatvorlage des Untertitelmasters durch Klicken bearbeiten"/>
</p:tagLst>
</file>

<file path=ppt/tags/tag90.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91.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Struktur des Lehrplans 21 - Kompetenzaufbau"/>
</p:tagLst>
</file>

<file path=ppt/tags/tag92.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Kick-off Lehrplan 21"/>
</p:tagLst>
</file>

<file path=ppt/tags/tag93.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94.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  &#10; Zeit 16.30 – 18.30 Uhr&#10;&#10;Begrüssung und Einstieg&#10;   Res Schmid, Bildungsdirektor&#10;&#10;Lehrplan 21 und Kompetenzorientierung&#10;   Klaus Joller, Prof. Dr. phil. &#10;&#10;Einführung und Umsetzung Lehrplan 21 im Kanton Nidwalden&#10;   Ruth von Rotz, Projektleiterin Umsetzung LP 21 "/>
</p:tagLst>
</file>

<file path=ppt/tags/tag95.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Programm – Kick-off Veranstaltung Lehrplan 21"/>
</p:tagLst>
</file>

<file path=ppt/tags/tag96.xml><?xml version="1.0" encoding="utf-8"?>
<p:tagLst xmlns:a="http://schemas.openxmlformats.org/drawingml/2006/main" xmlns:r="http://schemas.openxmlformats.org/officeDocument/2006/relationships" xmlns:p="http://schemas.openxmlformats.org/presentationml/2006/main">
  <p:tag name="OFFICEATWORKSHAPETHEMENAME" val="Kanton Nidwalden.thmx"/>
  <p:tag name="OFFICATWORKEXPRESSIONTAG" val="Kick-off Lehrplan 21"/>
</p:tagLst>
</file>

<file path=ppt/tags/tag97.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98.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ags/tag99.xml><?xml version="1.0" encoding="utf-8"?>
<p:tagLst xmlns:a="http://schemas.openxmlformats.org/drawingml/2006/main" xmlns:r="http://schemas.openxmlformats.org/officeDocument/2006/relationships" xmlns:p="http://schemas.openxmlformats.org/presentationml/2006/main">
  <p:tag name="OFFICEATWORKSHAPETHEMENAME" val="Kanton Nidwalden.thmx"/>
</p:tagLst>
</file>

<file path=ppt/theme/theme1.xml><?xml version="1.0" encoding="utf-8"?>
<a:theme xmlns:a="http://schemas.openxmlformats.org/drawingml/2006/main" name="1_Kanton Nidwalde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n Nidwald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DesignTheme>Kanton Nidwalden.thmx</DesignTheme>
</file>

<file path=customXml/itemProps1.xml><?xml version="1.0" encoding="utf-8"?>
<ds:datastoreItem xmlns:ds="http://schemas.openxmlformats.org/officeDocument/2006/customXml" ds:itemID="{9E312E86-549A-45BF-AA81-600232381463}">
  <ds:schemaRefs/>
</ds:datastoreItem>
</file>

<file path=docProps/app.xml><?xml version="1.0" encoding="utf-8"?>
<Properties xmlns="http://schemas.openxmlformats.org/officeDocument/2006/extended-properties" xmlns:vt="http://schemas.openxmlformats.org/officeDocument/2006/docPropsVTypes">
  <Template/>
  <TotalTime>0</TotalTime>
  <Words>1768</Words>
  <Application>Microsoft Office PowerPoint</Application>
  <PresentationFormat>Bildschirmpräsentation (4:3)</PresentationFormat>
  <Paragraphs>409</Paragraphs>
  <Slides>23</Slides>
  <Notes>23</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23</vt:i4>
      </vt:variant>
    </vt:vector>
  </HeadingPairs>
  <TitlesOfParts>
    <vt:vector size="32" baseType="lpstr">
      <vt:lpstr>ＭＳ Ｐゴシック</vt:lpstr>
      <vt:lpstr>Adobe Heiti Std R</vt:lpstr>
      <vt:lpstr>Aharoni</vt:lpstr>
      <vt:lpstr>Arial</vt:lpstr>
      <vt:lpstr>Arial Black</vt:lpstr>
      <vt:lpstr>Calibri</vt:lpstr>
      <vt:lpstr>Tahoma</vt:lpstr>
      <vt:lpstr>Wingdings</vt:lpstr>
      <vt:lpstr>1_Kanton Nidwalden</vt:lpstr>
      <vt:lpstr>PowerPoint-Präsentation</vt:lpstr>
      <vt:lpstr>Lehrplan 21</vt:lpstr>
      <vt:lpstr>Was ist ein Lehrplan?</vt:lpstr>
      <vt:lpstr>Wozu ein neuer Lehrplan? </vt:lpstr>
      <vt:lpstr>Wie ist der Lehrplan aufgebaut?</vt:lpstr>
      <vt:lpstr>Aufbau Lehrplan 21</vt:lpstr>
      <vt:lpstr>Kantonale Anpassungen</vt:lpstr>
      <vt:lpstr>Kindergarten: Entwicklungsorientierte Zugänge und Fachbereiche LP 21</vt:lpstr>
      <vt:lpstr>Bildung für nachhaltige Entwicklung</vt:lpstr>
      <vt:lpstr>Überfachliche Kompetenzen</vt:lpstr>
      <vt:lpstr>Struktur des Lehrplans 21 - Kompetenzaufbau über alle Schuljahre</vt:lpstr>
      <vt:lpstr>Was ist ein kompetenzorientierter Unterricht ?</vt:lpstr>
      <vt:lpstr>Kompetenzorientierter Unterricht - 8 Merkmale</vt:lpstr>
      <vt:lpstr>Welche Anpassungen gibt es für die Schüler?</vt:lpstr>
      <vt:lpstr>Stundentafel ab SJ 17/18 - Primarschule</vt:lpstr>
      <vt:lpstr>Stundentafel ab SJ 17/18 - Orientierungsschule</vt:lpstr>
      <vt:lpstr>Kantonale Rahmenvorgaben: Beurteilung Zeugnis</vt:lpstr>
      <vt:lpstr>Beurteilung: Zeugnis (Arbeits- und Sozialverhalten)</vt:lpstr>
      <vt:lpstr>Wie werden die Lehrpersonen vorbereitet?  </vt:lpstr>
      <vt:lpstr>Ziele der Einführung</vt:lpstr>
      <vt:lpstr>Einführungsprozess Lehrplan 21 </vt:lpstr>
      <vt:lpstr>Dokumente und Unterlagen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2016-04-16T14:45:17Z</dcterms:created>
  <dcterms:modified xsi:type="dcterms:W3CDTF">2017-05-01T06:17:15Z</dcterms:modified>
</cp:coreProperties>
</file>