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33" r:id="rId2"/>
    <p:sldId id="349" r:id="rId3"/>
    <p:sldId id="351" r:id="rId4"/>
    <p:sldId id="323" r:id="rId5"/>
    <p:sldId id="370" r:id="rId6"/>
    <p:sldId id="352" r:id="rId7"/>
    <p:sldId id="376" r:id="rId8"/>
    <p:sldId id="621" r:id="rId9"/>
    <p:sldId id="623" r:id="rId10"/>
    <p:sldId id="622" r:id="rId11"/>
    <p:sldId id="354" r:id="rId12"/>
    <p:sldId id="359" r:id="rId13"/>
    <p:sldId id="360" r:id="rId14"/>
    <p:sldId id="361" r:id="rId15"/>
    <p:sldId id="362" r:id="rId16"/>
    <p:sldId id="363" r:id="rId17"/>
    <p:sldId id="364" r:id="rId18"/>
    <p:sldId id="624" r:id="rId19"/>
    <p:sldId id="625" r:id="rId20"/>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eschler Renaud GS-WBF" initials="myn" lastIdx="1" clrIdx="0">
    <p:extLst>
      <p:ext uri="{19B8F6BF-5375-455C-9EA6-DF929625EA0E}">
        <p15:presenceInfo xmlns:p15="http://schemas.microsoft.com/office/powerpoint/2012/main" userId="Moeschler Renaud GS-WB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E5E3"/>
    <a:srgbClr val="A0D8D5"/>
    <a:srgbClr val="41A19C"/>
    <a:srgbClr val="ED96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13" autoAdjust="0"/>
    <p:restoredTop sz="76038" autoAdjust="0"/>
  </p:normalViewPr>
  <p:slideViewPr>
    <p:cSldViewPr snapToGrid="0">
      <p:cViewPr varScale="1">
        <p:scale>
          <a:sx n="86" d="100"/>
          <a:sy n="86" d="100"/>
        </p:scale>
        <p:origin x="996" y="78"/>
      </p:cViewPr>
      <p:guideLst/>
    </p:cSldViewPr>
  </p:slideViewPr>
  <p:notesTextViewPr>
    <p:cViewPr>
      <p:scale>
        <a:sx n="1" d="1"/>
        <a:sy n="1" d="1"/>
      </p:scale>
      <p:origin x="0" y="0"/>
    </p:cViewPr>
  </p:notesTextViewPr>
  <p:sorterViewPr>
    <p:cViewPr varScale="1">
      <p:scale>
        <a:sx n="100" d="100"/>
        <a:sy n="100" d="100"/>
      </p:scale>
      <p:origin x="0" y="-23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6400" cy="498475"/>
          </a:xfrm>
          <a:prstGeom prst="rect">
            <a:avLst/>
          </a:prstGeom>
        </p:spPr>
        <p:txBody>
          <a:bodyPr vert="horz" lIns="91433" tIns="45717" rIns="91433" bIns="45717" rtlCol="0"/>
          <a:lstStyle>
            <a:lvl1pPr algn="l">
              <a:defRPr sz="1200"/>
            </a:lvl1pPr>
          </a:lstStyle>
          <a:p>
            <a:endParaRPr lang="fr-CH"/>
          </a:p>
        </p:txBody>
      </p:sp>
      <p:sp>
        <p:nvSpPr>
          <p:cNvPr id="3" name="Espace réservé de la date 2"/>
          <p:cNvSpPr>
            <a:spLocks noGrp="1"/>
          </p:cNvSpPr>
          <p:nvPr>
            <p:ph type="dt" sz="quarter" idx="1"/>
          </p:nvPr>
        </p:nvSpPr>
        <p:spPr>
          <a:xfrm>
            <a:off x="3849689" y="1"/>
            <a:ext cx="2946400" cy="498475"/>
          </a:xfrm>
          <a:prstGeom prst="rect">
            <a:avLst/>
          </a:prstGeom>
        </p:spPr>
        <p:txBody>
          <a:bodyPr vert="horz" lIns="91433" tIns="45717" rIns="91433" bIns="45717" rtlCol="0"/>
          <a:lstStyle>
            <a:lvl1pPr algn="r">
              <a:defRPr sz="1200"/>
            </a:lvl1pPr>
          </a:lstStyle>
          <a:p>
            <a:fld id="{A1F727FA-68AF-48B8-A214-5C589AC95670}" type="datetimeFigureOut">
              <a:rPr lang="fr-CH" smtClean="0"/>
              <a:t>18.10.2024</a:t>
            </a:fld>
            <a:endParaRPr lang="fr-CH"/>
          </a:p>
        </p:txBody>
      </p:sp>
      <p:sp>
        <p:nvSpPr>
          <p:cNvPr id="4" name="Espace réservé du pied de page 3"/>
          <p:cNvSpPr>
            <a:spLocks noGrp="1"/>
          </p:cNvSpPr>
          <p:nvPr>
            <p:ph type="ftr" sz="quarter" idx="2"/>
          </p:nvPr>
        </p:nvSpPr>
        <p:spPr>
          <a:xfrm>
            <a:off x="0" y="9429750"/>
            <a:ext cx="2946400" cy="498475"/>
          </a:xfrm>
          <a:prstGeom prst="rect">
            <a:avLst/>
          </a:prstGeom>
        </p:spPr>
        <p:txBody>
          <a:bodyPr vert="horz" lIns="91433" tIns="45717" rIns="91433" bIns="45717" rtlCol="0" anchor="b"/>
          <a:lstStyle>
            <a:lvl1pPr algn="l">
              <a:defRPr sz="1200"/>
            </a:lvl1pPr>
          </a:lstStyle>
          <a:p>
            <a:endParaRPr lang="fr-CH"/>
          </a:p>
        </p:txBody>
      </p:sp>
      <p:sp>
        <p:nvSpPr>
          <p:cNvPr id="5" name="Espace réservé du numéro de diapositive 4"/>
          <p:cNvSpPr>
            <a:spLocks noGrp="1"/>
          </p:cNvSpPr>
          <p:nvPr>
            <p:ph type="sldNum" sz="quarter" idx="3"/>
          </p:nvPr>
        </p:nvSpPr>
        <p:spPr>
          <a:xfrm>
            <a:off x="3849689" y="9429750"/>
            <a:ext cx="2946400" cy="498475"/>
          </a:xfrm>
          <a:prstGeom prst="rect">
            <a:avLst/>
          </a:prstGeom>
        </p:spPr>
        <p:txBody>
          <a:bodyPr vert="horz" lIns="91433" tIns="45717" rIns="91433" bIns="45717" rtlCol="0" anchor="b"/>
          <a:lstStyle>
            <a:lvl1pPr algn="r">
              <a:defRPr sz="1200"/>
            </a:lvl1pPr>
          </a:lstStyle>
          <a:p>
            <a:fld id="{AB038BD4-FB17-4E9D-A405-E5826498EBA1}" type="slidenum">
              <a:rPr lang="fr-CH" smtClean="0"/>
              <a:t>‹Nr.›</a:t>
            </a:fld>
            <a:endParaRPr lang="fr-CH"/>
          </a:p>
        </p:txBody>
      </p:sp>
    </p:spTree>
    <p:extLst>
      <p:ext uri="{BB962C8B-B14F-4D97-AF65-F5344CB8AC3E}">
        <p14:creationId xmlns:p14="http://schemas.microsoft.com/office/powerpoint/2010/main" val="288716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8135"/>
          </a:xfrm>
          <a:prstGeom prst="rect">
            <a:avLst/>
          </a:prstGeom>
        </p:spPr>
        <p:txBody>
          <a:bodyPr vert="horz" lIns="91433" tIns="45717" rIns="91433" bIns="45717" rtlCol="0"/>
          <a:lstStyle>
            <a:lvl1pPr algn="l">
              <a:defRPr sz="1200"/>
            </a:lvl1pPr>
          </a:lstStyle>
          <a:p>
            <a:endParaRPr lang="de-CH"/>
          </a:p>
        </p:txBody>
      </p:sp>
      <p:sp>
        <p:nvSpPr>
          <p:cNvPr id="3" name="Datumsplatzhalter 2"/>
          <p:cNvSpPr>
            <a:spLocks noGrp="1"/>
          </p:cNvSpPr>
          <p:nvPr>
            <p:ph type="dt" idx="1"/>
          </p:nvPr>
        </p:nvSpPr>
        <p:spPr>
          <a:xfrm>
            <a:off x="3850444" y="0"/>
            <a:ext cx="2945659" cy="498135"/>
          </a:xfrm>
          <a:prstGeom prst="rect">
            <a:avLst/>
          </a:prstGeom>
        </p:spPr>
        <p:txBody>
          <a:bodyPr vert="horz" lIns="91433" tIns="45717" rIns="91433" bIns="45717" rtlCol="0"/>
          <a:lstStyle>
            <a:lvl1pPr algn="r">
              <a:defRPr sz="1200"/>
            </a:lvl1pPr>
          </a:lstStyle>
          <a:p>
            <a:fld id="{1DF82EAF-EDFA-4229-87F2-96938BE23F11}" type="datetimeFigureOut">
              <a:rPr lang="de-CH" smtClean="0"/>
              <a:t>18.10.2024</a:t>
            </a:fld>
            <a:endParaRPr lang="de-CH"/>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3" tIns="45717" rIns="91433" bIns="45717" rtlCol="0" anchor="ctr"/>
          <a:lstStyle/>
          <a:p>
            <a:endParaRPr lang="de-CH"/>
          </a:p>
        </p:txBody>
      </p:sp>
      <p:sp>
        <p:nvSpPr>
          <p:cNvPr id="5" name="Notizenplatzhalter 4"/>
          <p:cNvSpPr>
            <a:spLocks noGrp="1"/>
          </p:cNvSpPr>
          <p:nvPr>
            <p:ph type="body" sz="quarter" idx="3"/>
          </p:nvPr>
        </p:nvSpPr>
        <p:spPr>
          <a:xfrm>
            <a:off x="679768" y="4777959"/>
            <a:ext cx="5438140" cy="3909239"/>
          </a:xfrm>
          <a:prstGeom prst="rect">
            <a:avLst/>
          </a:prstGeom>
        </p:spPr>
        <p:txBody>
          <a:bodyPr vert="horz" lIns="91433" tIns="45717" rIns="91433" bIns="45717"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1" y="9430091"/>
            <a:ext cx="2945659" cy="498134"/>
          </a:xfrm>
          <a:prstGeom prst="rect">
            <a:avLst/>
          </a:prstGeom>
        </p:spPr>
        <p:txBody>
          <a:bodyPr vert="horz" lIns="91433" tIns="45717" rIns="91433" bIns="45717" rtlCol="0" anchor="b"/>
          <a:lstStyle>
            <a:lvl1pPr algn="l">
              <a:defRPr sz="1200"/>
            </a:lvl1pPr>
          </a:lstStyle>
          <a:p>
            <a:endParaRPr lang="de-CH"/>
          </a:p>
        </p:txBody>
      </p:sp>
      <p:sp>
        <p:nvSpPr>
          <p:cNvPr id="7" name="Foliennummernplatzhalter 6"/>
          <p:cNvSpPr>
            <a:spLocks noGrp="1"/>
          </p:cNvSpPr>
          <p:nvPr>
            <p:ph type="sldNum" sz="quarter" idx="5"/>
          </p:nvPr>
        </p:nvSpPr>
        <p:spPr>
          <a:xfrm>
            <a:off x="3850444" y="9430091"/>
            <a:ext cx="2945659" cy="498134"/>
          </a:xfrm>
          <a:prstGeom prst="rect">
            <a:avLst/>
          </a:prstGeom>
        </p:spPr>
        <p:txBody>
          <a:bodyPr vert="horz" lIns="91433" tIns="45717" rIns="91433" bIns="45717" rtlCol="0" anchor="b"/>
          <a:lstStyle>
            <a:lvl1pPr algn="r">
              <a:defRPr sz="1200"/>
            </a:lvl1pPr>
          </a:lstStyle>
          <a:p>
            <a:fld id="{6F59884D-E70E-4E9A-A32F-A8535536712C}" type="slidenum">
              <a:rPr lang="de-CH" smtClean="0"/>
              <a:t>‹Nr.›</a:t>
            </a:fld>
            <a:endParaRPr lang="de-CH"/>
          </a:p>
        </p:txBody>
      </p:sp>
    </p:spTree>
    <p:extLst>
      <p:ext uri="{BB962C8B-B14F-4D97-AF65-F5344CB8AC3E}">
        <p14:creationId xmlns:p14="http://schemas.microsoft.com/office/powerpoint/2010/main" val="297185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6F59884D-E70E-4E9A-A32F-A8535536712C}" type="slidenum">
              <a:rPr lang="de-CH" smtClean="0"/>
              <a:t>1</a:t>
            </a:fld>
            <a:endParaRPr lang="de-CH"/>
          </a:p>
        </p:txBody>
      </p:sp>
    </p:spTree>
    <p:extLst>
      <p:ext uri="{BB962C8B-B14F-4D97-AF65-F5344CB8AC3E}">
        <p14:creationId xmlns:p14="http://schemas.microsoft.com/office/powerpoint/2010/main" val="1432044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C0B9622F-5752-4C1A-B704-76499E5D2523}" type="slidenum">
              <a:rPr lang="de-CH" smtClean="0"/>
              <a:t>10</a:t>
            </a:fld>
            <a:endParaRPr lang="de-CH"/>
          </a:p>
        </p:txBody>
      </p:sp>
    </p:spTree>
    <p:extLst>
      <p:ext uri="{BB962C8B-B14F-4D97-AF65-F5344CB8AC3E}">
        <p14:creationId xmlns:p14="http://schemas.microsoft.com/office/powerpoint/2010/main" val="3785484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6F59884D-E70E-4E9A-A32F-A8535536712C}" type="slidenum">
              <a:rPr lang="de-CH" smtClean="0"/>
              <a:t>11</a:t>
            </a:fld>
            <a:endParaRPr lang="de-CH"/>
          </a:p>
        </p:txBody>
      </p:sp>
    </p:spTree>
    <p:extLst>
      <p:ext uri="{BB962C8B-B14F-4D97-AF65-F5344CB8AC3E}">
        <p14:creationId xmlns:p14="http://schemas.microsoft.com/office/powerpoint/2010/main" val="1386472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 min. und max. Öffentlichkeitsdauer ist durch die STA festgelegt und kann innerhalb dieser Frist geändert werden. Die abgelaufenen Meldungen sind für den </a:t>
            </a:r>
            <a:r>
              <a:rPr lang="de-CH" dirty="0" err="1"/>
              <a:t>Meldungersteller</a:t>
            </a:r>
            <a:r>
              <a:rPr lang="de-CH" dirty="0"/>
              <a:t> bzw. die publizierende Stelle aber weiterhin noch sichtbar</a:t>
            </a:r>
          </a:p>
        </p:txBody>
      </p:sp>
      <p:sp>
        <p:nvSpPr>
          <p:cNvPr id="4" name="Foliennummernplatzhalter 3"/>
          <p:cNvSpPr>
            <a:spLocks noGrp="1"/>
          </p:cNvSpPr>
          <p:nvPr>
            <p:ph type="sldNum" sz="quarter" idx="5"/>
          </p:nvPr>
        </p:nvSpPr>
        <p:spPr/>
        <p:txBody>
          <a:bodyPr/>
          <a:lstStyle/>
          <a:p>
            <a:fld id="{6F59884D-E70E-4E9A-A32F-A8535536712C}" type="slidenum">
              <a:rPr lang="de-CH" smtClean="0"/>
              <a:t>12</a:t>
            </a:fld>
            <a:endParaRPr lang="de-CH"/>
          </a:p>
        </p:txBody>
      </p:sp>
    </p:spTree>
    <p:extLst>
      <p:ext uri="{BB962C8B-B14F-4D97-AF65-F5344CB8AC3E}">
        <p14:creationId xmlns:p14="http://schemas.microsoft.com/office/powerpoint/2010/main" val="1936855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6F59884D-E70E-4E9A-A32F-A8535536712C}" type="slidenum">
              <a:rPr lang="de-CH" smtClean="0"/>
              <a:t>13</a:t>
            </a:fld>
            <a:endParaRPr lang="de-CH"/>
          </a:p>
        </p:txBody>
      </p:sp>
    </p:spTree>
    <p:extLst>
      <p:ext uri="{BB962C8B-B14F-4D97-AF65-F5344CB8AC3E}">
        <p14:creationId xmlns:p14="http://schemas.microsoft.com/office/powerpoint/2010/main" val="1620000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6F59884D-E70E-4E9A-A32F-A8535536712C}" type="slidenum">
              <a:rPr lang="de-CH" smtClean="0"/>
              <a:t>14</a:t>
            </a:fld>
            <a:endParaRPr lang="de-CH"/>
          </a:p>
        </p:txBody>
      </p:sp>
    </p:spTree>
    <p:extLst>
      <p:ext uri="{BB962C8B-B14F-4D97-AF65-F5344CB8AC3E}">
        <p14:creationId xmlns:p14="http://schemas.microsoft.com/office/powerpoint/2010/main" val="1722395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6F59884D-E70E-4E9A-A32F-A8535536712C}" type="slidenum">
              <a:rPr lang="de-CH" smtClean="0"/>
              <a:t>15</a:t>
            </a:fld>
            <a:endParaRPr lang="de-CH"/>
          </a:p>
        </p:txBody>
      </p:sp>
    </p:spTree>
    <p:extLst>
      <p:ext uri="{BB962C8B-B14F-4D97-AF65-F5344CB8AC3E}">
        <p14:creationId xmlns:p14="http://schemas.microsoft.com/office/powerpoint/2010/main" val="3987591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6F59884D-E70E-4E9A-A32F-A8535536712C}" type="slidenum">
              <a:rPr lang="de-CH" smtClean="0"/>
              <a:t>16</a:t>
            </a:fld>
            <a:endParaRPr lang="de-CH"/>
          </a:p>
        </p:txBody>
      </p:sp>
    </p:spTree>
    <p:extLst>
      <p:ext uri="{BB962C8B-B14F-4D97-AF65-F5344CB8AC3E}">
        <p14:creationId xmlns:p14="http://schemas.microsoft.com/office/powerpoint/2010/main" val="4243064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6F59884D-E70E-4E9A-A32F-A8535536712C}" type="slidenum">
              <a:rPr lang="de-CH" smtClean="0"/>
              <a:t>17</a:t>
            </a:fld>
            <a:endParaRPr lang="de-CH"/>
          </a:p>
        </p:txBody>
      </p:sp>
    </p:spTree>
    <p:extLst>
      <p:ext uri="{BB962C8B-B14F-4D97-AF65-F5344CB8AC3E}">
        <p14:creationId xmlns:p14="http://schemas.microsoft.com/office/powerpoint/2010/main" val="2858391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6F59884D-E70E-4E9A-A32F-A8535536712C}" type="slidenum">
              <a:rPr lang="de-CH" smtClean="0"/>
              <a:t>18</a:t>
            </a:fld>
            <a:endParaRPr lang="de-CH"/>
          </a:p>
        </p:txBody>
      </p:sp>
    </p:spTree>
    <p:extLst>
      <p:ext uri="{BB962C8B-B14F-4D97-AF65-F5344CB8AC3E}">
        <p14:creationId xmlns:p14="http://schemas.microsoft.com/office/powerpoint/2010/main" val="625802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6F59884D-E70E-4E9A-A32F-A8535536712C}" type="slidenum">
              <a:rPr lang="de-CH" smtClean="0"/>
              <a:t>19</a:t>
            </a:fld>
            <a:endParaRPr lang="de-CH"/>
          </a:p>
        </p:txBody>
      </p:sp>
    </p:spTree>
    <p:extLst>
      <p:ext uri="{BB962C8B-B14F-4D97-AF65-F5344CB8AC3E}">
        <p14:creationId xmlns:p14="http://schemas.microsoft.com/office/powerpoint/2010/main" val="1650483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6F59884D-E70E-4E9A-A32F-A8535536712C}" type="slidenum">
              <a:rPr lang="de-CH" smtClean="0"/>
              <a:t>2</a:t>
            </a:fld>
            <a:endParaRPr lang="de-CH"/>
          </a:p>
        </p:txBody>
      </p:sp>
    </p:spTree>
    <p:extLst>
      <p:ext uri="{BB962C8B-B14F-4D97-AF65-F5344CB8AC3E}">
        <p14:creationId xmlns:p14="http://schemas.microsoft.com/office/powerpoint/2010/main" val="3087448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6F59884D-E70E-4E9A-A32F-A8535536712C}" type="slidenum">
              <a:rPr lang="de-CH" smtClean="0"/>
              <a:t>3</a:t>
            </a:fld>
            <a:endParaRPr lang="de-CH"/>
          </a:p>
        </p:txBody>
      </p:sp>
    </p:spTree>
    <p:extLst>
      <p:ext uri="{BB962C8B-B14F-4D97-AF65-F5344CB8AC3E}">
        <p14:creationId xmlns:p14="http://schemas.microsoft.com/office/powerpoint/2010/main" val="4264190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C0B9622F-5752-4C1A-B704-76499E5D2523}" type="slidenum">
              <a:rPr lang="de-CH" smtClean="0"/>
              <a:t>4</a:t>
            </a:fld>
            <a:endParaRPr lang="de-CH"/>
          </a:p>
        </p:txBody>
      </p:sp>
    </p:spTree>
    <p:extLst>
      <p:ext uri="{BB962C8B-B14F-4D97-AF65-F5344CB8AC3E}">
        <p14:creationId xmlns:p14="http://schemas.microsoft.com/office/powerpoint/2010/main" val="3520836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6F59884D-E70E-4E9A-A32F-A8535536712C}" type="slidenum">
              <a:rPr lang="de-CH" smtClean="0"/>
              <a:t>5</a:t>
            </a:fld>
            <a:endParaRPr lang="de-CH"/>
          </a:p>
        </p:txBody>
      </p:sp>
    </p:spTree>
    <p:extLst>
      <p:ext uri="{BB962C8B-B14F-4D97-AF65-F5344CB8AC3E}">
        <p14:creationId xmlns:p14="http://schemas.microsoft.com/office/powerpoint/2010/main" val="1548329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6F59884D-E70E-4E9A-A32F-A8535536712C}" type="slidenum">
              <a:rPr lang="de-CH" smtClean="0"/>
              <a:t>6</a:t>
            </a:fld>
            <a:endParaRPr lang="de-CH"/>
          </a:p>
        </p:txBody>
      </p:sp>
    </p:spTree>
    <p:extLst>
      <p:ext uri="{BB962C8B-B14F-4D97-AF65-F5344CB8AC3E}">
        <p14:creationId xmlns:p14="http://schemas.microsoft.com/office/powerpoint/2010/main" val="3378547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C0B9622F-5752-4C1A-B704-76499E5D2523}" type="slidenum">
              <a:rPr lang="de-CH" smtClean="0"/>
              <a:t>7</a:t>
            </a:fld>
            <a:endParaRPr lang="de-CH"/>
          </a:p>
        </p:txBody>
      </p:sp>
    </p:spTree>
    <p:extLst>
      <p:ext uri="{BB962C8B-B14F-4D97-AF65-F5344CB8AC3E}">
        <p14:creationId xmlns:p14="http://schemas.microsoft.com/office/powerpoint/2010/main" val="3304042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C0B9622F-5752-4C1A-B704-76499E5D2523}" type="slidenum">
              <a:rPr lang="de-CH" smtClean="0"/>
              <a:t>8</a:t>
            </a:fld>
            <a:endParaRPr lang="de-CH"/>
          </a:p>
        </p:txBody>
      </p:sp>
    </p:spTree>
    <p:extLst>
      <p:ext uri="{BB962C8B-B14F-4D97-AF65-F5344CB8AC3E}">
        <p14:creationId xmlns:p14="http://schemas.microsoft.com/office/powerpoint/2010/main" val="1437813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C0B9622F-5752-4C1A-B704-76499E5D2523}" type="slidenum">
              <a:rPr lang="de-CH" smtClean="0"/>
              <a:t>9</a:t>
            </a:fld>
            <a:endParaRPr lang="de-CH"/>
          </a:p>
        </p:txBody>
      </p:sp>
    </p:spTree>
    <p:extLst>
      <p:ext uri="{BB962C8B-B14F-4D97-AF65-F5344CB8AC3E}">
        <p14:creationId xmlns:p14="http://schemas.microsoft.com/office/powerpoint/2010/main" val="2413593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de-C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CH"/>
          </a:p>
        </p:txBody>
      </p:sp>
      <p:sp>
        <p:nvSpPr>
          <p:cNvPr id="4" name="Date Placeholder 3"/>
          <p:cNvSpPr>
            <a:spLocks noGrp="1"/>
          </p:cNvSpPr>
          <p:nvPr>
            <p:ph type="dt" sz="half" idx="10"/>
          </p:nvPr>
        </p:nvSpPr>
        <p:spPr/>
        <p:txBody>
          <a:bodyPr/>
          <a:lstStyle/>
          <a:p>
            <a:fld id="{2772EE6E-90C3-4976-90DD-276B6723FAA0}" type="datetimeFigureOut">
              <a:rPr lang="de-CH" smtClean="0"/>
              <a:t>18.10.2024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FAED6F7E-3FF8-47FA-845C-22A630F5684A}" type="slidenum">
              <a:rPr lang="de-CH" smtClean="0"/>
              <a:t>‹Nr.›</a:t>
            </a:fld>
            <a:endParaRPr lang="de-CH"/>
          </a:p>
        </p:txBody>
      </p:sp>
    </p:spTree>
    <p:extLst>
      <p:ext uri="{BB962C8B-B14F-4D97-AF65-F5344CB8AC3E}">
        <p14:creationId xmlns:p14="http://schemas.microsoft.com/office/powerpoint/2010/main" val="615843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de-CH"/>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e Placeholder 3"/>
          <p:cNvSpPr>
            <a:spLocks noGrp="1"/>
          </p:cNvSpPr>
          <p:nvPr>
            <p:ph type="dt" sz="half" idx="10"/>
          </p:nvPr>
        </p:nvSpPr>
        <p:spPr/>
        <p:txBody>
          <a:bodyPr/>
          <a:lstStyle/>
          <a:p>
            <a:fld id="{2772EE6E-90C3-4976-90DD-276B6723FAA0}" type="datetimeFigureOut">
              <a:rPr lang="de-CH" smtClean="0"/>
              <a:t>18.10.2024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FAED6F7E-3FF8-47FA-845C-22A630F5684A}" type="slidenum">
              <a:rPr lang="de-CH" smtClean="0"/>
              <a:t>‹Nr.›</a:t>
            </a:fld>
            <a:endParaRPr lang="de-CH"/>
          </a:p>
        </p:txBody>
      </p:sp>
    </p:spTree>
    <p:extLst>
      <p:ext uri="{BB962C8B-B14F-4D97-AF65-F5344CB8AC3E}">
        <p14:creationId xmlns:p14="http://schemas.microsoft.com/office/powerpoint/2010/main" val="2492645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Titelmasterformat durch Klicken bearbeiten</a:t>
            </a:r>
            <a:endParaRPr lang="de-C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e Placeholder 3"/>
          <p:cNvSpPr>
            <a:spLocks noGrp="1"/>
          </p:cNvSpPr>
          <p:nvPr>
            <p:ph type="dt" sz="half" idx="10"/>
          </p:nvPr>
        </p:nvSpPr>
        <p:spPr/>
        <p:txBody>
          <a:bodyPr/>
          <a:lstStyle/>
          <a:p>
            <a:fld id="{2772EE6E-90C3-4976-90DD-276B6723FAA0}" type="datetimeFigureOut">
              <a:rPr lang="de-CH" smtClean="0"/>
              <a:t>18.10.2024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FAED6F7E-3FF8-47FA-845C-22A630F5684A}" type="slidenum">
              <a:rPr lang="de-CH" smtClean="0"/>
              <a:t>‹Nr.›</a:t>
            </a:fld>
            <a:endParaRPr lang="de-CH"/>
          </a:p>
        </p:txBody>
      </p:sp>
    </p:spTree>
    <p:extLst>
      <p:ext uri="{BB962C8B-B14F-4D97-AF65-F5344CB8AC3E}">
        <p14:creationId xmlns:p14="http://schemas.microsoft.com/office/powerpoint/2010/main" val="2566135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ormaler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730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de-CH"/>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e Placeholder 3"/>
          <p:cNvSpPr>
            <a:spLocks noGrp="1"/>
          </p:cNvSpPr>
          <p:nvPr>
            <p:ph type="dt" sz="half" idx="10"/>
          </p:nvPr>
        </p:nvSpPr>
        <p:spPr/>
        <p:txBody>
          <a:bodyPr/>
          <a:lstStyle/>
          <a:p>
            <a:fld id="{2772EE6E-90C3-4976-90DD-276B6723FAA0}" type="datetimeFigureOut">
              <a:rPr lang="de-CH" smtClean="0"/>
              <a:t>18.10.2024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FAED6F7E-3FF8-47FA-845C-22A630F5684A}" type="slidenum">
              <a:rPr lang="de-CH" smtClean="0"/>
              <a:t>‹Nr.›</a:t>
            </a:fld>
            <a:endParaRPr lang="de-CH"/>
          </a:p>
        </p:txBody>
      </p:sp>
    </p:spTree>
    <p:extLst>
      <p:ext uri="{BB962C8B-B14F-4D97-AF65-F5344CB8AC3E}">
        <p14:creationId xmlns:p14="http://schemas.microsoft.com/office/powerpoint/2010/main" val="1662792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de-C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2772EE6E-90C3-4976-90DD-276B6723FAA0}" type="datetimeFigureOut">
              <a:rPr lang="de-CH" smtClean="0"/>
              <a:t>18.10.2024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FAED6F7E-3FF8-47FA-845C-22A630F5684A}" type="slidenum">
              <a:rPr lang="de-CH" smtClean="0"/>
              <a:t>‹Nr.›</a:t>
            </a:fld>
            <a:endParaRPr lang="de-CH"/>
          </a:p>
        </p:txBody>
      </p:sp>
    </p:spTree>
    <p:extLst>
      <p:ext uri="{BB962C8B-B14F-4D97-AF65-F5344CB8AC3E}">
        <p14:creationId xmlns:p14="http://schemas.microsoft.com/office/powerpoint/2010/main" val="1488867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de-CH"/>
          </a:p>
        </p:txBody>
      </p:sp>
      <p:sp>
        <p:nvSpPr>
          <p:cNvPr id="3" name="Content Placehold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Content Placehold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e Placeholder 4"/>
          <p:cNvSpPr>
            <a:spLocks noGrp="1"/>
          </p:cNvSpPr>
          <p:nvPr>
            <p:ph type="dt" sz="half" idx="10"/>
          </p:nvPr>
        </p:nvSpPr>
        <p:spPr/>
        <p:txBody>
          <a:bodyPr/>
          <a:lstStyle/>
          <a:p>
            <a:fld id="{2772EE6E-90C3-4976-90DD-276B6723FAA0}" type="datetimeFigureOut">
              <a:rPr lang="de-CH" smtClean="0"/>
              <a:t>18.10.2024</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FAED6F7E-3FF8-47FA-845C-22A630F5684A}" type="slidenum">
              <a:rPr lang="de-CH" smtClean="0"/>
              <a:t>‹Nr.›</a:t>
            </a:fld>
            <a:endParaRPr lang="de-CH"/>
          </a:p>
        </p:txBody>
      </p:sp>
    </p:spTree>
    <p:extLst>
      <p:ext uri="{BB962C8B-B14F-4D97-AF65-F5344CB8AC3E}">
        <p14:creationId xmlns:p14="http://schemas.microsoft.com/office/powerpoint/2010/main" val="982981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Titelmasterformat durch Klicken bearbeiten</a:t>
            </a:r>
            <a:endParaRPr lang="de-C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e Placeholder 6"/>
          <p:cNvSpPr>
            <a:spLocks noGrp="1"/>
          </p:cNvSpPr>
          <p:nvPr>
            <p:ph type="dt" sz="half" idx="10"/>
          </p:nvPr>
        </p:nvSpPr>
        <p:spPr/>
        <p:txBody>
          <a:bodyPr/>
          <a:lstStyle/>
          <a:p>
            <a:fld id="{2772EE6E-90C3-4976-90DD-276B6723FAA0}" type="datetimeFigureOut">
              <a:rPr lang="de-CH" smtClean="0"/>
              <a:t>18.10.2024</a:t>
            </a:fld>
            <a:endParaRPr lang="de-CH"/>
          </a:p>
        </p:txBody>
      </p:sp>
      <p:sp>
        <p:nvSpPr>
          <p:cNvPr id="8" name="Footer Placeholder 7"/>
          <p:cNvSpPr>
            <a:spLocks noGrp="1"/>
          </p:cNvSpPr>
          <p:nvPr>
            <p:ph type="ftr" sz="quarter" idx="11"/>
          </p:nvPr>
        </p:nvSpPr>
        <p:spPr/>
        <p:txBody>
          <a:bodyPr/>
          <a:lstStyle/>
          <a:p>
            <a:endParaRPr lang="de-CH"/>
          </a:p>
        </p:txBody>
      </p:sp>
      <p:sp>
        <p:nvSpPr>
          <p:cNvPr id="9" name="Slide Number Placeholder 8"/>
          <p:cNvSpPr>
            <a:spLocks noGrp="1"/>
          </p:cNvSpPr>
          <p:nvPr>
            <p:ph type="sldNum" sz="quarter" idx="12"/>
          </p:nvPr>
        </p:nvSpPr>
        <p:spPr/>
        <p:txBody>
          <a:bodyPr/>
          <a:lstStyle/>
          <a:p>
            <a:fld id="{FAED6F7E-3FF8-47FA-845C-22A630F5684A}" type="slidenum">
              <a:rPr lang="de-CH" smtClean="0"/>
              <a:t>‹Nr.›</a:t>
            </a:fld>
            <a:endParaRPr lang="de-CH"/>
          </a:p>
        </p:txBody>
      </p:sp>
    </p:spTree>
    <p:extLst>
      <p:ext uri="{BB962C8B-B14F-4D97-AF65-F5344CB8AC3E}">
        <p14:creationId xmlns:p14="http://schemas.microsoft.com/office/powerpoint/2010/main" val="2641192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de-CH"/>
          </a:p>
        </p:txBody>
      </p:sp>
      <p:sp>
        <p:nvSpPr>
          <p:cNvPr id="3" name="Date Placeholder 2"/>
          <p:cNvSpPr>
            <a:spLocks noGrp="1"/>
          </p:cNvSpPr>
          <p:nvPr>
            <p:ph type="dt" sz="half" idx="10"/>
          </p:nvPr>
        </p:nvSpPr>
        <p:spPr/>
        <p:txBody>
          <a:bodyPr/>
          <a:lstStyle/>
          <a:p>
            <a:fld id="{2772EE6E-90C3-4976-90DD-276B6723FAA0}" type="datetimeFigureOut">
              <a:rPr lang="de-CH" smtClean="0"/>
              <a:t>18.10.2024</a:t>
            </a:fld>
            <a:endParaRPr lang="de-CH"/>
          </a:p>
        </p:txBody>
      </p:sp>
      <p:sp>
        <p:nvSpPr>
          <p:cNvPr id="4" name="Footer Placeholder 3"/>
          <p:cNvSpPr>
            <a:spLocks noGrp="1"/>
          </p:cNvSpPr>
          <p:nvPr>
            <p:ph type="ftr" sz="quarter" idx="11"/>
          </p:nvPr>
        </p:nvSpPr>
        <p:spPr/>
        <p:txBody>
          <a:bodyPr/>
          <a:lstStyle/>
          <a:p>
            <a:endParaRPr lang="de-CH"/>
          </a:p>
        </p:txBody>
      </p:sp>
      <p:sp>
        <p:nvSpPr>
          <p:cNvPr id="5" name="Slide Number Placeholder 4"/>
          <p:cNvSpPr>
            <a:spLocks noGrp="1"/>
          </p:cNvSpPr>
          <p:nvPr>
            <p:ph type="sldNum" sz="quarter" idx="12"/>
          </p:nvPr>
        </p:nvSpPr>
        <p:spPr/>
        <p:txBody>
          <a:bodyPr/>
          <a:lstStyle/>
          <a:p>
            <a:fld id="{FAED6F7E-3FF8-47FA-845C-22A630F5684A}" type="slidenum">
              <a:rPr lang="de-CH" smtClean="0"/>
              <a:t>‹Nr.›</a:t>
            </a:fld>
            <a:endParaRPr lang="de-CH"/>
          </a:p>
        </p:txBody>
      </p:sp>
    </p:spTree>
    <p:extLst>
      <p:ext uri="{BB962C8B-B14F-4D97-AF65-F5344CB8AC3E}">
        <p14:creationId xmlns:p14="http://schemas.microsoft.com/office/powerpoint/2010/main" val="1236170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72EE6E-90C3-4976-90DD-276B6723FAA0}" type="datetimeFigureOut">
              <a:rPr lang="de-CH" smtClean="0"/>
              <a:t>18.10.2024</a:t>
            </a:fld>
            <a:endParaRPr lang="de-CH"/>
          </a:p>
        </p:txBody>
      </p:sp>
      <p:sp>
        <p:nvSpPr>
          <p:cNvPr id="3" name="Footer Placeholder 2"/>
          <p:cNvSpPr>
            <a:spLocks noGrp="1"/>
          </p:cNvSpPr>
          <p:nvPr>
            <p:ph type="ftr" sz="quarter" idx="11"/>
          </p:nvPr>
        </p:nvSpPr>
        <p:spPr/>
        <p:txBody>
          <a:bodyPr/>
          <a:lstStyle/>
          <a:p>
            <a:endParaRPr lang="de-CH"/>
          </a:p>
        </p:txBody>
      </p:sp>
      <p:sp>
        <p:nvSpPr>
          <p:cNvPr id="4" name="Slide Number Placeholder 3"/>
          <p:cNvSpPr>
            <a:spLocks noGrp="1"/>
          </p:cNvSpPr>
          <p:nvPr>
            <p:ph type="sldNum" sz="quarter" idx="12"/>
          </p:nvPr>
        </p:nvSpPr>
        <p:spPr/>
        <p:txBody>
          <a:bodyPr/>
          <a:lstStyle/>
          <a:p>
            <a:fld id="{FAED6F7E-3FF8-47FA-845C-22A630F5684A}" type="slidenum">
              <a:rPr lang="de-CH" smtClean="0"/>
              <a:t>‹Nr.›</a:t>
            </a:fld>
            <a:endParaRPr lang="de-CH"/>
          </a:p>
        </p:txBody>
      </p:sp>
    </p:spTree>
    <p:extLst>
      <p:ext uri="{BB962C8B-B14F-4D97-AF65-F5344CB8AC3E}">
        <p14:creationId xmlns:p14="http://schemas.microsoft.com/office/powerpoint/2010/main" val="3992766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C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2772EE6E-90C3-4976-90DD-276B6723FAA0}" type="datetimeFigureOut">
              <a:rPr lang="de-CH" smtClean="0"/>
              <a:t>18.10.2024</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FAED6F7E-3FF8-47FA-845C-22A630F5684A}" type="slidenum">
              <a:rPr lang="de-CH" smtClean="0"/>
              <a:t>‹Nr.›</a:t>
            </a:fld>
            <a:endParaRPr lang="de-CH"/>
          </a:p>
        </p:txBody>
      </p:sp>
    </p:spTree>
    <p:extLst>
      <p:ext uri="{BB962C8B-B14F-4D97-AF65-F5344CB8AC3E}">
        <p14:creationId xmlns:p14="http://schemas.microsoft.com/office/powerpoint/2010/main" val="4110755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C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2772EE6E-90C3-4976-90DD-276B6723FAA0}" type="datetimeFigureOut">
              <a:rPr lang="de-CH" smtClean="0"/>
              <a:t>18.10.2024</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FAED6F7E-3FF8-47FA-845C-22A630F5684A}" type="slidenum">
              <a:rPr lang="de-CH" smtClean="0"/>
              <a:t>‹Nr.›</a:t>
            </a:fld>
            <a:endParaRPr lang="de-CH"/>
          </a:p>
        </p:txBody>
      </p:sp>
    </p:spTree>
    <p:extLst>
      <p:ext uri="{BB962C8B-B14F-4D97-AF65-F5344CB8AC3E}">
        <p14:creationId xmlns:p14="http://schemas.microsoft.com/office/powerpoint/2010/main" val="1446092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2EE6E-90C3-4976-90DD-276B6723FAA0}" type="datetimeFigureOut">
              <a:rPr lang="de-CH" smtClean="0"/>
              <a:t>18.10.2024</a:t>
            </a:fld>
            <a:endParaRPr lang="de-C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ED6F7E-3FF8-47FA-845C-22A630F5684A}" type="slidenum">
              <a:rPr lang="de-CH" smtClean="0"/>
              <a:t>‹Nr.›</a:t>
            </a:fld>
            <a:endParaRPr lang="de-CH"/>
          </a:p>
        </p:txBody>
      </p:sp>
    </p:spTree>
    <p:extLst>
      <p:ext uri="{BB962C8B-B14F-4D97-AF65-F5344CB8AC3E}">
        <p14:creationId xmlns:p14="http://schemas.microsoft.com/office/powerpoint/2010/main" val="3022490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tags" Target="../tags/tag3.xml"/><Relationship Id="rId7" Type="http://schemas.openxmlformats.org/officeDocument/2006/relationships/image" Target="../media/image2.png"/><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tags" Target="../tags/tag2.xml"/><Relationship Id="rId16" Type="http://schemas.openxmlformats.org/officeDocument/2006/relationships/image" Target="../media/image11.png"/><Relationship Id="rId1" Type="http://schemas.openxmlformats.org/officeDocument/2006/relationships/tags" Target="../tags/tag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notesSlide" Target="../notesSlides/notesSlide1.xml"/><Relationship Id="rId1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slideLayout" Target="../slideLayouts/slideLayout2.xml"/><Relationship Id="rId9" Type="http://schemas.openxmlformats.org/officeDocument/2006/relationships/image" Target="../media/image4.png"/><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3.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14.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2.png"/><Relationship Id="rId2" Type="http://schemas.openxmlformats.org/officeDocument/2006/relationships/slideLayout" Target="../slideLayouts/slideLayout12.xml"/><Relationship Id="rId1" Type="http://schemas.openxmlformats.org/officeDocument/2006/relationships/tags" Target="../tags/tag1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3.png"/><Relationship Id="rId2" Type="http://schemas.openxmlformats.org/officeDocument/2006/relationships/slideLayout" Target="../slideLayouts/slideLayout12.xml"/><Relationship Id="rId1" Type="http://schemas.openxmlformats.org/officeDocument/2006/relationships/tags" Target="../tags/tag1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34.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6.xml"/><Relationship Id="rId7" Type="http://schemas.openxmlformats.org/officeDocument/2006/relationships/image" Target="../media/image10.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2.xml"/><Relationship Id="rId11" Type="http://schemas.openxmlformats.org/officeDocument/2006/relationships/image" Target="../media/image7.png"/><Relationship Id="rId5" Type="http://schemas.openxmlformats.org/officeDocument/2006/relationships/slideLayout" Target="../slideLayouts/slideLayout2.xml"/><Relationship Id="rId10" Type="http://schemas.openxmlformats.org/officeDocument/2006/relationships/image" Target="../media/image11.png"/><Relationship Id="rId4" Type="http://schemas.openxmlformats.org/officeDocument/2006/relationships/tags" Target="../tags/tag7.xm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0.xml"/><Relationship Id="rId7" Type="http://schemas.microsoft.com/office/2007/relationships/hdphoto" Target="../media/hdphoto1.wdp"/><Relationship Id="rId12" Type="http://schemas.openxmlformats.org/officeDocument/2006/relationships/image" Target="../media/image15.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4.png"/><Relationship Id="rId11" Type="http://schemas.openxmlformats.org/officeDocument/2006/relationships/image" Target="../media/image9.png"/><Relationship Id="rId5" Type="http://schemas.openxmlformats.org/officeDocument/2006/relationships/notesSlide" Target="../notesSlides/notesSlide3.xml"/><Relationship Id="rId10" Type="http://schemas.openxmlformats.org/officeDocument/2006/relationships/image" Target="../media/image10.png"/><Relationship Id="rId4" Type="http://schemas.openxmlformats.org/officeDocument/2006/relationships/slideLayout" Target="../slideLayouts/slideLayout2.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uppieren 23"/>
          <p:cNvGrpSpPr/>
          <p:nvPr/>
        </p:nvGrpSpPr>
        <p:grpSpPr>
          <a:xfrm>
            <a:off x="882313" y="551347"/>
            <a:ext cx="9390367" cy="2153182"/>
            <a:chOff x="889520" y="511440"/>
            <a:chExt cx="9390367" cy="2153182"/>
          </a:xfrm>
        </p:grpSpPr>
        <p:pic>
          <p:nvPicPr>
            <p:cNvPr id="3" name="Grafik 2"/>
            <p:cNvPicPr>
              <a:picLocks noChangeAspect="1"/>
            </p:cNvPicPr>
            <p:nvPr/>
          </p:nvPicPr>
          <p:blipFill>
            <a:blip r:embed="rId6"/>
            <a:stretch>
              <a:fillRect/>
            </a:stretch>
          </p:blipFill>
          <p:spPr>
            <a:xfrm>
              <a:off x="1426368" y="511440"/>
              <a:ext cx="487363" cy="577140"/>
            </a:xfrm>
            <a:prstGeom prst="rect">
              <a:avLst/>
            </a:prstGeom>
          </p:spPr>
        </p:pic>
        <p:pic>
          <p:nvPicPr>
            <p:cNvPr id="4" name="Grafik 3"/>
            <p:cNvPicPr>
              <a:picLocks noChangeAspect="1"/>
            </p:cNvPicPr>
            <p:nvPr/>
          </p:nvPicPr>
          <p:blipFill>
            <a:blip r:embed="rId7"/>
            <a:stretch>
              <a:fillRect/>
            </a:stretch>
          </p:blipFill>
          <p:spPr>
            <a:xfrm>
              <a:off x="2164852" y="1928325"/>
              <a:ext cx="570952" cy="676824"/>
            </a:xfrm>
            <a:prstGeom prst="rect">
              <a:avLst/>
            </a:prstGeom>
          </p:spPr>
        </p:pic>
        <p:pic>
          <p:nvPicPr>
            <p:cNvPr id="7" name="Grafik 6"/>
            <p:cNvPicPr>
              <a:picLocks noChangeAspect="1"/>
            </p:cNvPicPr>
            <p:nvPr/>
          </p:nvPicPr>
          <p:blipFill>
            <a:blip r:embed="rId8"/>
            <a:stretch>
              <a:fillRect/>
            </a:stretch>
          </p:blipFill>
          <p:spPr>
            <a:xfrm>
              <a:off x="9148762" y="511440"/>
              <a:ext cx="538163" cy="660147"/>
            </a:xfrm>
            <a:prstGeom prst="rect">
              <a:avLst/>
            </a:prstGeom>
          </p:spPr>
        </p:pic>
        <p:pic>
          <p:nvPicPr>
            <p:cNvPr id="8" name="Grafik 7"/>
            <p:cNvPicPr>
              <a:picLocks noChangeAspect="1"/>
            </p:cNvPicPr>
            <p:nvPr/>
          </p:nvPicPr>
          <p:blipFill>
            <a:blip r:embed="rId9"/>
            <a:stretch>
              <a:fillRect/>
            </a:stretch>
          </p:blipFill>
          <p:spPr>
            <a:xfrm>
              <a:off x="8722920" y="2008984"/>
              <a:ext cx="561975" cy="655638"/>
            </a:xfrm>
            <a:prstGeom prst="rect">
              <a:avLst/>
            </a:prstGeom>
          </p:spPr>
        </p:pic>
        <p:pic>
          <p:nvPicPr>
            <p:cNvPr id="9" name="Grafik 8"/>
            <p:cNvPicPr>
              <a:picLocks noChangeAspect="1"/>
            </p:cNvPicPr>
            <p:nvPr/>
          </p:nvPicPr>
          <p:blipFill>
            <a:blip r:embed="rId10"/>
            <a:stretch>
              <a:fillRect/>
            </a:stretch>
          </p:blipFill>
          <p:spPr>
            <a:xfrm>
              <a:off x="889520" y="1523103"/>
              <a:ext cx="526365" cy="652396"/>
            </a:xfrm>
            <a:prstGeom prst="rect">
              <a:avLst/>
            </a:prstGeom>
          </p:spPr>
        </p:pic>
        <p:pic>
          <p:nvPicPr>
            <p:cNvPr id="10" name="Grafik 9"/>
            <p:cNvPicPr>
              <a:picLocks noChangeAspect="1"/>
            </p:cNvPicPr>
            <p:nvPr/>
          </p:nvPicPr>
          <p:blipFill>
            <a:blip r:embed="rId11"/>
            <a:stretch>
              <a:fillRect/>
            </a:stretch>
          </p:blipFill>
          <p:spPr>
            <a:xfrm>
              <a:off x="9782391" y="1460121"/>
              <a:ext cx="497496" cy="635689"/>
            </a:xfrm>
            <a:prstGeom prst="rect">
              <a:avLst/>
            </a:prstGeom>
          </p:spPr>
        </p:pic>
        <p:cxnSp>
          <p:nvCxnSpPr>
            <p:cNvPr id="12" name="Gerade Verbindung mit Pfeil 11"/>
            <p:cNvCxnSpPr>
              <a:cxnSpLocks/>
              <a:stCxn id="3" idx="3"/>
            </p:cNvCxnSpPr>
            <p:nvPr/>
          </p:nvCxnSpPr>
          <p:spPr>
            <a:xfrm>
              <a:off x="1913731" y="800010"/>
              <a:ext cx="2074159" cy="341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a:cxnSpLocks/>
              <a:stCxn id="4" idx="3"/>
            </p:cNvCxnSpPr>
            <p:nvPr/>
          </p:nvCxnSpPr>
          <p:spPr>
            <a:xfrm flipV="1">
              <a:off x="2735804" y="1698933"/>
              <a:ext cx="1361191" cy="567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a:cxnSpLocks/>
            </p:cNvCxnSpPr>
            <p:nvPr/>
          </p:nvCxnSpPr>
          <p:spPr>
            <a:xfrm flipV="1">
              <a:off x="1400061" y="1439045"/>
              <a:ext cx="2696934" cy="340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a:cxnSpLocks/>
              <a:stCxn id="7" idx="1"/>
            </p:cNvCxnSpPr>
            <p:nvPr/>
          </p:nvCxnSpPr>
          <p:spPr>
            <a:xfrm flipH="1">
              <a:off x="7903853" y="841514"/>
              <a:ext cx="1244909" cy="299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a:cxnSpLocks/>
              <a:stCxn id="10" idx="1"/>
            </p:cNvCxnSpPr>
            <p:nvPr/>
          </p:nvCxnSpPr>
          <p:spPr>
            <a:xfrm flipH="1" flipV="1">
              <a:off x="7844053" y="1439045"/>
              <a:ext cx="1938338" cy="3389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a:cxnSpLocks/>
              <a:stCxn id="8" idx="1"/>
              <a:endCxn id="19" idx="3"/>
            </p:cNvCxnSpPr>
            <p:nvPr/>
          </p:nvCxnSpPr>
          <p:spPr>
            <a:xfrm flipH="1" flipV="1">
              <a:off x="7844053" y="1956494"/>
              <a:ext cx="878867" cy="380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19" name="Grafik 18">
            <a:extLst>
              <a:ext uri="{FF2B5EF4-FFF2-40B4-BE49-F238E27FC236}">
                <a16:creationId xmlns:a16="http://schemas.microsoft.com/office/drawing/2014/main" id="{8CEB8E94-A3DD-4FA2-B270-DEB12DE51E3D}"/>
              </a:ext>
            </a:extLst>
          </p:cNvPr>
          <p:cNvPicPr>
            <a:picLocks noChangeAspect="1"/>
          </p:cNvPicPr>
          <p:nvPr/>
        </p:nvPicPr>
        <p:blipFill>
          <a:blip r:embed="rId12"/>
          <a:stretch>
            <a:fillRect/>
          </a:stretch>
        </p:blipFill>
        <p:spPr>
          <a:xfrm>
            <a:off x="4096995" y="551347"/>
            <a:ext cx="3747058" cy="2810293"/>
          </a:xfrm>
          <a:prstGeom prst="rect">
            <a:avLst/>
          </a:prstGeom>
          <a:ln>
            <a:solidFill>
              <a:schemeClr val="tx2"/>
            </a:solidFill>
          </a:ln>
        </p:spPr>
      </p:pic>
      <p:grpSp>
        <p:nvGrpSpPr>
          <p:cNvPr id="18" name="Gruppieren 17">
            <a:extLst>
              <a:ext uri="{FF2B5EF4-FFF2-40B4-BE49-F238E27FC236}">
                <a16:creationId xmlns:a16="http://schemas.microsoft.com/office/drawing/2014/main" id="{D7BD230B-0903-4A5E-A7DE-0D6361244E85}"/>
              </a:ext>
            </a:extLst>
          </p:cNvPr>
          <p:cNvGrpSpPr/>
          <p:nvPr/>
        </p:nvGrpSpPr>
        <p:grpSpPr>
          <a:xfrm>
            <a:off x="2634073" y="3221257"/>
            <a:ext cx="2592500" cy="2582463"/>
            <a:chOff x="2634073" y="3221257"/>
            <a:chExt cx="2592500" cy="2582463"/>
          </a:xfrm>
        </p:grpSpPr>
        <p:sp>
          <p:nvSpPr>
            <p:cNvPr id="14" name="Rechteck 13">
              <a:extLst>
                <a:ext uri="{FF2B5EF4-FFF2-40B4-BE49-F238E27FC236}">
                  <a16:creationId xmlns:a16="http://schemas.microsoft.com/office/drawing/2014/main" id="{32D6C762-ADCE-4409-BA19-EC3CB2603D66}"/>
                </a:ext>
              </a:extLst>
            </p:cNvPr>
            <p:cNvSpPr/>
            <p:nvPr/>
          </p:nvSpPr>
          <p:spPr>
            <a:xfrm>
              <a:off x="2634073" y="3811603"/>
              <a:ext cx="912612" cy="22138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Pfeil: nach unten 5">
              <a:extLst>
                <a:ext uri="{FF2B5EF4-FFF2-40B4-BE49-F238E27FC236}">
                  <a16:creationId xmlns:a16="http://schemas.microsoft.com/office/drawing/2014/main" id="{53B22665-D7B5-4E0E-AB74-B34F916B18DC}"/>
                </a:ext>
              </a:extLst>
            </p:cNvPr>
            <p:cNvSpPr/>
            <p:nvPr/>
          </p:nvSpPr>
          <p:spPr>
            <a:xfrm rot="3099126">
              <a:off x="4297760" y="2532248"/>
              <a:ext cx="239804" cy="1617822"/>
            </a:xfrm>
            <a:prstGeom prst="downArrow">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6" name="Textfeld 35">
              <a:extLst>
                <a:ext uri="{FF2B5EF4-FFF2-40B4-BE49-F238E27FC236}">
                  <a16:creationId xmlns:a16="http://schemas.microsoft.com/office/drawing/2014/main" id="{269A7467-7079-46D4-84B7-C70F6BEF1122}"/>
                </a:ext>
              </a:extLst>
            </p:cNvPr>
            <p:cNvSpPr txBox="1"/>
            <p:nvPr/>
          </p:nvSpPr>
          <p:spPr>
            <a:xfrm>
              <a:off x="2634073" y="3741617"/>
              <a:ext cx="2116572" cy="2062103"/>
            </a:xfrm>
            <a:prstGeom prst="rect">
              <a:avLst/>
            </a:prstGeom>
            <a:noFill/>
          </p:spPr>
          <p:txBody>
            <a:bodyPr wrap="square" rtlCol="0">
              <a:spAutoFit/>
            </a:bodyPr>
            <a:lstStyle/>
            <a:p>
              <a:r>
                <a:rPr lang="de-CH" sz="1600" b="1" dirty="0"/>
                <a:t>Service</a:t>
              </a:r>
            </a:p>
            <a:p>
              <a:pPr marL="285750" indent="-285750">
                <a:buFontTx/>
                <a:buChar char="-"/>
              </a:pPr>
              <a:r>
                <a:rPr lang="de-CH" sz="1600" dirty="0"/>
                <a:t>Allgemeine Infos</a:t>
              </a:r>
            </a:p>
            <a:p>
              <a:pPr marL="285750" indent="-285750">
                <a:buFontTx/>
                <a:buChar char="-"/>
              </a:pPr>
              <a:r>
                <a:rPr lang="de-CH" sz="1600" dirty="0"/>
                <a:t>Hilfethemen</a:t>
              </a:r>
            </a:p>
            <a:p>
              <a:pPr marL="285750" indent="-285750">
                <a:buFontTx/>
                <a:buChar char="-"/>
              </a:pPr>
              <a:r>
                <a:rPr lang="de-CH" sz="1600" dirty="0"/>
                <a:t>Support-Hotline</a:t>
              </a:r>
            </a:p>
            <a:p>
              <a:pPr marL="285750" indent="-285750">
                <a:buFontTx/>
                <a:buChar char="-"/>
              </a:pPr>
              <a:r>
                <a:rPr lang="de-CH" sz="1600" dirty="0"/>
                <a:t>Kontaktformular</a:t>
              </a:r>
            </a:p>
            <a:p>
              <a:pPr marL="285750" indent="-285750">
                <a:buFontTx/>
                <a:buChar char="-"/>
              </a:pPr>
              <a:r>
                <a:rPr lang="de-CH" sz="1600" dirty="0"/>
                <a:t>Technische Infos</a:t>
              </a:r>
            </a:p>
            <a:p>
              <a:pPr marL="285750" indent="-285750">
                <a:buFontTx/>
                <a:buChar char="-"/>
              </a:pPr>
              <a:r>
                <a:rPr lang="de-CH" sz="1600" dirty="0"/>
                <a:t>Roadmap</a:t>
              </a:r>
            </a:p>
            <a:p>
              <a:pPr marL="285750" indent="-285750">
                <a:buFontTx/>
                <a:buChar char="-"/>
              </a:pPr>
              <a:r>
                <a:rPr lang="de-CH" sz="1600" dirty="0"/>
                <a:t>News(-letter)</a:t>
              </a:r>
            </a:p>
          </p:txBody>
        </p:sp>
      </p:grpSp>
      <p:grpSp>
        <p:nvGrpSpPr>
          <p:cNvPr id="22" name="Gruppieren 21">
            <a:extLst>
              <a:ext uri="{FF2B5EF4-FFF2-40B4-BE49-F238E27FC236}">
                <a16:creationId xmlns:a16="http://schemas.microsoft.com/office/drawing/2014/main" id="{4B2D6BD5-D530-41AA-B9B1-7C1B9B64CC20}"/>
              </a:ext>
            </a:extLst>
          </p:cNvPr>
          <p:cNvGrpSpPr/>
          <p:nvPr/>
        </p:nvGrpSpPr>
        <p:grpSpPr>
          <a:xfrm>
            <a:off x="6723375" y="3221257"/>
            <a:ext cx="2904639" cy="1810534"/>
            <a:chOff x="6723375" y="3221257"/>
            <a:chExt cx="2904639" cy="1810534"/>
          </a:xfrm>
        </p:grpSpPr>
        <p:sp>
          <p:nvSpPr>
            <p:cNvPr id="45" name="Rechteck 44">
              <a:extLst>
                <a:ext uri="{FF2B5EF4-FFF2-40B4-BE49-F238E27FC236}">
                  <a16:creationId xmlns:a16="http://schemas.microsoft.com/office/drawing/2014/main" id="{8C5C818C-B34D-41F0-90DE-CD936F0755AC}"/>
                </a:ext>
              </a:extLst>
            </p:cNvPr>
            <p:cNvSpPr/>
            <p:nvPr/>
          </p:nvSpPr>
          <p:spPr>
            <a:xfrm>
              <a:off x="7573481" y="4021625"/>
              <a:ext cx="1240320" cy="22138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0" name="Textfeld 39">
              <a:extLst>
                <a:ext uri="{FF2B5EF4-FFF2-40B4-BE49-F238E27FC236}">
                  <a16:creationId xmlns:a16="http://schemas.microsoft.com/office/drawing/2014/main" id="{EE12B72A-EC57-4B0C-B52C-F2C64D810921}"/>
                </a:ext>
              </a:extLst>
            </p:cNvPr>
            <p:cNvSpPr txBox="1"/>
            <p:nvPr/>
          </p:nvSpPr>
          <p:spPr>
            <a:xfrm>
              <a:off x="7511442" y="3954573"/>
              <a:ext cx="2116572" cy="1077218"/>
            </a:xfrm>
            <a:prstGeom prst="rect">
              <a:avLst/>
            </a:prstGeom>
            <a:noFill/>
          </p:spPr>
          <p:txBody>
            <a:bodyPr wrap="square" rtlCol="0">
              <a:spAutoFit/>
            </a:bodyPr>
            <a:lstStyle/>
            <a:p>
              <a:r>
                <a:rPr lang="de-CH" sz="1600" b="1" dirty="0"/>
                <a:t>Amtsblätter</a:t>
              </a:r>
            </a:p>
            <a:p>
              <a:r>
                <a:rPr lang="de-CH" sz="1600" dirty="0"/>
                <a:t>Übersicht der Publikationsorgane des Portals. </a:t>
              </a:r>
            </a:p>
          </p:txBody>
        </p:sp>
        <p:sp>
          <p:nvSpPr>
            <p:cNvPr id="41" name="Pfeil: nach unten 40">
              <a:extLst>
                <a:ext uri="{FF2B5EF4-FFF2-40B4-BE49-F238E27FC236}">
                  <a16:creationId xmlns:a16="http://schemas.microsoft.com/office/drawing/2014/main" id="{9357D518-B5C5-4643-BC74-F0BE197A9060}"/>
                </a:ext>
              </a:extLst>
            </p:cNvPr>
            <p:cNvSpPr/>
            <p:nvPr/>
          </p:nvSpPr>
          <p:spPr>
            <a:xfrm rot="18500874" flipH="1">
              <a:off x="7412384" y="2532248"/>
              <a:ext cx="239804" cy="1617822"/>
            </a:xfrm>
            <a:prstGeom prst="downArrow">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nvGrpSpPr>
          <p:cNvPr id="17" name="Gruppieren 16">
            <a:extLst>
              <a:ext uri="{FF2B5EF4-FFF2-40B4-BE49-F238E27FC236}">
                <a16:creationId xmlns:a16="http://schemas.microsoft.com/office/drawing/2014/main" id="{72720F83-FF46-47CE-A4DA-394FA85F1134}"/>
              </a:ext>
            </a:extLst>
          </p:cNvPr>
          <p:cNvGrpSpPr/>
          <p:nvPr/>
        </p:nvGrpSpPr>
        <p:grpSpPr>
          <a:xfrm>
            <a:off x="5188457" y="2788252"/>
            <a:ext cx="1889676" cy="2905258"/>
            <a:chOff x="5188457" y="2788252"/>
            <a:chExt cx="1889676" cy="2905258"/>
          </a:xfrm>
        </p:grpSpPr>
        <p:sp>
          <p:nvSpPr>
            <p:cNvPr id="44" name="Rechteck 43">
              <a:extLst>
                <a:ext uri="{FF2B5EF4-FFF2-40B4-BE49-F238E27FC236}">
                  <a16:creationId xmlns:a16="http://schemas.microsoft.com/office/drawing/2014/main" id="{0EBE5694-78A7-4E76-8BE6-2CF57FB1C549}"/>
                </a:ext>
              </a:extLst>
            </p:cNvPr>
            <p:cNvSpPr/>
            <p:nvPr/>
          </p:nvSpPr>
          <p:spPr>
            <a:xfrm>
              <a:off x="5265933" y="4183007"/>
              <a:ext cx="1185889" cy="22138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7" name="Textfeld 36">
              <a:extLst>
                <a:ext uri="{FF2B5EF4-FFF2-40B4-BE49-F238E27FC236}">
                  <a16:creationId xmlns:a16="http://schemas.microsoft.com/office/drawing/2014/main" id="{A2C9E300-56ED-47A9-AE00-6BD185EBD53E}"/>
                </a:ext>
              </a:extLst>
            </p:cNvPr>
            <p:cNvSpPr txBox="1"/>
            <p:nvPr/>
          </p:nvSpPr>
          <p:spPr>
            <a:xfrm>
              <a:off x="5188457" y="4123850"/>
              <a:ext cx="1889676" cy="1569660"/>
            </a:xfrm>
            <a:prstGeom prst="rect">
              <a:avLst/>
            </a:prstGeom>
            <a:noFill/>
          </p:spPr>
          <p:txBody>
            <a:bodyPr wrap="square" rtlCol="0">
              <a:spAutoFit/>
            </a:bodyPr>
            <a:lstStyle/>
            <a:p>
              <a:r>
                <a:rPr lang="de-CH" sz="1600" b="1" dirty="0"/>
                <a:t>Publizieren</a:t>
              </a:r>
            </a:p>
            <a:p>
              <a:pPr marL="285750" indent="-285750">
                <a:buFontTx/>
                <a:buChar char="-"/>
              </a:pPr>
              <a:r>
                <a:rPr lang="de-CH" sz="1600" dirty="0"/>
                <a:t>Publizierende </a:t>
              </a:r>
              <a:br>
                <a:rPr lang="de-CH" sz="1600" dirty="0"/>
              </a:br>
              <a:r>
                <a:rPr lang="de-CH" sz="1600" dirty="0"/>
                <a:t>Stellen</a:t>
              </a:r>
            </a:p>
            <a:p>
              <a:pPr marL="285750" indent="-285750">
                <a:buFontTx/>
                <a:buChar char="-"/>
              </a:pPr>
              <a:r>
                <a:rPr lang="de-CH" sz="1600" dirty="0"/>
                <a:t>Meldungen </a:t>
              </a:r>
              <a:br>
                <a:rPr lang="de-CH" sz="1600" dirty="0"/>
              </a:br>
              <a:r>
                <a:rPr lang="de-CH" sz="1600" dirty="0"/>
                <a:t>verwalten</a:t>
              </a:r>
            </a:p>
            <a:p>
              <a:endParaRPr lang="de-CH" sz="1600" dirty="0"/>
            </a:p>
          </p:txBody>
        </p:sp>
        <p:sp>
          <p:nvSpPr>
            <p:cNvPr id="42" name="Pfeil: nach unten 41">
              <a:extLst>
                <a:ext uri="{FF2B5EF4-FFF2-40B4-BE49-F238E27FC236}">
                  <a16:creationId xmlns:a16="http://schemas.microsoft.com/office/drawing/2014/main" id="{2FDA2106-CD3E-442D-8C84-C46811B56ED2}"/>
                </a:ext>
              </a:extLst>
            </p:cNvPr>
            <p:cNvSpPr/>
            <p:nvPr/>
          </p:nvSpPr>
          <p:spPr>
            <a:xfrm>
              <a:off x="5856196" y="2788252"/>
              <a:ext cx="239804" cy="1335598"/>
            </a:xfrm>
            <a:prstGeom prst="downArrow">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6" name="Grafik 15">
              <a:extLst>
                <a:ext uri="{FF2B5EF4-FFF2-40B4-BE49-F238E27FC236}">
                  <a16:creationId xmlns:a16="http://schemas.microsoft.com/office/drawing/2014/main" id="{BDE1770E-A4B1-4846-991D-A82A87289F9A}"/>
                </a:ext>
              </a:extLst>
            </p:cNvPr>
            <p:cNvPicPr>
              <a:picLocks noChangeAspect="1"/>
            </p:cNvPicPr>
            <p:nvPr/>
          </p:nvPicPr>
          <p:blipFill>
            <a:blip r:embed="rId13"/>
            <a:stretch>
              <a:fillRect/>
            </a:stretch>
          </p:blipFill>
          <p:spPr>
            <a:xfrm>
              <a:off x="5265835" y="3852239"/>
              <a:ext cx="226683" cy="271611"/>
            </a:xfrm>
            <a:prstGeom prst="rect">
              <a:avLst/>
            </a:prstGeom>
          </p:spPr>
        </p:pic>
      </p:grpSp>
      <p:grpSp>
        <p:nvGrpSpPr>
          <p:cNvPr id="11" name="Gruppieren 10">
            <a:extLst>
              <a:ext uri="{FF2B5EF4-FFF2-40B4-BE49-F238E27FC236}">
                <a16:creationId xmlns:a16="http://schemas.microsoft.com/office/drawing/2014/main" id="{97A04C22-3584-4B5E-84B4-EB97B38AFD9C}"/>
              </a:ext>
            </a:extLst>
          </p:cNvPr>
          <p:cNvGrpSpPr/>
          <p:nvPr/>
        </p:nvGrpSpPr>
        <p:grpSpPr>
          <a:xfrm>
            <a:off x="7613530" y="5089984"/>
            <a:ext cx="3239261" cy="1587585"/>
            <a:chOff x="7613530" y="5089984"/>
            <a:chExt cx="3239261" cy="1587585"/>
          </a:xfrm>
        </p:grpSpPr>
        <p:pic>
          <p:nvPicPr>
            <p:cNvPr id="34" name="Image 6">
              <a:extLst>
                <a:ext uri="{FF2B5EF4-FFF2-40B4-BE49-F238E27FC236}">
                  <a16:creationId xmlns:a16="http://schemas.microsoft.com/office/drawing/2014/main" id="{F5FC8F06-BAF2-4DD8-8D10-CA27C642603B}"/>
                </a:ext>
              </a:extLst>
            </p:cNvPr>
            <p:cNvPicPr/>
            <p:nvPr>
              <p:custDataLst>
                <p:tags r:id="rId1"/>
              </p:custDataLst>
            </p:nvPr>
          </p:nvPicPr>
          <p:blipFill>
            <a:blip r:embed="rId14"/>
            <a:stretch>
              <a:fillRect/>
            </a:stretch>
          </p:blipFill>
          <p:spPr>
            <a:xfrm>
              <a:off x="7613530" y="5089984"/>
              <a:ext cx="1955567" cy="1243229"/>
            </a:xfrm>
            <a:prstGeom prst="rect">
              <a:avLst/>
            </a:prstGeom>
            <a:ln>
              <a:solidFill>
                <a:schemeClr val="tx1">
                  <a:lumMod val="65000"/>
                  <a:lumOff val="35000"/>
                </a:schemeClr>
              </a:solidFill>
            </a:ln>
          </p:spPr>
        </p:pic>
        <p:pic>
          <p:nvPicPr>
            <p:cNvPr id="33" name="Grafik 32">
              <a:extLst>
                <a:ext uri="{FF2B5EF4-FFF2-40B4-BE49-F238E27FC236}">
                  <a16:creationId xmlns:a16="http://schemas.microsoft.com/office/drawing/2014/main" id="{01AC83E1-F064-4A75-AF0B-8D9E03CB81A6}"/>
                </a:ext>
              </a:extLst>
            </p:cNvPr>
            <p:cNvPicPr>
              <a:picLocks noChangeAspect="1"/>
            </p:cNvPicPr>
            <p:nvPr>
              <p:custDataLst>
                <p:tags r:id="rId2"/>
              </p:custDataLst>
            </p:nvPr>
          </p:nvPicPr>
          <p:blipFill>
            <a:blip r:embed="rId15"/>
            <a:stretch>
              <a:fillRect/>
            </a:stretch>
          </p:blipFill>
          <p:spPr>
            <a:xfrm>
              <a:off x="8193641" y="5262162"/>
              <a:ext cx="2079039" cy="1243229"/>
            </a:xfrm>
            <a:prstGeom prst="rect">
              <a:avLst/>
            </a:prstGeom>
            <a:ln>
              <a:solidFill>
                <a:schemeClr val="tx1">
                  <a:lumMod val="65000"/>
                  <a:lumOff val="35000"/>
                </a:schemeClr>
              </a:solidFill>
            </a:ln>
          </p:spPr>
        </p:pic>
        <p:pic>
          <p:nvPicPr>
            <p:cNvPr id="39" name="Image 7">
              <a:extLst>
                <a:ext uri="{FF2B5EF4-FFF2-40B4-BE49-F238E27FC236}">
                  <a16:creationId xmlns:a16="http://schemas.microsoft.com/office/drawing/2014/main" id="{758BE980-F52D-4F85-B518-67DCBCD8DE82}"/>
                </a:ext>
              </a:extLst>
            </p:cNvPr>
            <p:cNvPicPr/>
            <p:nvPr>
              <p:custDataLst>
                <p:tags r:id="rId3"/>
              </p:custDataLst>
            </p:nvPr>
          </p:nvPicPr>
          <p:blipFill>
            <a:blip r:embed="rId16"/>
            <a:stretch>
              <a:fillRect/>
            </a:stretch>
          </p:blipFill>
          <p:spPr>
            <a:xfrm>
              <a:off x="8817626" y="5434340"/>
              <a:ext cx="2035165" cy="1243229"/>
            </a:xfrm>
            <a:prstGeom prst="rect">
              <a:avLst/>
            </a:prstGeom>
            <a:ln>
              <a:solidFill>
                <a:schemeClr val="tx1">
                  <a:lumMod val="65000"/>
                  <a:lumOff val="35000"/>
                </a:schemeClr>
              </a:solidFill>
            </a:ln>
          </p:spPr>
        </p:pic>
      </p:grpSp>
      <p:pic>
        <p:nvPicPr>
          <p:cNvPr id="43" name="Grafik 42">
            <a:extLst>
              <a:ext uri="{FF2B5EF4-FFF2-40B4-BE49-F238E27FC236}">
                <a16:creationId xmlns:a16="http://schemas.microsoft.com/office/drawing/2014/main" id="{A5A949FA-10E3-4593-9201-00525121F97E}"/>
              </a:ext>
            </a:extLst>
          </p:cNvPr>
          <p:cNvPicPr>
            <a:picLocks noChangeAspect="1"/>
          </p:cNvPicPr>
          <p:nvPr/>
        </p:nvPicPr>
        <p:blipFill>
          <a:blip r:embed="rId9"/>
          <a:stretch>
            <a:fillRect/>
          </a:stretch>
        </p:blipFill>
        <p:spPr>
          <a:xfrm>
            <a:off x="8979128" y="2903427"/>
            <a:ext cx="561975" cy="655638"/>
          </a:xfrm>
          <a:prstGeom prst="rect">
            <a:avLst/>
          </a:prstGeom>
        </p:spPr>
      </p:pic>
      <p:cxnSp>
        <p:nvCxnSpPr>
          <p:cNvPr id="46" name="Gerade Verbindung mit Pfeil 45">
            <a:extLst>
              <a:ext uri="{FF2B5EF4-FFF2-40B4-BE49-F238E27FC236}">
                <a16:creationId xmlns:a16="http://schemas.microsoft.com/office/drawing/2014/main" id="{7A2CC9DD-1F8E-42D1-8560-9A3705B20896}"/>
              </a:ext>
            </a:extLst>
          </p:cNvPr>
          <p:cNvCxnSpPr>
            <a:cxnSpLocks/>
            <a:stCxn id="43" idx="1"/>
          </p:cNvCxnSpPr>
          <p:nvPr/>
        </p:nvCxnSpPr>
        <p:spPr>
          <a:xfrm flipH="1" flipV="1">
            <a:off x="7851260" y="2716647"/>
            <a:ext cx="1127868" cy="5145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Nidwalden">
            <a:extLst>
              <a:ext uri="{FF2B5EF4-FFF2-40B4-BE49-F238E27FC236}">
                <a16:creationId xmlns:a16="http://schemas.microsoft.com/office/drawing/2014/main" id="{415759C7-AE7A-4422-9579-E4AD43B0AF09}"/>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990241" y="2893134"/>
            <a:ext cx="534320" cy="645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80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991565" y="499554"/>
            <a:ext cx="8580699" cy="538609"/>
          </a:xfrm>
          <a:prstGeom prst="rect">
            <a:avLst/>
          </a:prstGeom>
          <a:noFill/>
        </p:spPr>
        <p:txBody>
          <a:bodyPr wrap="square" rtlCol="0">
            <a:spAutoFit/>
          </a:bodyPr>
          <a:lstStyle/>
          <a:p>
            <a:r>
              <a:rPr lang="de-CH" sz="2900" b="1" dirty="0">
                <a:latin typeface="Arial" panose="020B0604020202020204" pitchFamily="34" charset="0"/>
                <a:cs typeface="Arial" panose="020B0604020202020204" pitchFamily="34" charset="0"/>
              </a:rPr>
              <a:t>Publizierende Stellen</a:t>
            </a:r>
          </a:p>
        </p:txBody>
      </p:sp>
      <p:pic>
        <p:nvPicPr>
          <p:cNvPr id="2" name="Grafik 1"/>
          <p:cNvPicPr>
            <a:picLocks noChangeAspect="1"/>
          </p:cNvPicPr>
          <p:nvPr/>
        </p:nvPicPr>
        <p:blipFill>
          <a:blip r:embed="rId3"/>
          <a:stretch>
            <a:fillRect/>
          </a:stretch>
        </p:blipFill>
        <p:spPr>
          <a:xfrm>
            <a:off x="991565" y="2962437"/>
            <a:ext cx="7893708" cy="2661381"/>
          </a:xfrm>
          <a:prstGeom prst="rect">
            <a:avLst/>
          </a:prstGeom>
        </p:spPr>
      </p:pic>
      <p:sp>
        <p:nvSpPr>
          <p:cNvPr id="3" name="Rechteck 2"/>
          <p:cNvSpPr/>
          <p:nvPr/>
        </p:nvSpPr>
        <p:spPr>
          <a:xfrm>
            <a:off x="9639174" y="3466587"/>
            <a:ext cx="1514100" cy="19892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7" name="Gerade Verbindung mit Pfeil 6"/>
          <p:cNvCxnSpPr/>
          <p:nvPr/>
        </p:nvCxnSpPr>
        <p:spPr>
          <a:xfrm>
            <a:off x="8092380" y="4963394"/>
            <a:ext cx="2218433" cy="0"/>
          </a:xfrm>
          <a:prstGeom prst="straightConnector1">
            <a:avLst/>
          </a:prstGeom>
          <a:ln w="19050">
            <a:solidFill>
              <a:srgbClr val="4D858D"/>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9719458" y="3663536"/>
            <a:ext cx="1335186" cy="323165"/>
          </a:xfrm>
          <a:prstGeom prst="rect">
            <a:avLst/>
          </a:prstGeom>
          <a:noFill/>
        </p:spPr>
        <p:txBody>
          <a:bodyPr wrap="square" rtlCol="0">
            <a:spAutoFit/>
          </a:bodyPr>
          <a:lstStyle/>
          <a:p>
            <a:pPr>
              <a:lnSpc>
                <a:spcPts val="1800"/>
              </a:lnSpc>
            </a:pPr>
            <a:r>
              <a:rPr lang="de-CH" sz="1600" dirty="0"/>
              <a:t>Amtsblatt</a:t>
            </a:r>
          </a:p>
        </p:txBody>
      </p:sp>
      <p:sp>
        <p:nvSpPr>
          <p:cNvPr id="9" name="Subtitle 2"/>
          <p:cNvSpPr txBox="1">
            <a:spLocks/>
          </p:cNvSpPr>
          <p:nvPr/>
        </p:nvSpPr>
        <p:spPr>
          <a:xfrm>
            <a:off x="765313" y="1380221"/>
            <a:ext cx="10396673" cy="33726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dirty="0"/>
              <a:t>Wer ein Benutzerprofil hat, kann für seine Organisation eine publizierende Stelle einrichten – dieser können auch weitere Benutzer beitreten.</a:t>
            </a:r>
            <a:endParaRPr lang="de-CH" sz="2600" dirty="0">
              <a:latin typeface="Frutiger 55" panose="020B0500000000000000" pitchFamily="34" charset="0"/>
            </a:endParaRPr>
          </a:p>
          <a:p>
            <a:pPr marL="342882" indent="-342882">
              <a:spcBef>
                <a:spcPts val="1900"/>
              </a:spcBef>
              <a:buClr>
                <a:srgbClr val="4D858D"/>
              </a:buClr>
            </a:pPr>
            <a:endParaRPr lang="de-CH" sz="2600" dirty="0">
              <a:latin typeface="Frutiger 55" panose="020B0500000000000000" pitchFamily="34" charset="0"/>
            </a:endParaRPr>
          </a:p>
        </p:txBody>
      </p:sp>
    </p:spTree>
    <p:extLst>
      <p:ext uri="{BB962C8B-B14F-4D97-AF65-F5344CB8AC3E}">
        <p14:creationId xmlns:p14="http://schemas.microsoft.com/office/powerpoint/2010/main" val="3288234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1565" y="499554"/>
            <a:ext cx="8580699" cy="538609"/>
          </a:xfrm>
          <a:prstGeom prst="rect">
            <a:avLst/>
          </a:prstGeom>
          <a:noFill/>
        </p:spPr>
        <p:txBody>
          <a:bodyPr wrap="square" rtlCol="0">
            <a:spAutoFit/>
          </a:bodyPr>
          <a:lstStyle/>
          <a:p>
            <a:r>
              <a:rPr lang="de-CH" sz="2900" b="1" dirty="0">
                <a:latin typeface="Arial" panose="020B0604020202020204" pitchFamily="34" charset="0"/>
                <a:cs typeface="Arial" panose="020B0604020202020204" pitchFamily="34" charset="0"/>
              </a:rPr>
              <a:t>Arten von publizierenden Stellen</a:t>
            </a:r>
          </a:p>
        </p:txBody>
      </p:sp>
      <p:grpSp>
        <p:nvGrpSpPr>
          <p:cNvPr id="5" name="Gruppieren 4"/>
          <p:cNvGrpSpPr/>
          <p:nvPr/>
        </p:nvGrpSpPr>
        <p:grpSpPr>
          <a:xfrm>
            <a:off x="991565" y="2693274"/>
            <a:ext cx="1797263" cy="2401650"/>
            <a:chOff x="991565" y="2528888"/>
            <a:chExt cx="1797263" cy="2401650"/>
          </a:xfrm>
        </p:grpSpPr>
        <p:pic>
          <p:nvPicPr>
            <p:cNvPr id="2" name="Grafik 1"/>
            <p:cNvPicPr>
              <a:picLocks noChangeAspect="1"/>
            </p:cNvPicPr>
            <p:nvPr/>
          </p:nvPicPr>
          <p:blipFill>
            <a:blip r:embed="rId3"/>
            <a:stretch>
              <a:fillRect/>
            </a:stretch>
          </p:blipFill>
          <p:spPr>
            <a:xfrm>
              <a:off x="991565" y="2528888"/>
              <a:ext cx="1797263" cy="1878430"/>
            </a:xfrm>
            <a:prstGeom prst="rect">
              <a:avLst/>
            </a:prstGeom>
          </p:spPr>
        </p:pic>
        <p:sp>
          <p:nvSpPr>
            <p:cNvPr id="4" name="Textfeld 3"/>
            <p:cNvSpPr txBox="1"/>
            <p:nvPr/>
          </p:nvSpPr>
          <p:spPr>
            <a:xfrm>
              <a:off x="1097339" y="4407318"/>
              <a:ext cx="1691489" cy="523220"/>
            </a:xfrm>
            <a:prstGeom prst="rect">
              <a:avLst/>
            </a:prstGeom>
            <a:noFill/>
          </p:spPr>
          <p:txBody>
            <a:bodyPr wrap="none" rtlCol="0">
              <a:spAutoFit/>
            </a:bodyPr>
            <a:lstStyle/>
            <a:p>
              <a:r>
                <a:rPr lang="de-CH" sz="2800" dirty="0"/>
                <a:t>Gemeinde</a:t>
              </a:r>
            </a:p>
          </p:txBody>
        </p:sp>
      </p:grpSp>
      <p:grpSp>
        <p:nvGrpSpPr>
          <p:cNvPr id="6" name="Gruppieren 5"/>
          <p:cNvGrpSpPr/>
          <p:nvPr/>
        </p:nvGrpSpPr>
        <p:grpSpPr>
          <a:xfrm>
            <a:off x="3484651" y="2693274"/>
            <a:ext cx="1797263" cy="2401650"/>
            <a:chOff x="991565" y="2528888"/>
            <a:chExt cx="1797263" cy="2401650"/>
          </a:xfrm>
        </p:grpSpPr>
        <p:pic>
          <p:nvPicPr>
            <p:cNvPr id="7" name="Grafik 6"/>
            <p:cNvPicPr>
              <a:picLocks noChangeAspect="1"/>
            </p:cNvPicPr>
            <p:nvPr/>
          </p:nvPicPr>
          <p:blipFill>
            <a:blip r:embed="rId3"/>
            <a:stretch>
              <a:fillRect/>
            </a:stretch>
          </p:blipFill>
          <p:spPr>
            <a:xfrm>
              <a:off x="991565" y="2528888"/>
              <a:ext cx="1797263" cy="1878430"/>
            </a:xfrm>
            <a:prstGeom prst="rect">
              <a:avLst/>
            </a:prstGeom>
          </p:spPr>
        </p:pic>
        <p:sp>
          <p:nvSpPr>
            <p:cNvPr id="8" name="Textfeld 7"/>
            <p:cNvSpPr txBox="1"/>
            <p:nvPr/>
          </p:nvSpPr>
          <p:spPr>
            <a:xfrm>
              <a:off x="1350002" y="4407318"/>
              <a:ext cx="1253741" cy="523220"/>
            </a:xfrm>
            <a:prstGeom prst="rect">
              <a:avLst/>
            </a:prstGeom>
            <a:noFill/>
          </p:spPr>
          <p:txBody>
            <a:bodyPr wrap="none" rtlCol="0">
              <a:spAutoFit/>
            </a:bodyPr>
            <a:lstStyle/>
            <a:p>
              <a:r>
                <a:rPr lang="de-CH" sz="2800" dirty="0"/>
                <a:t>Gericht</a:t>
              </a:r>
            </a:p>
          </p:txBody>
        </p:sp>
      </p:grpSp>
      <p:grpSp>
        <p:nvGrpSpPr>
          <p:cNvPr id="12" name="Gruppieren 11"/>
          <p:cNvGrpSpPr/>
          <p:nvPr/>
        </p:nvGrpSpPr>
        <p:grpSpPr>
          <a:xfrm>
            <a:off x="5498432" y="3247272"/>
            <a:ext cx="4656220" cy="3090055"/>
            <a:chOff x="5498432" y="3247272"/>
            <a:chExt cx="4656220" cy="3090055"/>
          </a:xfrm>
        </p:grpSpPr>
        <p:sp>
          <p:nvSpPr>
            <p:cNvPr id="10" name="Textfeld 9"/>
            <p:cNvSpPr txBox="1"/>
            <p:nvPr/>
          </p:nvSpPr>
          <p:spPr>
            <a:xfrm>
              <a:off x="7074567" y="3817155"/>
              <a:ext cx="3080085" cy="369332"/>
            </a:xfrm>
            <a:prstGeom prst="rect">
              <a:avLst/>
            </a:prstGeom>
            <a:solidFill>
              <a:srgbClr val="E1EDEF"/>
            </a:solidFill>
            <a:ln>
              <a:solidFill>
                <a:schemeClr val="tx1"/>
              </a:solidFill>
            </a:ln>
          </p:spPr>
          <p:txBody>
            <a:bodyPr wrap="square" rtlCol="0">
              <a:spAutoFit/>
            </a:bodyPr>
            <a:lstStyle/>
            <a:p>
              <a:r>
                <a:rPr lang="de-CH" dirty="0"/>
                <a:t>Rubrik C</a:t>
              </a:r>
            </a:p>
          </p:txBody>
        </p:sp>
        <p:sp>
          <p:nvSpPr>
            <p:cNvPr id="11" name="Textfeld 10"/>
            <p:cNvSpPr txBox="1"/>
            <p:nvPr/>
          </p:nvSpPr>
          <p:spPr>
            <a:xfrm>
              <a:off x="7074567" y="4387038"/>
              <a:ext cx="3080085" cy="369332"/>
            </a:xfrm>
            <a:prstGeom prst="rect">
              <a:avLst/>
            </a:prstGeom>
            <a:solidFill>
              <a:srgbClr val="E1EDEF"/>
            </a:solidFill>
            <a:ln>
              <a:solidFill>
                <a:schemeClr val="tx1"/>
              </a:solidFill>
            </a:ln>
          </p:spPr>
          <p:txBody>
            <a:bodyPr wrap="square" rtlCol="0">
              <a:spAutoFit/>
            </a:bodyPr>
            <a:lstStyle/>
            <a:p>
              <a:r>
                <a:rPr lang="de-CH" dirty="0"/>
                <a:t>Rubrik F</a:t>
              </a:r>
            </a:p>
          </p:txBody>
        </p:sp>
        <p:grpSp>
          <p:nvGrpSpPr>
            <p:cNvPr id="15" name="Gruppieren 14"/>
            <p:cNvGrpSpPr/>
            <p:nvPr/>
          </p:nvGrpSpPr>
          <p:grpSpPr>
            <a:xfrm>
              <a:off x="5498432" y="3247272"/>
              <a:ext cx="4656220" cy="369332"/>
              <a:chOff x="5498432" y="3082886"/>
              <a:chExt cx="4656220" cy="369332"/>
            </a:xfrm>
          </p:grpSpPr>
          <p:sp>
            <p:nvSpPr>
              <p:cNvPr id="9" name="Textfeld 8"/>
              <p:cNvSpPr txBox="1"/>
              <p:nvPr/>
            </p:nvSpPr>
            <p:spPr>
              <a:xfrm>
                <a:off x="7074567" y="3082886"/>
                <a:ext cx="3080085" cy="369332"/>
              </a:xfrm>
              <a:prstGeom prst="rect">
                <a:avLst/>
              </a:prstGeom>
              <a:solidFill>
                <a:srgbClr val="E1EDEF"/>
              </a:solidFill>
              <a:ln>
                <a:solidFill>
                  <a:schemeClr val="tx1"/>
                </a:solidFill>
              </a:ln>
            </p:spPr>
            <p:txBody>
              <a:bodyPr wrap="square" rtlCol="0">
                <a:spAutoFit/>
              </a:bodyPr>
              <a:lstStyle/>
              <a:p>
                <a:r>
                  <a:rPr lang="de-CH" dirty="0"/>
                  <a:t>Rubrik A</a:t>
                </a:r>
              </a:p>
            </p:txBody>
          </p:sp>
          <p:cxnSp>
            <p:nvCxnSpPr>
              <p:cNvPr id="13" name="Gerade Verbindung mit Pfeil 12"/>
              <p:cNvCxnSpPr/>
              <p:nvPr/>
            </p:nvCxnSpPr>
            <p:spPr>
              <a:xfrm>
                <a:off x="5498432" y="3272589"/>
                <a:ext cx="119112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19" name="Gruppieren 18"/>
            <p:cNvGrpSpPr/>
            <p:nvPr/>
          </p:nvGrpSpPr>
          <p:grpSpPr>
            <a:xfrm>
              <a:off x="7471609" y="4956921"/>
              <a:ext cx="2683043" cy="1380406"/>
              <a:chOff x="7471609" y="4792535"/>
              <a:chExt cx="3080085" cy="1380406"/>
            </a:xfrm>
          </p:grpSpPr>
          <p:sp>
            <p:nvSpPr>
              <p:cNvPr id="16" name="Textfeld 15"/>
              <p:cNvSpPr txBox="1"/>
              <p:nvPr/>
            </p:nvSpPr>
            <p:spPr>
              <a:xfrm>
                <a:off x="7471609" y="4792535"/>
                <a:ext cx="3080085" cy="369332"/>
              </a:xfrm>
              <a:prstGeom prst="rect">
                <a:avLst/>
              </a:prstGeom>
              <a:solidFill>
                <a:srgbClr val="E1EDEF"/>
              </a:solidFill>
              <a:ln>
                <a:solidFill>
                  <a:schemeClr val="tx1"/>
                </a:solidFill>
              </a:ln>
            </p:spPr>
            <p:txBody>
              <a:bodyPr wrap="square" rtlCol="0">
                <a:spAutoFit/>
              </a:bodyPr>
              <a:lstStyle/>
              <a:p>
                <a:r>
                  <a:rPr lang="de-CH" dirty="0"/>
                  <a:t>Unterrubrik 1 (Formular)</a:t>
                </a:r>
              </a:p>
            </p:txBody>
          </p:sp>
          <p:sp>
            <p:nvSpPr>
              <p:cNvPr id="17" name="Textfeld 16"/>
              <p:cNvSpPr txBox="1"/>
              <p:nvPr/>
            </p:nvSpPr>
            <p:spPr>
              <a:xfrm>
                <a:off x="7471609" y="5298072"/>
                <a:ext cx="3080085" cy="369332"/>
              </a:xfrm>
              <a:prstGeom prst="rect">
                <a:avLst/>
              </a:prstGeom>
              <a:solidFill>
                <a:srgbClr val="E1EDEF"/>
              </a:solidFill>
              <a:ln>
                <a:solidFill>
                  <a:schemeClr val="tx1"/>
                </a:solidFill>
              </a:ln>
            </p:spPr>
            <p:txBody>
              <a:bodyPr wrap="square" rtlCol="0">
                <a:spAutoFit/>
              </a:bodyPr>
              <a:lstStyle/>
              <a:p>
                <a:r>
                  <a:rPr lang="de-CH" dirty="0"/>
                  <a:t>Unterrubrik 2 (Formular)</a:t>
                </a:r>
              </a:p>
            </p:txBody>
          </p:sp>
          <p:sp>
            <p:nvSpPr>
              <p:cNvPr id="18" name="Textfeld 17"/>
              <p:cNvSpPr txBox="1"/>
              <p:nvPr/>
            </p:nvSpPr>
            <p:spPr>
              <a:xfrm>
                <a:off x="7471609" y="5803609"/>
                <a:ext cx="3080085" cy="369332"/>
              </a:xfrm>
              <a:prstGeom prst="rect">
                <a:avLst/>
              </a:prstGeom>
              <a:solidFill>
                <a:srgbClr val="E1EDEF"/>
              </a:solidFill>
              <a:ln>
                <a:solidFill>
                  <a:schemeClr val="tx1"/>
                </a:solidFill>
              </a:ln>
            </p:spPr>
            <p:txBody>
              <a:bodyPr wrap="square" rtlCol="0">
                <a:spAutoFit/>
              </a:bodyPr>
              <a:lstStyle/>
              <a:p>
                <a:r>
                  <a:rPr lang="de-CH" dirty="0"/>
                  <a:t>Unterrubrik 3 (Formular)</a:t>
                </a:r>
              </a:p>
            </p:txBody>
          </p:sp>
        </p:grpSp>
      </p:grpSp>
      <p:sp>
        <p:nvSpPr>
          <p:cNvPr id="20" name="Subtitle 2"/>
          <p:cNvSpPr txBox="1">
            <a:spLocks/>
          </p:cNvSpPr>
          <p:nvPr/>
        </p:nvSpPr>
        <p:spPr>
          <a:xfrm>
            <a:off x="765313" y="1380221"/>
            <a:ext cx="10396673" cy="33726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dirty="0"/>
              <a:t>Durch das System wird gesteuert, dass der jeweiligen </a:t>
            </a:r>
            <a:br>
              <a:rPr lang="de-CH" dirty="0"/>
            </a:br>
            <a:r>
              <a:rPr lang="de-CH" dirty="0"/>
              <a:t>Organisation die «richtigen» Rubriken und Formulare zur </a:t>
            </a:r>
            <a:br>
              <a:rPr lang="de-CH" dirty="0"/>
            </a:br>
            <a:r>
              <a:rPr lang="de-CH" dirty="0"/>
              <a:t>Auswahl angeboten werden.</a:t>
            </a:r>
            <a:endParaRPr lang="de-CH" sz="2600" dirty="0">
              <a:latin typeface="Frutiger 55" panose="020B0500000000000000" pitchFamily="34" charset="0"/>
            </a:endParaRPr>
          </a:p>
          <a:p>
            <a:pPr marL="342882" indent="-342882">
              <a:spcBef>
                <a:spcPts val="1900"/>
              </a:spcBef>
              <a:buClr>
                <a:srgbClr val="4D858D"/>
              </a:buClr>
            </a:pPr>
            <a:endParaRPr lang="de-CH" sz="2600" dirty="0">
              <a:latin typeface="Frutiger 55" panose="020B0500000000000000" pitchFamily="34" charset="0"/>
            </a:endParaRPr>
          </a:p>
        </p:txBody>
      </p:sp>
    </p:spTree>
    <p:extLst>
      <p:ext uri="{BB962C8B-B14F-4D97-AF65-F5344CB8AC3E}">
        <p14:creationId xmlns:p14="http://schemas.microsoft.com/office/powerpoint/2010/main" val="2073472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uppieren 36"/>
          <p:cNvGrpSpPr/>
          <p:nvPr/>
        </p:nvGrpSpPr>
        <p:grpSpPr>
          <a:xfrm>
            <a:off x="629652" y="3029164"/>
            <a:ext cx="11285364" cy="2733174"/>
            <a:chOff x="629652" y="3029164"/>
            <a:chExt cx="11285364" cy="2733174"/>
          </a:xfrm>
        </p:grpSpPr>
        <p:pic>
          <p:nvPicPr>
            <p:cNvPr id="4" name="Grafik 3"/>
            <p:cNvPicPr>
              <a:picLocks noChangeAspect="1"/>
            </p:cNvPicPr>
            <p:nvPr/>
          </p:nvPicPr>
          <p:blipFill>
            <a:blip r:embed="rId3"/>
            <a:stretch>
              <a:fillRect/>
            </a:stretch>
          </p:blipFill>
          <p:spPr>
            <a:xfrm>
              <a:off x="629652" y="3029164"/>
              <a:ext cx="11285364" cy="2733174"/>
            </a:xfrm>
            <a:prstGeom prst="rect">
              <a:avLst/>
            </a:prstGeom>
          </p:spPr>
        </p:pic>
        <p:sp>
          <p:nvSpPr>
            <p:cNvPr id="35" name="Rechteck 34"/>
            <p:cNvSpPr/>
            <p:nvPr/>
          </p:nvSpPr>
          <p:spPr>
            <a:xfrm>
              <a:off x="5476875" y="3064881"/>
              <a:ext cx="533400" cy="13722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6" name="Rechteck 35"/>
            <p:cNvSpPr/>
            <p:nvPr/>
          </p:nvSpPr>
          <p:spPr>
            <a:xfrm>
              <a:off x="5476875" y="4477276"/>
              <a:ext cx="533400" cy="1994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6" name="Textfeld 5"/>
          <p:cNvSpPr txBox="1"/>
          <p:nvPr/>
        </p:nvSpPr>
        <p:spPr>
          <a:xfrm>
            <a:off x="991565" y="512079"/>
            <a:ext cx="8580699" cy="538609"/>
          </a:xfrm>
          <a:prstGeom prst="rect">
            <a:avLst/>
          </a:prstGeom>
          <a:noFill/>
        </p:spPr>
        <p:txBody>
          <a:bodyPr wrap="square" rtlCol="0">
            <a:spAutoFit/>
          </a:bodyPr>
          <a:lstStyle/>
          <a:p>
            <a:r>
              <a:rPr lang="de-CH" sz="2900" b="1" dirty="0">
                <a:latin typeface="Arial" panose="020B0604020202020204" pitchFamily="34" charset="0"/>
                <a:cs typeface="Arial" panose="020B0604020202020204" pitchFamily="34" charset="0"/>
              </a:rPr>
              <a:t>Publikationsprozess</a:t>
            </a:r>
          </a:p>
        </p:txBody>
      </p:sp>
      <p:grpSp>
        <p:nvGrpSpPr>
          <p:cNvPr id="5" name="Gruppieren 4"/>
          <p:cNvGrpSpPr/>
          <p:nvPr/>
        </p:nvGrpSpPr>
        <p:grpSpPr>
          <a:xfrm>
            <a:off x="6758762" y="2124201"/>
            <a:ext cx="4008733" cy="2393553"/>
            <a:chOff x="6758762" y="2124201"/>
            <a:chExt cx="4008733" cy="2393553"/>
          </a:xfrm>
        </p:grpSpPr>
        <p:grpSp>
          <p:nvGrpSpPr>
            <p:cNvPr id="8" name="Gruppieren 7"/>
            <p:cNvGrpSpPr/>
            <p:nvPr/>
          </p:nvGrpSpPr>
          <p:grpSpPr>
            <a:xfrm>
              <a:off x="6758762" y="2436030"/>
              <a:ext cx="1174505" cy="2081724"/>
              <a:chOff x="7107677" y="1608305"/>
              <a:chExt cx="1174505" cy="2081724"/>
            </a:xfrm>
          </p:grpSpPr>
          <p:cxnSp>
            <p:nvCxnSpPr>
              <p:cNvPr id="9" name="Gerader Verbinder 8"/>
              <p:cNvCxnSpPr/>
              <p:nvPr/>
            </p:nvCxnSpPr>
            <p:spPr>
              <a:xfrm>
                <a:off x="7594060" y="1900136"/>
                <a:ext cx="0" cy="169261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Ellipse 9"/>
              <p:cNvSpPr/>
              <p:nvPr/>
            </p:nvSpPr>
            <p:spPr>
              <a:xfrm>
                <a:off x="7509753" y="3514931"/>
                <a:ext cx="175098" cy="1750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Rechteck 10"/>
              <p:cNvSpPr/>
              <p:nvPr/>
            </p:nvSpPr>
            <p:spPr>
              <a:xfrm>
                <a:off x="7107677" y="1608305"/>
                <a:ext cx="1174505" cy="31697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a:solidFill>
                      <a:srgbClr val="FF0000"/>
                    </a:solidFill>
                  </a:rPr>
                  <a:t>Annulliert</a:t>
                </a:r>
              </a:p>
            </p:txBody>
          </p:sp>
        </p:grpSp>
        <p:grpSp>
          <p:nvGrpSpPr>
            <p:cNvPr id="3" name="Gruppieren 2"/>
            <p:cNvGrpSpPr/>
            <p:nvPr/>
          </p:nvGrpSpPr>
          <p:grpSpPr>
            <a:xfrm>
              <a:off x="7933266" y="2124201"/>
              <a:ext cx="2834229" cy="1476955"/>
              <a:chOff x="7933266" y="2124201"/>
              <a:chExt cx="2834229" cy="1476955"/>
            </a:xfrm>
          </p:grpSpPr>
          <p:grpSp>
            <p:nvGrpSpPr>
              <p:cNvPr id="12" name="Gruppieren 11"/>
              <p:cNvGrpSpPr/>
              <p:nvPr/>
            </p:nvGrpSpPr>
            <p:grpSpPr>
              <a:xfrm rot="16200000">
                <a:off x="9249813" y="1215209"/>
                <a:ext cx="201136" cy="2834229"/>
                <a:chOff x="7691292" y="2164414"/>
                <a:chExt cx="117868" cy="1623992"/>
              </a:xfrm>
            </p:grpSpPr>
            <p:cxnSp>
              <p:nvCxnSpPr>
                <p:cNvPr id="13" name="Gerader Verbinder 12"/>
                <p:cNvCxnSpPr/>
                <p:nvPr/>
              </p:nvCxnSpPr>
              <p:spPr>
                <a:xfrm rot="5400000">
                  <a:off x="6956093" y="2954782"/>
                  <a:ext cx="1580735" cy="0"/>
                </a:xfrm>
                <a:prstGeom prst="line">
                  <a:avLst/>
                </a:prstGeom>
                <a:ln w="9525">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7691292" y="3670740"/>
                  <a:ext cx="117868" cy="1176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cxnSp>
            <p:nvCxnSpPr>
              <p:cNvPr id="28" name="Gerader Verbinder 27"/>
              <p:cNvCxnSpPr/>
              <p:nvPr/>
            </p:nvCxnSpPr>
            <p:spPr>
              <a:xfrm flipH="1">
                <a:off x="10657199" y="2124201"/>
                <a:ext cx="1753" cy="1476955"/>
              </a:xfrm>
              <a:prstGeom prst="line">
                <a:avLst/>
              </a:prstGeom>
              <a:ln w="12700">
                <a:solidFill>
                  <a:srgbClr val="4D858D"/>
                </a:solidFill>
                <a:prstDash val="sysDash"/>
              </a:ln>
            </p:spPr>
            <p:style>
              <a:lnRef idx="1">
                <a:schemeClr val="accent1"/>
              </a:lnRef>
              <a:fillRef idx="0">
                <a:schemeClr val="accent1"/>
              </a:fillRef>
              <a:effectRef idx="0">
                <a:schemeClr val="accent1"/>
              </a:effectRef>
              <a:fontRef idx="minor">
                <a:schemeClr val="tx1"/>
              </a:fontRef>
            </p:style>
          </p:cxnSp>
        </p:grpSp>
      </p:grpSp>
      <p:pic>
        <p:nvPicPr>
          <p:cNvPr id="30" name="Grafik 29"/>
          <p:cNvPicPr>
            <a:picLocks noChangeAspect="1"/>
          </p:cNvPicPr>
          <p:nvPr/>
        </p:nvPicPr>
        <p:blipFill rotWithShape="1">
          <a:blip r:embed="rId3"/>
          <a:srcRect l="82451" t="77010"/>
          <a:stretch/>
        </p:blipFill>
        <p:spPr>
          <a:xfrm>
            <a:off x="8787055" y="5133975"/>
            <a:ext cx="1980441" cy="628363"/>
          </a:xfrm>
          <a:prstGeom prst="rect">
            <a:avLst/>
          </a:prstGeom>
        </p:spPr>
      </p:pic>
      <p:sp>
        <p:nvSpPr>
          <p:cNvPr id="31" name="Rechteck 30"/>
          <p:cNvSpPr/>
          <p:nvPr/>
        </p:nvSpPr>
        <p:spPr>
          <a:xfrm>
            <a:off x="10692003" y="5276850"/>
            <a:ext cx="1223013" cy="400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32" name="Grafik 31"/>
          <p:cNvPicPr>
            <a:picLocks noChangeAspect="1"/>
          </p:cNvPicPr>
          <p:nvPr/>
        </p:nvPicPr>
        <p:blipFill>
          <a:blip r:embed="rId4"/>
          <a:stretch>
            <a:fillRect/>
          </a:stretch>
        </p:blipFill>
        <p:spPr>
          <a:xfrm>
            <a:off x="10767496" y="5317331"/>
            <a:ext cx="251912" cy="319088"/>
          </a:xfrm>
          <a:prstGeom prst="rect">
            <a:avLst/>
          </a:prstGeom>
        </p:spPr>
      </p:pic>
      <p:grpSp>
        <p:nvGrpSpPr>
          <p:cNvPr id="39" name="Gruppieren 38"/>
          <p:cNvGrpSpPr/>
          <p:nvPr/>
        </p:nvGrpSpPr>
        <p:grpSpPr>
          <a:xfrm>
            <a:off x="7245145" y="1600260"/>
            <a:ext cx="3507157" cy="1117795"/>
            <a:chOff x="7245145" y="1600260"/>
            <a:chExt cx="3507157" cy="1117795"/>
          </a:xfrm>
        </p:grpSpPr>
        <p:grpSp>
          <p:nvGrpSpPr>
            <p:cNvPr id="34" name="Gruppieren 33"/>
            <p:cNvGrpSpPr/>
            <p:nvPr/>
          </p:nvGrpSpPr>
          <p:grpSpPr>
            <a:xfrm>
              <a:off x="7245145" y="1877260"/>
              <a:ext cx="3507157" cy="840795"/>
              <a:chOff x="7245145" y="1877260"/>
              <a:chExt cx="3507157" cy="840795"/>
            </a:xfrm>
          </p:grpSpPr>
          <p:grpSp>
            <p:nvGrpSpPr>
              <p:cNvPr id="23" name="Gruppieren 22"/>
              <p:cNvGrpSpPr/>
              <p:nvPr/>
            </p:nvGrpSpPr>
            <p:grpSpPr>
              <a:xfrm>
                <a:off x="7245145" y="1877260"/>
                <a:ext cx="3507157" cy="574439"/>
                <a:chOff x="7245145" y="1877260"/>
                <a:chExt cx="3507157" cy="574439"/>
              </a:xfrm>
            </p:grpSpPr>
            <p:grpSp>
              <p:nvGrpSpPr>
                <p:cNvPr id="15" name="Gruppieren 14"/>
                <p:cNvGrpSpPr/>
                <p:nvPr/>
              </p:nvGrpSpPr>
              <p:grpSpPr>
                <a:xfrm>
                  <a:off x="7245145" y="1900011"/>
                  <a:ext cx="3507157" cy="551688"/>
                  <a:chOff x="7594060" y="1056618"/>
                  <a:chExt cx="3581573" cy="551688"/>
                </a:xfrm>
              </p:grpSpPr>
              <p:cxnSp>
                <p:nvCxnSpPr>
                  <p:cNvPr id="16" name="Gerader Verbinder 15"/>
                  <p:cNvCxnSpPr/>
                  <p:nvPr/>
                </p:nvCxnSpPr>
                <p:spPr>
                  <a:xfrm flipH="1" flipV="1">
                    <a:off x="7594060" y="1193260"/>
                    <a:ext cx="3243" cy="415046"/>
                  </a:xfrm>
                  <a:prstGeom prst="line">
                    <a:avLst/>
                  </a:prstGeom>
                  <a:ln w="19050">
                    <a:solidFill>
                      <a:srgbClr val="41A19C"/>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p:nvCxnSpPr>
                <p:spPr>
                  <a:xfrm flipH="1">
                    <a:off x="7594061" y="1193260"/>
                    <a:ext cx="3579781" cy="0"/>
                  </a:xfrm>
                  <a:prstGeom prst="line">
                    <a:avLst/>
                  </a:prstGeom>
                  <a:ln w="19050">
                    <a:solidFill>
                      <a:srgbClr val="41A19C"/>
                    </a:solidFill>
                  </a:ln>
                </p:spPr>
                <p:style>
                  <a:lnRef idx="1">
                    <a:schemeClr val="accent1"/>
                  </a:lnRef>
                  <a:fillRef idx="0">
                    <a:schemeClr val="accent1"/>
                  </a:fillRef>
                  <a:effectRef idx="0">
                    <a:schemeClr val="accent1"/>
                  </a:effectRef>
                  <a:fontRef idx="minor">
                    <a:schemeClr val="tx1"/>
                  </a:fontRef>
                </p:style>
              </p:cxnSp>
              <p:sp>
                <p:nvSpPr>
                  <p:cNvPr id="18" name="Ellipse 17"/>
                  <p:cNvSpPr/>
                  <p:nvPr/>
                </p:nvSpPr>
                <p:spPr>
                  <a:xfrm rot="16200000">
                    <a:off x="11000535" y="1105710"/>
                    <a:ext cx="175097" cy="175099"/>
                  </a:xfrm>
                  <a:prstGeom prst="ellipse">
                    <a:avLst/>
                  </a:prstGeom>
                  <a:solidFill>
                    <a:srgbClr val="41A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9" name="Grafik 18"/>
                  <p:cNvPicPr>
                    <a:picLocks noChangeAspect="1"/>
                  </p:cNvPicPr>
                  <p:nvPr/>
                </p:nvPicPr>
                <p:blipFill>
                  <a:blip r:embed="rId5"/>
                  <a:stretch>
                    <a:fillRect/>
                  </a:stretch>
                </p:blipFill>
                <p:spPr>
                  <a:xfrm>
                    <a:off x="8717201" y="1056618"/>
                    <a:ext cx="1333500" cy="304800"/>
                  </a:xfrm>
                  <a:prstGeom prst="rect">
                    <a:avLst/>
                  </a:prstGeom>
                </p:spPr>
              </p:pic>
            </p:grpSp>
            <p:sp>
              <p:nvSpPr>
                <p:cNvPr id="22" name="Textfeld 21"/>
                <p:cNvSpPr txBox="1"/>
                <p:nvPr/>
              </p:nvSpPr>
              <p:spPr>
                <a:xfrm>
                  <a:off x="8329997" y="1877260"/>
                  <a:ext cx="1320746" cy="338554"/>
                </a:xfrm>
                <a:prstGeom prst="rect">
                  <a:avLst/>
                </a:prstGeom>
                <a:solidFill>
                  <a:schemeClr val="bg1"/>
                </a:solidFill>
                <a:ln>
                  <a:solidFill>
                    <a:schemeClr val="tx1"/>
                  </a:solidFill>
                </a:ln>
              </p:spPr>
              <p:txBody>
                <a:bodyPr wrap="none" rtlCol="0">
                  <a:spAutoFit/>
                </a:bodyPr>
                <a:lstStyle/>
                <a:p>
                  <a:r>
                    <a:rPr lang="de-CH" sz="1600" dirty="0"/>
                    <a:t>Veröffentlicht</a:t>
                  </a:r>
                </a:p>
              </p:txBody>
            </p:sp>
          </p:grpSp>
          <p:grpSp>
            <p:nvGrpSpPr>
              <p:cNvPr id="33" name="Gruppieren 32"/>
              <p:cNvGrpSpPr/>
              <p:nvPr/>
            </p:nvGrpSpPr>
            <p:grpSpPr>
              <a:xfrm>
                <a:off x="8910297" y="2215815"/>
                <a:ext cx="319428" cy="502240"/>
                <a:chOff x="8910297" y="2215815"/>
                <a:chExt cx="319428" cy="502240"/>
              </a:xfrm>
            </p:grpSpPr>
            <p:grpSp>
              <p:nvGrpSpPr>
                <p:cNvPr id="2" name="Gruppieren 1"/>
                <p:cNvGrpSpPr/>
                <p:nvPr/>
              </p:nvGrpSpPr>
              <p:grpSpPr>
                <a:xfrm rot="5400000">
                  <a:off x="8746726" y="2379386"/>
                  <a:ext cx="502240" cy="175097"/>
                  <a:chOff x="10201560" y="2089270"/>
                  <a:chExt cx="502240" cy="175097"/>
                </a:xfrm>
              </p:grpSpPr>
              <p:cxnSp>
                <p:nvCxnSpPr>
                  <p:cNvPr id="20" name="Gerader Verbinder 19"/>
                  <p:cNvCxnSpPr>
                    <a:endCxn id="22" idx="2"/>
                  </p:cNvCxnSpPr>
                  <p:nvPr/>
                </p:nvCxnSpPr>
                <p:spPr>
                  <a:xfrm rot="16200000" flipH="1" flipV="1">
                    <a:off x="10413028" y="1972825"/>
                    <a:ext cx="1" cy="42293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Ellipse 23"/>
                  <p:cNvSpPr/>
                  <p:nvPr/>
                </p:nvSpPr>
                <p:spPr>
                  <a:xfrm rot="16200000">
                    <a:off x="10530521" y="2091088"/>
                    <a:ext cx="175097" cy="1714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pic>
              <p:nvPicPr>
                <p:cNvPr id="29" name="Grafik 28"/>
                <p:cNvPicPr>
                  <a:picLocks noChangeAspect="1"/>
                </p:cNvPicPr>
                <p:nvPr/>
              </p:nvPicPr>
              <p:blipFill>
                <a:blip r:embed="rId6"/>
                <a:stretch>
                  <a:fillRect/>
                </a:stretch>
              </p:blipFill>
              <p:spPr>
                <a:xfrm>
                  <a:off x="9053767" y="2292360"/>
                  <a:ext cx="175958" cy="175958"/>
                </a:xfrm>
                <a:prstGeom prst="rect">
                  <a:avLst/>
                </a:prstGeom>
              </p:spPr>
            </p:pic>
          </p:grpSp>
        </p:grpSp>
        <p:sp>
          <p:nvSpPr>
            <p:cNvPr id="38" name="Textfeld 37"/>
            <p:cNvSpPr txBox="1"/>
            <p:nvPr/>
          </p:nvSpPr>
          <p:spPr>
            <a:xfrm>
              <a:off x="8323905" y="1600260"/>
              <a:ext cx="1326838" cy="276999"/>
            </a:xfrm>
            <a:prstGeom prst="rect">
              <a:avLst/>
            </a:prstGeom>
            <a:solidFill>
              <a:schemeClr val="bg1"/>
            </a:solidFill>
            <a:ln>
              <a:noFill/>
            </a:ln>
          </p:spPr>
          <p:txBody>
            <a:bodyPr wrap="none" rtlCol="0">
              <a:spAutoFit/>
            </a:bodyPr>
            <a:lstStyle/>
            <a:p>
              <a:r>
                <a:rPr lang="de-CH" sz="1200" dirty="0">
                  <a:solidFill>
                    <a:srgbClr val="4D858D"/>
                  </a:solidFill>
                </a:rPr>
                <a:t>Korrekturmeldung</a:t>
              </a:r>
            </a:p>
          </p:txBody>
        </p:sp>
      </p:grpSp>
      <p:sp>
        <p:nvSpPr>
          <p:cNvPr id="40" name="Textfeld 39"/>
          <p:cNvSpPr txBox="1"/>
          <p:nvPr/>
        </p:nvSpPr>
        <p:spPr>
          <a:xfrm>
            <a:off x="984841" y="1159263"/>
            <a:ext cx="5349760" cy="2169825"/>
          </a:xfrm>
          <a:prstGeom prst="rect">
            <a:avLst/>
          </a:prstGeom>
          <a:noFill/>
        </p:spPr>
        <p:txBody>
          <a:bodyPr wrap="square" rtlCol="0">
            <a:spAutoFit/>
          </a:bodyPr>
          <a:lstStyle/>
          <a:p>
            <a:pPr>
              <a:lnSpc>
                <a:spcPts val="1800"/>
              </a:lnSpc>
            </a:pPr>
            <a:r>
              <a:rPr lang="de-CH" sz="1600" dirty="0">
                <a:solidFill>
                  <a:schemeClr val="tx1">
                    <a:lumMod val="50000"/>
                    <a:lumOff val="50000"/>
                  </a:schemeClr>
                </a:solidFill>
              </a:rPr>
              <a:t>Wird eine Meldung erstellt, ist diese so lange im Status «Entwurf» bis sie eingereicht wird. Eine eingereichte Meldung wird am gewählten Publikationstag veröffentlicht und als PDF signiert. Veröffentlichte Meldungen können bei können bei fehlerhaften Inhalten annulliert und mit einer Korrekturmeldung verlinkt werden – sie bleiben aber weiterhin öffentlich. Erst nach der definierten Öffentlichkeitsdauer einer Meldung, wird diese nicht mehr öffentlich angezeigt. </a:t>
            </a:r>
          </a:p>
        </p:txBody>
      </p:sp>
    </p:spTree>
    <p:extLst>
      <p:ext uri="{BB962C8B-B14F-4D97-AF65-F5344CB8AC3E}">
        <p14:creationId xmlns:p14="http://schemas.microsoft.com/office/powerpoint/2010/main" val="419488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8758518" y="4517130"/>
            <a:ext cx="1519707" cy="386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2" name="Grafik 1"/>
          <p:cNvPicPr>
            <a:picLocks noChangeAspect="1"/>
          </p:cNvPicPr>
          <p:nvPr/>
        </p:nvPicPr>
        <p:blipFill>
          <a:blip r:embed="rId3"/>
          <a:stretch>
            <a:fillRect/>
          </a:stretch>
        </p:blipFill>
        <p:spPr>
          <a:xfrm>
            <a:off x="1095935" y="1370634"/>
            <a:ext cx="6552080" cy="5487366"/>
          </a:xfrm>
          <a:prstGeom prst="rect">
            <a:avLst/>
          </a:prstGeom>
        </p:spPr>
      </p:pic>
      <p:sp>
        <p:nvSpPr>
          <p:cNvPr id="10" name="Textfeld 9"/>
          <p:cNvSpPr txBox="1"/>
          <p:nvPr/>
        </p:nvSpPr>
        <p:spPr>
          <a:xfrm rot="20795392">
            <a:off x="6252582" y="2778735"/>
            <a:ext cx="2268672" cy="461665"/>
          </a:xfrm>
          <a:prstGeom prst="rect">
            <a:avLst/>
          </a:prstGeom>
          <a:solidFill>
            <a:schemeClr val="bg1">
              <a:lumMod val="95000"/>
            </a:schemeClr>
          </a:solidFill>
          <a:ln w="12700">
            <a:solidFill>
              <a:srgbClr val="FF0000"/>
            </a:solidFill>
          </a:ln>
        </p:spPr>
        <p:txBody>
          <a:bodyPr wrap="square" rtlCol="0">
            <a:spAutoFit/>
          </a:bodyPr>
          <a:lstStyle/>
          <a:p>
            <a:r>
              <a:rPr lang="de-CH" sz="2400" dirty="0">
                <a:solidFill>
                  <a:srgbClr val="FF0000"/>
                </a:solidFill>
              </a:rPr>
              <a:t>1.) Metadaten</a:t>
            </a:r>
          </a:p>
        </p:txBody>
      </p:sp>
      <p:sp>
        <p:nvSpPr>
          <p:cNvPr id="5" name="Textfeld 4"/>
          <p:cNvSpPr txBox="1"/>
          <p:nvPr/>
        </p:nvSpPr>
        <p:spPr>
          <a:xfrm>
            <a:off x="991565" y="512079"/>
            <a:ext cx="8580699" cy="538609"/>
          </a:xfrm>
          <a:prstGeom prst="rect">
            <a:avLst/>
          </a:prstGeom>
          <a:noFill/>
        </p:spPr>
        <p:txBody>
          <a:bodyPr wrap="square" rtlCol="0">
            <a:spAutoFit/>
          </a:bodyPr>
          <a:lstStyle/>
          <a:p>
            <a:r>
              <a:rPr lang="de-CH" sz="2900" b="1" dirty="0">
                <a:latin typeface="Arial" panose="020B0604020202020204" pitchFamily="34" charset="0"/>
                <a:cs typeface="Arial" panose="020B0604020202020204" pitchFamily="34" charset="0"/>
              </a:rPr>
              <a:t>Meldungserfassung in zwei Schritten</a:t>
            </a:r>
          </a:p>
        </p:txBody>
      </p:sp>
    </p:spTree>
    <p:extLst>
      <p:ext uri="{BB962C8B-B14F-4D97-AF65-F5344CB8AC3E}">
        <p14:creationId xmlns:p14="http://schemas.microsoft.com/office/powerpoint/2010/main" val="2319993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8758518" y="4517130"/>
            <a:ext cx="1519707" cy="386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3" name="Grafik 2"/>
          <p:cNvPicPr>
            <a:picLocks noChangeAspect="1"/>
          </p:cNvPicPr>
          <p:nvPr/>
        </p:nvPicPr>
        <p:blipFill>
          <a:blip r:embed="rId3"/>
          <a:stretch>
            <a:fillRect/>
          </a:stretch>
        </p:blipFill>
        <p:spPr>
          <a:xfrm>
            <a:off x="1099300" y="1366425"/>
            <a:ext cx="6612588" cy="6101034"/>
          </a:xfrm>
          <a:prstGeom prst="rect">
            <a:avLst/>
          </a:prstGeom>
          <a:ln>
            <a:solidFill>
              <a:schemeClr val="bg1">
                <a:lumMod val="50000"/>
              </a:schemeClr>
            </a:solidFill>
          </a:ln>
        </p:spPr>
      </p:pic>
      <p:sp>
        <p:nvSpPr>
          <p:cNvPr id="5" name="Textfeld 4"/>
          <p:cNvSpPr txBox="1"/>
          <p:nvPr/>
        </p:nvSpPr>
        <p:spPr>
          <a:xfrm>
            <a:off x="991565" y="512079"/>
            <a:ext cx="8580699" cy="538609"/>
          </a:xfrm>
          <a:prstGeom prst="rect">
            <a:avLst/>
          </a:prstGeom>
          <a:noFill/>
        </p:spPr>
        <p:txBody>
          <a:bodyPr wrap="square" rtlCol="0">
            <a:spAutoFit/>
          </a:bodyPr>
          <a:lstStyle/>
          <a:p>
            <a:r>
              <a:rPr lang="de-CH" sz="2900" b="1" dirty="0">
                <a:latin typeface="Arial" panose="020B0604020202020204" pitchFamily="34" charset="0"/>
                <a:cs typeface="Arial" panose="020B0604020202020204" pitchFamily="34" charset="0"/>
              </a:rPr>
              <a:t>Meldungserfassung in zwei Schritten</a:t>
            </a:r>
          </a:p>
        </p:txBody>
      </p:sp>
      <p:grpSp>
        <p:nvGrpSpPr>
          <p:cNvPr id="10" name="Gruppieren 9">
            <a:extLst>
              <a:ext uri="{FF2B5EF4-FFF2-40B4-BE49-F238E27FC236}">
                <a16:creationId xmlns:a16="http://schemas.microsoft.com/office/drawing/2014/main" id="{A5DAA24F-6636-4090-AA07-CC0160A0AF0D}"/>
              </a:ext>
            </a:extLst>
          </p:cNvPr>
          <p:cNvGrpSpPr/>
          <p:nvPr/>
        </p:nvGrpSpPr>
        <p:grpSpPr>
          <a:xfrm>
            <a:off x="1099301" y="1366425"/>
            <a:ext cx="6612588" cy="5738266"/>
            <a:chOff x="1099301" y="1366425"/>
            <a:chExt cx="6612588" cy="5738266"/>
          </a:xfrm>
        </p:grpSpPr>
        <p:pic>
          <p:nvPicPr>
            <p:cNvPr id="4" name="Grafik 3">
              <a:extLst>
                <a:ext uri="{FF2B5EF4-FFF2-40B4-BE49-F238E27FC236}">
                  <a16:creationId xmlns:a16="http://schemas.microsoft.com/office/drawing/2014/main" id="{BD1D126C-4506-42D6-B741-C5D2028952C0}"/>
                </a:ext>
              </a:extLst>
            </p:cNvPr>
            <p:cNvPicPr>
              <a:picLocks noChangeAspect="1"/>
            </p:cNvPicPr>
            <p:nvPr/>
          </p:nvPicPr>
          <p:blipFill>
            <a:blip r:embed="rId4"/>
            <a:stretch>
              <a:fillRect/>
            </a:stretch>
          </p:blipFill>
          <p:spPr>
            <a:xfrm>
              <a:off x="1099301" y="1366425"/>
              <a:ext cx="6612588" cy="5738266"/>
            </a:xfrm>
            <a:prstGeom prst="rect">
              <a:avLst/>
            </a:prstGeom>
          </p:spPr>
        </p:pic>
        <p:sp>
          <p:nvSpPr>
            <p:cNvPr id="8" name="Rechteck 7">
              <a:extLst>
                <a:ext uri="{FF2B5EF4-FFF2-40B4-BE49-F238E27FC236}">
                  <a16:creationId xmlns:a16="http://schemas.microsoft.com/office/drawing/2014/main" id="{0E833E5E-75C1-46E1-B9E2-42378771F202}"/>
                </a:ext>
              </a:extLst>
            </p:cNvPr>
            <p:cNvSpPr/>
            <p:nvPr/>
          </p:nvSpPr>
          <p:spPr>
            <a:xfrm>
              <a:off x="3378200" y="1676400"/>
              <a:ext cx="3124200" cy="50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Rechteck 8">
              <a:extLst>
                <a:ext uri="{FF2B5EF4-FFF2-40B4-BE49-F238E27FC236}">
                  <a16:creationId xmlns:a16="http://schemas.microsoft.com/office/drawing/2014/main" id="{8D1639FB-4094-4004-A3A1-D47D52D66D1A}"/>
                </a:ext>
              </a:extLst>
            </p:cNvPr>
            <p:cNvSpPr/>
            <p:nvPr/>
          </p:nvSpPr>
          <p:spPr>
            <a:xfrm>
              <a:off x="1806575" y="2011363"/>
              <a:ext cx="1495426" cy="1603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7" name="Textfeld 6"/>
          <p:cNvSpPr txBox="1"/>
          <p:nvPr/>
        </p:nvSpPr>
        <p:spPr>
          <a:xfrm rot="20795392">
            <a:off x="6650023" y="2880696"/>
            <a:ext cx="1539322" cy="461665"/>
          </a:xfrm>
          <a:prstGeom prst="rect">
            <a:avLst/>
          </a:prstGeom>
          <a:solidFill>
            <a:schemeClr val="bg1">
              <a:lumMod val="95000"/>
            </a:schemeClr>
          </a:solidFill>
          <a:ln w="12700">
            <a:solidFill>
              <a:schemeClr val="accent1"/>
            </a:solidFill>
          </a:ln>
        </p:spPr>
        <p:txBody>
          <a:bodyPr wrap="square" rtlCol="0">
            <a:spAutoFit/>
          </a:bodyPr>
          <a:lstStyle/>
          <a:p>
            <a:r>
              <a:rPr lang="de-CH" sz="2400" dirty="0">
                <a:solidFill>
                  <a:schemeClr val="accent1"/>
                </a:solidFill>
              </a:rPr>
              <a:t>2.) Inhalt </a:t>
            </a:r>
          </a:p>
        </p:txBody>
      </p:sp>
    </p:spTree>
    <p:extLst>
      <p:ext uri="{BB962C8B-B14F-4D97-AF65-F5344CB8AC3E}">
        <p14:creationId xmlns:p14="http://schemas.microsoft.com/office/powerpoint/2010/main" val="1237760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Grafik 44"/>
          <p:cNvPicPr>
            <a:picLocks noChangeAspect="1"/>
          </p:cNvPicPr>
          <p:nvPr/>
        </p:nvPicPr>
        <p:blipFill rotWithShape="1">
          <a:blip r:embed="rId4"/>
          <a:srcRect t="8459"/>
          <a:stretch/>
        </p:blipFill>
        <p:spPr>
          <a:xfrm>
            <a:off x="2686099" y="1827863"/>
            <a:ext cx="6846087" cy="4395874"/>
          </a:xfrm>
          <a:prstGeom prst="rect">
            <a:avLst/>
          </a:prstGeom>
        </p:spPr>
      </p:pic>
      <p:grpSp>
        <p:nvGrpSpPr>
          <p:cNvPr id="67" name="Gruppieren 66"/>
          <p:cNvGrpSpPr/>
          <p:nvPr/>
        </p:nvGrpSpPr>
        <p:grpSpPr>
          <a:xfrm>
            <a:off x="1020278" y="1708298"/>
            <a:ext cx="3035707" cy="2717108"/>
            <a:chOff x="1020278" y="1708298"/>
            <a:chExt cx="3035707" cy="2717108"/>
          </a:xfrm>
        </p:grpSpPr>
        <p:sp>
          <p:nvSpPr>
            <p:cNvPr id="46" name="Rechteck 45"/>
            <p:cNvSpPr/>
            <p:nvPr/>
          </p:nvSpPr>
          <p:spPr>
            <a:xfrm>
              <a:off x="2615378" y="1827863"/>
              <a:ext cx="1440607" cy="2597543"/>
            </a:xfrm>
            <a:prstGeom prst="rect">
              <a:avLst/>
            </a:prstGeom>
            <a:solidFill>
              <a:srgbClr val="DEEBF7">
                <a:alpha val="29020"/>
              </a:srgbClr>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7" name="Textfeld 46"/>
            <p:cNvSpPr txBox="1"/>
            <p:nvPr/>
          </p:nvSpPr>
          <p:spPr>
            <a:xfrm>
              <a:off x="1020278" y="1708298"/>
              <a:ext cx="1467987" cy="553998"/>
            </a:xfrm>
            <a:prstGeom prst="rect">
              <a:avLst/>
            </a:prstGeom>
            <a:noFill/>
          </p:spPr>
          <p:txBody>
            <a:bodyPr wrap="square" rtlCol="0">
              <a:spAutoFit/>
            </a:bodyPr>
            <a:lstStyle/>
            <a:p>
              <a:pPr>
                <a:lnSpc>
                  <a:spcPts val="1800"/>
                </a:lnSpc>
              </a:pPr>
              <a:r>
                <a:rPr lang="de-CH" sz="1600" dirty="0">
                  <a:solidFill>
                    <a:srgbClr val="002060"/>
                  </a:solidFill>
                </a:rPr>
                <a:t>Öffentliche</a:t>
              </a:r>
            </a:p>
            <a:p>
              <a:pPr>
                <a:lnSpc>
                  <a:spcPts val="1800"/>
                </a:lnSpc>
              </a:pPr>
              <a:r>
                <a:rPr lang="de-CH" sz="1600" dirty="0">
                  <a:solidFill>
                    <a:srgbClr val="002060"/>
                  </a:solidFill>
                </a:rPr>
                <a:t>Metadaten</a:t>
              </a:r>
            </a:p>
          </p:txBody>
        </p:sp>
      </p:grpSp>
      <p:sp>
        <p:nvSpPr>
          <p:cNvPr id="49" name="Rechteck 48"/>
          <p:cNvSpPr/>
          <p:nvPr/>
        </p:nvSpPr>
        <p:spPr>
          <a:xfrm>
            <a:off x="4105443" y="1827863"/>
            <a:ext cx="3972283" cy="4515439"/>
          </a:xfrm>
          <a:prstGeom prst="rect">
            <a:avLst/>
          </a:prstGeom>
          <a:solidFill>
            <a:srgbClr val="FF0000">
              <a:alpha val="14118"/>
            </a:srgbClr>
          </a:solid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73" name="Gruppieren 72"/>
          <p:cNvGrpSpPr/>
          <p:nvPr/>
        </p:nvGrpSpPr>
        <p:grpSpPr>
          <a:xfrm>
            <a:off x="8116308" y="1734869"/>
            <a:ext cx="2912003" cy="2253569"/>
            <a:chOff x="8116308" y="1734869"/>
            <a:chExt cx="2912003" cy="2253569"/>
          </a:xfrm>
        </p:grpSpPr>
        <p:sp>
          <p:nvSpPr>
            <p:cNvPr id="57" name="Rechteck 56"/>
            <p:cNvSpPr/>
            <p:nvPr/>
          </p:nvSpPr>
          <p:spPr>
            <a:xfrm>
              <a:off x="8116308" y="1827864"/>
              <a:ext cx="1440607" cy="2160574"/>
            </a:xfrm>
            <a:prstGeom prst="rect">
              <a:avLst/>
            </a:prstGeom>
            <a:solidFill>
              <a:srgbClr val="00B050">
                <a:alpha val="16078"/>
              </a:srgbClr>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8" name="Textfeld 57"/>
            <p:cNvSpPr txBox="1"/>
            <p:nvPr/>
          </p:nvSpPr>
          <p:spPr>
            <a:xfrm>
              <a:off x="9693125" y="1734869"/>
              <a:ext cx="1335186" cy="323165"/>
            </a:xfrm>
            <a:prstGeom prst="rect">
              <a:avLst/>
            </a:prstGeom>
            <a:noFill/>
          </p:spPr>
          <p:txBody>
            <a:bodyPr wrap="square" rtlCol="0">
              <a:spAutoFit/>
            </a:bodyPr>
            <a:lstStyle/>
            <a:p>
              <a:pPr>
                <a:lnSpc>
                  <a:spcPts val="1800"/>
                </a:lnSpc>
              </a:pPr>
              <a:r>
                <a:rPr lang="de-CH" sz="1600" dirty="0">
                  <a:solidFill>
                    <a:srgbClr val="00B050"/>
                  </a:solidFill>
                </a:rPr>
                <a:t>Funktionen</a:t>
              </a:r>
            </a:p>
          </p:txBody>
        </p:sp>
      </p:grpSp>
      <p:sp>
        <p:nvSpPr>
          <p:cNvPr id="59" name="Rechteck 58"/>
          <p:cNvSpPr/>
          <p:nvPr/>
        </p:nvSpPr>
        <p:spPr>
          <a:xfrm>
            <a:off x="2686099" y="3516054"/>
            <a:ext cx="1199953" cy="7749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4" name="Rechteck 63"/>
          <p:cNvSpPr/>
          <p:nvPr/>
        </p:nvSpPr>
        <p:spPr>
          <a:xfrm>
            <a:off x="2686099" y="4836165"/>
            <a:ext cx="1199953" cy="7749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68" name="Gruppieren 67"/>
          <p:cNvGrpSpPr/>
          <p:nvPr/>
        </p:nvGrpSpPr>
        <p:grpSpPr>
          <a:xfrm>
            <a:off x="1020278" y="4482051"/>
            <a:ext cx="3035706" cy="1861251"/>
            <a:chOff x="1020278" y="4482051"/>
            <a:chExt cx="3035706" cy="1861251"/>
          </a:xfrm>
        </p:grpSpPr>
        <p:sp>
          <p:nvSpPr>
            <p:cNvPr id="48" name="Rechteck 47"/>
            <p:cNvSpPr/>
            <p:nvPr/>
          </p:nvSpPr>
          <p:spPr>
            <a:xfrm>
              <a:off x="2615377" y="4482051"/>
              <a:ext cx="1440607" cy="1861251"/>
            </a:xfrm>
            <a:prstGeom prst="rect">
              <a:avLst/>
            </a:prstGeom>
            <a:solidFill>
              <a:srgbClr val="DEEBF7">
                <a:alpha val="29020"/>
              </a:srgbClr>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5" name="Textfeld 64"/>
            <p:cNvSpPr txBox="1"/>
            <p:nvPr/>
          </p:nvSpPr>
          <p:spPr>
            <a:xfrm>
              <a:off x="1020278" y="4483638"/>
              <a:ext cx="1536348" cy="784830"/>
            </a:xfrm>
            <a:prstGeom prst="rect">
              <a:avLst/>
            </a:prstGeom>
            <a:noFill/>
          </p:spPr>
          <p:txBody>
            <a:bodyPr wrap="square" rtlCol="0">
              <a:spAutoFit/>
            </a:bodyPr>
            <a:lstStyle/>
            <a:p>
              <a:pPr>
                <a:lnSpc>
                  <a:spcPts val="1800"/>
                </a:lnSpc>
              </a:pPr>
              <a:r>
                <a:rPr lang="de-CH" sz="1600" dirty="0">
                  <a:solidFill>
                    <a:srgbClr val="002060"/>
                  </a:solidFill>
                </a:rPr>
                <a:t>Nicht öffentliche</a:t>
              </a:r>
            </a:p>
            <a:p>
              <a:pPr>
                <a:lnSpc>
                  <a:spcPts val="1800"/>
                </a:lnSpc>
              </a:pPr>
              <a:r>
                <a:rPr lang="de-CH" sz="1600" dirty="0">
                  <a:solidFill>
                    <a:srgbClr val="002060"/>
                  </a:solidFill>
                </a:rPr>
                <a:t>Metadaten</a:t>
              </a:r>
            </a:p>
          </p:txBody>
        </p:sp>
      </p:grpSp>
      <p:sp>
        <p:nvSpPr>
          <p:cNvPr id="66" name="Textfeld 65"/>
          <p:cNvSpPr txBox="1"/>
          <p:nvPr>
            <p:custDataLst>
              <p:tags r:id="rId1"/>
            </p:custDataLst>
          </p:nvPr>
        </p:nvSpPr>
        <p:spPr>
          <a:xfrm>
            <a:off x="570033" y="514503"/>
            <a:ext cx="11155039" cy="538609"/>
          </a:xfrm>
          <a:prstGeom prst="rect">
            <a:avLst/>
          </a:prstGeom>
          <a:noFill/>
        </p:spPr>
        <p:txBody>
          <a:bodyPr wrap="square" rtlCol="0">
            <a:spAutoFit/>
          </a:bodyPr>
          <a:lstStyle/>
          <a:p>
            <a:r>
              <a:rPr lang="fr-FR" sz="2900" b="1" dirty="0" err="1">
                <a:cs typeface="Arial" panose="020B0604020202020204" pitchFamily="34" charset="0"/>
              </a:rPr>
              <a:t>Meldungsstruktur</a:t>
            </a:r>
            <a:r>
              <a:rPr lang="fr-FR" sz="2900" b="1" dirty="0">
                <a:cs typeface="Arial" panose="020B0604020202020204" pitchFamily="34" charset="0"/>
              </a:rPr>
              <a:t>: </a:t>
            </a:r>
            <a:r>
              <a:rPr lang="fr-FR" sz="2900" b="1" dirty="0" err="1">
                <a:cs typeface="Arial" panose="020B0604020202020204" pitchFamily="34" charset="0"/>
              </a:rPr>
              <a:t>Publikationscenter</a:t>
            </a:r>
            <a:r>
              <a:rPr lang="fr-FR" sz="2900" b="1" dirty="0">
                <a:cs typeface="Arial" panose="020B0604020202020204" pitchFamily="34" charset="0"/>
              </a:rPr>
              <a:t> (</a:t>
            </a:r>
            <a:r>
              <a:rPr lang="fr-FR" sz="2900" b="1" dirty="0" err="1">
                <a:cs typeface="Arial" panose="020B0604020202020204" pitchFamily="34" charset="0"/>
              </a:rPr>
              <a:t>Erfassung</a:t>
            </a:r>
            <a:r>
              <a:rPr lang="fr-FR" sz="2900" b="1" dirty="0">
                <a:cs typeface="Arial" panose="020B0604020202020204" pitchFamily="34" charset="0"/>
              </a:rPr>
              <a:t>)</a:t>
            </a:r>
            <a:endParaRPr lang="fr-CH" sz="2900" b="1" dirty="0"/>
          </a:p>
        </p:txBody>
      </p:sp>
      <p:grpSp>
        <p:nvGrpSpPr>
          <p:cNvPr id="81" name="Gruppieren 80"/>
          <p:cNvGrpSpPr/>
          <p:nvPr/>
        </p:nvGrpSpPr>
        <p:grpSpPr>
          <a:xfrm>
            <a:off x="9982200" y="4482051"/>
            <a:ext cx="1927717" cy="750349"/>
            <a:chOff x="9982200" y="4482051"/>
            <a:chExt cx="1927717" cy="750349"/>
          </a:xfrm>
        </p:grpSpPr>
        <p:sp>
          <p:nvSpPr>
            <p:cNvPr id="74" name="Textfeld 73"/>
            <p:cNvSpPr txBox="1"/>
            <p:nvPr/>
          </p:nvSpPr>
          <p:spPr>
            <a:xfrm>
              <a:off x="10574731" y="4559166"/>
              <a:ext cx="1335186" cy="553998"/>
            </a:xfrm>
            <a:prstGeom prst="rect">
              <a:avLst/>
            </a:prstGeom>
            <a:noFill/>
          </p:spPr>
          <p:txBody>
            <a:bodyPr wrap="square" rtlCol="0">
              <a:spAutoFit/>
            </a:bodyPr>
            <a:lstStyle/>
            <a:p>
              <a:pPr>
                <a:lnSpc>
                  <a:spcPts val="1800"/>
                </a:lnSpc>
              </a:pPr>
              <a:r>
                <a:rPr lang="de-CH" sz="1600" dirty="0">
                  <a:solidFill>
                    <a:sysClr val="windowText" lastClr="000000"/>
                  </a:solidFill>
                </a:rPr>
                <a:t>PDF-</a:t>
              </a:r>
            </a:p>
            <a:p>
              <a:pPr>
                <a:lnSpc>
                  <a:spcPts val="1800"/>
                </a:lnSpc>
              </a:pPr>
              <a:r>
                <a:rPr lang="de-CH" sz="1600" dirty="0">
                  <a:solidFill>
                    <a:sysClr val="windowText" lastClr="000000"/>
                  </a:solidFill>
                </a:rPr>
                <a:t>Anhang</a:t>
              </a:r>
            </a:p>
          </p:txBody>
        </p:sp>
        <p:grpSp>
          <p:nvGrpSpPr>
            <p:cNvPr id="79" name="Gruppieren 78"/>
            <p:cNvGrpSpPr/>
            <p:nvPr/>
          </p:nvGrpSpPr>
          <p:grpSpPr>
            <a:xfrm>
              <a:off x="10082455" y="4569032"/>
              <a:ext cx="406400" cy="383210"/>
              <a:chOff x="10541000" y="4491700"/>
              <a:chExt cx="406400" cy="383210"/>
            </a:xfrm>
          </p:grpSpPr>
          <p:cxnSp>
            <p:nvCxnSpPr>
              <p:cNvPr id="76" name="Gerader Verbinder 75"/>
              <p:cNvCxnSpPr/>
              <p:nvPr/>
            </p:nvCxnSpPr>
            <p:spPr>
              <a:xfrm>
                <a:off x="10744200" y="4491700"/>
                <a:ext cx="0" cy="3832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Gerader Verbinder 76"/>
              <p:cNvCxnSpPr/>
              <p:nvPr/>
            </p:nvCxnSpPr>
            <p:spPr>
              <a:xfrm flipH="1">
                <a:off x="10541000" y="4683305"/>
                <a:ext cx="406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0" name="Rechteck 79"/>
            <p:cNvSpPr/>
            <p:nvPr/>
          </p:nvSpPr>
          <p:spPr>
            <a:xfrm>
              <a:off x="9982200" y="4482051"/>
              <a:ext cx="1927717" cy="7503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82" name="Rechteck 81"/>
          <p:cNvSpPr/>
          <p:nvPr/>
        </p:nvSpPr>
        <p:spPr>
          <a:xfrm>
            <a:off x="2556626" y="1734869"/>
            <a:ext cx="7136499" cy="472943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0430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fik 23"/>
          <p:cNvPicPr>
            <a:picLocks noChangeAspect="1"/>
          </p:cNvPicPr>
          <p:nvPr/>
        </p:nvPicPr>
        <p:blipFill>
          <a:blip r:embed="rId4"/>
          <a:stretch>
            <a:fillRect/>
          </a:stretch>
        </p:blipFill>
        <p:spPr>
          <a:xfrm>
            <a:off x="2613629" y="1807603"/>
            <a:ext cx="7887368" cy="4068735"/>
          </a:xfrm>
          <a:prstGeom prst="rect">
            <a:avLst/>
          </a:prstGeom>
          <a:ln>
            <a:noFill/>
          </a:ln>
        </p:spPr>
      </p:pic>
      <p:grpSp>
        <p:nvGrpSpPr>
          <p:cNvPr id="4" name="Gruppieren 3"/>
          <p:cNvGrpSpPr/>
          <p:nvPr/>
        </p:nvGrpSpPr>
        <p:grpSpPr>
          <a:xfrm>
            <a:off x="4054236" y="1429993"/>
            <a:ext cx="4887589" cy="4446345"/>
            <a:chOff x="4054236" y="1429993"/>
            <a:chExt cx="4887589" cy="4446345"/>
          </a:xfrm>
        </p:grpSpPr>
        <p:sp>
          <p:nvSpPr>
            <p:cNvPr id="26" name="Rechteck 25"/>
            <p:cNvSpPr/>
            <p:nvPr/>
          </p:nvSpPr>
          <p:spPr>
            <a:xfrm>
              <a:off x="4144154" y="1787689"/>
              <a:ext cx="4797671" cy="4088649"/>
            </a:xfrm>
            <a:prstGeom prst="rect">
              <a:avLst/>
            </a:prstGeom>
            <a:solidFill>
              <a:srgbClr val="FF0000">
                <a:alpha val="14118"/>
              </a:srgbClr>
            </a:solid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7" name="Textfeld 26"/>
            <p:cNvSpPr txBox="1"/>
            <p:nvPr/>
          </p:nvSpPr>
          <p:spPr>
            <a:xfrm>
              <a:off x="4054236" y="1429993"/>
              <a:ext cx="1335186" cy="323165"/>
            </a:xfrm>
            <a:prstGeom prst="rect">
              <a:avLst/>
            </a:prstGeom>
            <a:noFill/>
          </p:spPr>
          <p:txBody>
            <a:bodyPr wrap="square" rtlCol="0">
              <a:spAutoFit/>
            </a:bodyPr>
            <a:lstStyle/>
            <a:p>
              <a:pPr>
                <a:lnSpc>
                  <a:spcPts val="1800"/>
                </a:lnSpc>
              </a:pPr>
              <a:r>
                <a:rPr lang="de-CH" sz="1600" dirty="0">
                  <a:solidFill>
                    <a:srgbClr val="FF0000"/>
                  </a:solidFill>
                </a:rPr>
                <a:t>Inhalt</a:t>
              </a:r>
            </a:p>
          </p:txBody>
        </p:sp>
      </p:grpSp>
      <p:grpSp>
        <p:nvGrpSpPr>
          <p:cNvPr id="5" name="Gruppieren 4"/>
          <p:cNvGrpSpPr/>
          <p:nvPr/>
        </p:nvGrpSpPr>
        <p:grpSpPr>
          <a:xfrm>
            <a:off x="8941825" y="1450205"/>
            <a:ext cx="1593401" cy="2498058"/>
            <a:chOff x="8941825" y="1450205"/>
            <a:chExt cx="1593401" cy="2498058"/>
          </a:xfrm>
        </p:grpSpPr>
        <p:sp>
          <p:nvSpPr>
            <p:cNvPr id="28" name="Rechteck 27"/>
            <p:cNvSpPr/>
            <p:nvPr/>
          </p:nvSpPr>
          <p:spPr>
            <a:xfrm>
              <a:off x="9031743" y="1787689"/>
              <a:ext cx="1503483" cy="2160574"/>
            </a:xfrm>
            <a:prstGeom prst="rect">
              <a:avLst/>
            </a:prstGeom>
            <a:solidFill>
              <a:srgbClr val="00B050">
                <a:alpha val="16078"/>
              </a:srgbClr>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9" name="Textfeld 28"/>
            <p:cNvSpPr txBox="1"/>
            <p:nvPr/>
          </p:nvSpPr>
          <p:spPr>
            <a:xfrm>
              <a:off x="8941825" y="1450205"/>
              <a:ext cx="1335186" cy="323165"/>
            </a:xfrm>
            <a:prstGeom prst="rect">
              <a:avLst/>
            </a:prstGeom>
            <a:noFill/>
          </p:spPr>
          <p:txBody>
            <a:bodyPr wrap="square" rtlCol="0">
              <a:spAutoFit/>
            </a:bodyPr>
            <a:lstStyle/>
            <a:p>
              <a:pPr>
                <a:lnSpc>
                  <a:spcPts val="1800"/>
                </a:lnSpc>
              </a:pPr>
              <a:r>
                <a:rPr lang="de-CH" sz="1600" dirty="0">
                  <a:solidFill>
                    <a:srgbClr val="00B050"/>
                  </a:solidFill>
                </a:rPr>
                <a:t>Funktionen</a:t>
              </a:r>
            </a:p>
          </p:txBody>
        </p:sp>
      </p:grpSp>
      <p:grpSp>
        <p:nvGrpSpPr>
          <p:cNvPr id="3" name="Gruppieren 2"/>
          <p:cNvGrpSpPr/>
          <p:nvPr/>
        </p:nvGrpSpPr>
        <p:grpSpPr>
          <a:xfrm>
            <a:off x="2512994" y="1436430"/>
            <a:ext cx="1541242" cy="4439908"/>
            <a:chOff x="2512994" y="1436430"/>
            <a:chExt cx="1541242" cy="4439908"/>
          </a:xfrm>
        </p:grpSpPr>
        <p:sp>
          <p:nvSpPr>
            <p:cNvPr id="25" name="Rechteck 24"/>
            <p:cNvSpPr/>
            <p:nvPr/>
          </p:nvSpPr>
          <p:spPr>
            <a:xfrm>
              <a:off x="2613629" y="1807603"/>
              <a:ext cx="1440607" cy="4068735"/>
            </a:xfrm>
            <a:prstGeom prst="rect">
              <a:avLst/>
            </a:prstGeom>
            <a:solidFill>
              <a:srgbClr val="DEEBF7">
                <a:alpha val="29020"/>
              </a:srgbClr>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0" name="Textfeld 29"/>
            <p:cNvSpPr txBox="1"/>
            <p:nvPr/>
          </p:nvSpPr>
          <p:spPr>
            <a:xfrm>
              <a:off x="2512994" y="1436430"/>
              <a:ext cx="1541242" cy="323165"/>
            </a:xfrm>
            <a:prstGeom prst="rect">
              <a:avLst/>
            </a:prstGeom>
            <a:noFill/>
          </p:spPr>
          <p:txBody>
            <a:bodyPr wrap="square" rtlCol="0">
              <a:spAutoFit/>
            </a:bodyPr>
            <a:lstStyle/>
            <a:p>
              <a:pPr>
                <a:lnSpc>
                  <a:spcPts val="1800"/>
                </a:lnSpc>
              </a:pPr>
              <a:r>
                <a:rPr lang="de-CH" sz="1600" dirty="0">
                  <a:solidFill>
                    <a:srgbClr val="002060"/>
                  </a:solidFill>
                </a:rPr>
                <a:t>Metadaten</a:t>
              </a:r>
            </a:p>
          </p:txBody>
        </p:sp>
      </p:grpSp>
      <p:sp>
        <p:nvSpPr>
          <p:cNvPr id="34" name="Textfeld 33"/>
          <p:cNvSpPr txBox="1"/>
          <p:nvPr>
            <p:custDataLst>
              <p:tags r:id="rId1"/>
            </p:custDataLst>
          </p:nvPr>
        </p:nvSpPr>
        <p:spPr>
          <a:xfrm>
            <a:off x="570033" y="514503"/>
            <a:ext cx="11155039" cy="538609"/>
          </a:xfrm>
          <a:prstGeom prst="rect">
            <a:avLst/>
          </a:prstGeom>
          <a:noFill/>
        </p:spPr>
        <p:txBody>
          <a:bodyPr wrap="square" rtlCol="0">
            <a:spAutoFit/>
          </a:bodyPr>
          <a:lstStyle/>
          <a:p>
            <a:r>
              <a:rPr lang="fr-FR" sz="2900" b="1" dirty="0" err="1">
                <a:cs typeface="Arial" panose="020B0604020202020204" pitchFamily="34" charset="0"/>
              </a:rPr>
              <a:t>Meldungsstruktur</a:t>
            </a:r>
            <a:r>
              <a:rPr lang="fr-FR" sz="2900" b="1" dirty="0">
                <a:cs typeface="Arial" panose="020B0604020202020204" pitchFamily="34" charset="0"/>
              </a:rPr>
              <a:t>: Amtsblatt </a:t>
            </a:r>
            <a:endParaRPr lang="fr-CH" sz="2900" b="1" dirty="0"/>
          </a:p>
        </p:txBody>
      </p:sp>
      <p:grpSp>
        <p:nvGrpSpPr>
          <p:cNvPr id="35" name="Gruppieren 34"/>
          <p:cNvGrpSpPr/>
          <p:nvPr/>
        </p:nvGrpSpPr>
        <p:grpSpPr>
          <a:xfrm>
            <a:off x="9031743" y="4104308"/>
            <a:ext cx="1927717" cy="750349"/>
            <a:chOff x="9982200" y="4482051"/>
            <a:chExt cx="1927717" cy="750349"/>
          </a:xfrm>
        </p:grpSpPr>
        <p:sp>
          <p:nvSpPr>
            <p:cNvPr id="36" name="Textfeld 35"/>
            <p:cNvSpPr txBox="1"/>
            <p:nvPr/>
          </p:nvSpPr>
          <p:spPr>
            <a:xfrm>
              <a:off x="10574731" y="4559166"/>
              <a:ext cx="1335186" cy="553998"/>
            </a:xfrm>
            <a:prstGeom prst="rect">
              <a:avLst/>
            </a:prstGeom>
            <a:noFill/>
          </p:spPr>
          <p:txBody>
            <a:bodyPr wrap="square" rtlCol="0">
              <a:spAutoFit/>
            </a:bodyPr>
            <a:lstStyle/>
            <a:p>
              <a:pPr>
                <a:lnSpc>
                  <a:spcPts val="1800"/>
                </a:lnSpc>
              </a:pPr>
              <a:r>
                <a:rPr lang="de-CH" sz="1600" dirty="0">
                  <a:solidFill>
                    <a:sysClr val="windowText" lastClr="000000"/>
                  </a:solidFill>
                </a:rPr>
                <a:t>PDF-</a:t>
              </a:r>
            </a:p>
            <a:p>
              <a:pPr>
                <a:lnSpc>
                  <a:spcPts val="1800"/>
                </a:lnSpc>
              </a:pPr>
              <a:r>
                <a:rPr lang="de-CH" sz="1600" dirty="0">
                  <a:solidFill>
                    <a:sysClr val="windowText" lastClr="000000"/>
                  </a:solidFill>
                </a:rPr>
                <a:t>Anhang</a:t>
              </a:r>
            </a:p>
          </p:txBody>
        </p:sp>
        <p:grpSp>
          <p:nvGrpSpPr>
            <p:cNvPr id="37" name="Gruppieren 36"/>
            <p:cNvGrpSpPr/>
            <p:nvPr/>
          </p:nvGrpSpPr>
          <p:grpSpPr>
            <a:xfrm>
              <a:off x="10082455" y="4569032"/>
              <a:ext cx="406400" cy="383210"/>
              <a:chOff x="10541000" y="4491700"/>
              <a:chExt cx="406400" cy="383210"/>
            </a:xfrm>
          </p:grpSpPr>
          <p:cxnSp>
            <p:nvCxnSpPr>
              <p:cNvPr id="39" name="Gerader Verbinder 38"/>
              <p:cNvCxnSpPr/>
              <p:nvPr/>
            </p:nvCxnSpPr>
            <p:spPr>
              <a:xfrm>
                <a:off x="10744200" y="4491700"/>
                <a:ext cx="0" cy="3832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r Verbinder 39"/>
              <p:cNvCxnSpPr/>
              <p:nvPr/>
            </p:nvCxnSpPr>
            <p:spPr>
              <a:xfrm flipH="1">
                <a:off x="10541000" y="4683305"/>
                <a:ext cx="406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Rechteck 37"/>
            <p:cNvSpPr/>
            <p:nvPr/>
          </p:nvSpPr>
          <p:spPr>
            <a:xfrm>
              <a:off x="9982200" y="4482051"/>
              <a:ext cx="1927717" cy="7503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42" name="Rechteck 41"/>
          <p:cNvSpPr/>
          <p:nvPr/>
        </p:nvSpPr>
        <p:spPr>
          <a:xfrm>
            <a:off x="2556626" y="1734869"/>
            <a:ext cx="8512500" cy="472943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1" name="Pfeil nach oben 40"/>
          <p:cNvSpPr/>
          <p:nvPr/>
        </p:nvSpPr>
        <p:spPr>
          <a:xfrm rot="13223015">
            <a:off x="10306970" y="1366310"/>
            <a:ext cx="567891" cy="80852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73450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4"/>
          <a:stretch>
            <a:fillRect/>
          </a:stretch>
        </p:blipFill>
        <p:spPr>
          <a:xfrm>
            <a:off x="4484687" y="642265"/>
            <a:ext cx="4100513" cy="5806159"/>
          </a:xfrm>
          <a:prstGeom prst="rect">
            <a:avLst/>
          </a:prstGeom>
          <a:ln>
            <a:solidFill>
              <a:schemeClr val="tx1"/>
            </a:solidFill>
          </a:ln>
        </p:spPr>
      </p:pic>
      <p:pic>
        <p:nvPicPr>
          <p:cNvPr id="3" name="Grafik 2"/>
          <p:cNvPicPr>
            <a:picLocks noChangeAspect="1"/>
          </p:cNvPicPr>
          <p:nvPr/>
        </p:nvPicPr>
        <p:blipFill>
          <a:blip r:embed="rId5"/>
          <a:stretch>
            <a:fillRect/>
          </a:stretch>
        </p:blipFill>
        <p:spPr>
          <a:xfrm>
            <a:off x="4648200" y="801688"/>
            <a:ext cx="2120900" cy="704812"/>
          </a:xfrm>
          <a:prstGeom prst="rect">
            <a:avLst/>
          </a:prstGeom>
        </p:spPr>
      </p:pic>
      <p:sp>
        <p:nvSpPr>
          <p:cNvPr id="6" name="Textfeld 5"/>
          <p:cNvSpPr txBox="1"/>
          <p:nvPr>
            <p:custDataLst>
              <p:tags r:id="rId1"/>
            </p:custDataLst>
          </p:nvPr>
        </p:nvSpPr>
        <p:spPr>
          <a:xfrm>
            <a:off x="570034" y="514503"/>
            <a:ext cx="3155300" cy="984885"/>
          </a:xfrm>
          <a:prstGeom prst="rect">
            <a:avLst/>
          </a:prstGeom>
          <a:noFill/>
        </p:spPr>
        <p:txBody>
          <a:bodyPr wrap="square" rtlCol="0">
            <a:spAutoFit/>
          </a:bodyPr>
          <a:lstStyle/>
          <a:p>
            <a:r>
              <a:rPr lang="fr-CH" sz="2900" b="1" dirty="0" err="1"/>
              <a:t>Signiertes</a:t>
            </a:r>
            <a:endParaRPr lang="fr-CH" sz="2900" b="1" dirty="0"/>
          </a:p>
          <a:p>
            <a:r>
              <a:rPr lang="fr-CH" sz="2900" b="1" dirty="0"/>
              <a:t>PDF </a:t>
            </a:r>
          </a:p>
        </p:txBody>
      </p:sp>
      <p:sp>
        <p:nvSpPr>
          <p:cNvPr id="9" name="Rechteck 8"/>
          <p:cNvSpPr/>
          <p:nvPr/>
        </p:nvSpPr>
        <p:spPr>
          <a:xfrm>
            <a:off x="4774377" y="801688"/>
            <a:ext cx="1994723" cy="7659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1" name="Grafik 10">
            <a:extLst>
              <a:ext uri="{FF2B5EF4-FFF2-40B4-BE49-F238E27FC236}">
                <a16:creationId xmlns:a16="http://schemas.microsoft.com/office/drawing/2014/main" id="{2C9F3E15-8F06-45D9-8721-A47CFE95103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70769"/>
          <a:stretch/>
        </p:blipFill>
        <p:spPr>
          <a:xfrm>
            <a:off x="4774377" y="812799"/>
            <a:ext cx="483423" cy="443655"/>
          </a:xfrm>
          <a:prstGeom prst="rect">
            <a:avLst/>
          </a:prstGeom>
        </p:spPr>
      </p:pic>
      <p:sp>
        <p:nvSpPr>
          <p:cNvPr id="12" name="Textfeld 11">
            <a:extLst>
              <a:ext uri="{FF2B5EF4-FFF2-40B4-BE49-F238E27FC236}">
                <a16:creationId xmlns:a16="http://schemas.microsoft.com/office/drawing/2014/main" id="{A8A4DDAE-9D21-4BBD-A8DD-486A09FAC9FF}"/>
              </a:ext>
            </a:extLst>
          </p:cNvPr>
          <p:cNvSpPr txBox="1"/>
          <p:nvPr/>
        </p:nvSpPr>
        <p:spPr>
          <a:xfrm>
            <a:off x="5257800" y="849960"/>
            <a:ext cx="1674813" cy="369332"/>
          </a:xfrm>
          <a:prstGeom prst="rect">
            <a:avLst/>
          </a:prstGeom>
          <a:noFill/>
        </p:spPr>
        <p:txBody>
          <a:bodyPr wrap="square" rtlCol="0">
            <a:spAutoFit/>
          </a:bodyPr>
          <a:lstStyle/>
          <a:p>
            <a:r>
              <a:rPr lang="de-CH" sz="900" b="1" dirty="0">
                <a:solidFill>
                  <a:schemeClr val="tx1">
                    <a:lumMod val="65000"/>
                    <a:lumOff val="35000"/>
                  </a:schemeClr>
                </a:solidFill>
              </a:rPr>
              <a:t>ePublikation </a:t>
            </a:r>
          </a:p>
          <a:p>
            <a:r>
              <a:rPr lang="de-CH" sz="900" dirty="0">
                <a:solidFill>
                  <a:schemeClr val="tx1">
                    <a:lumMod val="65000"/>
                    <a:lumOff val="35000"/>
                  </a:schemeClr>
                </a:solidFill>
              </a:rPr>
              <a:t>für Gemeinden und Städte</a:t>
            </a:r>
          </a:p>
        </p:txBody>
      </p:sp>
      <p:pic>
        <p:nvPicPr>
          <p:cNvPr id="8" name="Grafik 7">
            <a:extLst>
              <a:ext uri="{FF2B5EF4-FFF2-40B4-BE49-F238E27FC236}">
                <a16:creationId xmlns:a16="http://schemas.microsoft.com/office/drawing/2014/main" id="{5BE72303-FEA6-42E4-B51C-CB8A88451AC5}"/>
              </a:ext>
            </a:extLst>
          </p:cNvPr>
          <p:cNvPicPr>
            <a:picLocks noChangeAspect="1"/>
          </p:cNvPicPr>
          <p:nvPr/>
        </p:nvPicPr>
        <p:blipFill>
          <a:blip r:embed="rId7"/>
          <a:stretch>
            <a:fillRect/>
          </a:stretch>
        </p:blipFill>
        <p:spPr>
          <a:xfrm>
            <a:off x="4510090" y="688362"/>
            <a:ext cx="4024314" cy="5713964"/>
          </a:xfrm>
          <a:prstGeom prst="rect">
            <a:avLst/>
          </a:prstGeom>
        </p:spPr>
      </p:pic>
      <p:sp>
        <p:nvSpPr>
          <p:cNvPr id="5" name="Rechteck 4"/>
          <p:cNvSpPr/>
          <p:nvPr/>
        </p:nvSpPr>
        <p:spPr>
          <a:xfrm>
            <a:off x="4774377" y="2893287"/>
            <a:ext cx="3709223" cy="3151914"/>
          </a:xfrm>
          <a:prstGeom prst="rect">
            <a:avLst/>
          </a:prstGeom>
          <a:solidFill>
            <a:srgbClr val="FF0000">
              <a:alpha val="14118"/>
            </a:srgbClr>
          </a:solid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 name="Rechteck 3"/>
          <p:cNvSpPr/>
          <p:nvPr/>
        </p:nvSpPr>
        <p:spPr>
          <a:xfrm>
            <a:off x="4774377" y="2116211"/>
            <a:ext cx="3709223" cy="715890"/>
          </a:xfrm>
          <a:prstGeom prst="rect">
            <a:avLst/>
          </a:prstGeom>
          <a:solidFill>
            <a:srgbClr val="DEEBF7">
              <a:alpha val="29020"/>
            </a:srgbClr>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7011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4"/>
          <a:stretch>
            <a:fillRect/>
          </a:stretch>
        </p:blipFill>
        <p:spPr>
          <a:xfrm>
            <a:off x="4484687" y="642265"/>
            <a:ext cx="4100513" cy="5806159"/>
          </a:xfrm>
          <a:prstGeom prst="rect">
            <a:avLst/>
          </a:prstGeom>
          <a:ln>
            <a:solidFill>
              <a:schemeClr val="tx1"/>
            </a:solidFill>
          </a:ln>
        </p:spPr>
      </p:pic>
      <p:pic>
        <p:nvPicPr>
          <p:cNvPr id="3" name="Grafik 2"/>
          <p:cNvPicPr>
            <a:picLocks noChangeAspect="1"/>
          </p:cNvPicPr>
          <p:nvPr/>
        </p:nvPicPr>
        <p:blipFill>
          <a:blip r:embed="rId5"/>
          <a:stretch>
            <a:fillRect/>
          </a:stretch>
        </p:blipFill>
        <p:spPr>
          <a:xfrm>
            <a:off x="4648200" y="801688"/>
            <a:ext cx="2120900" cy="704812"/>
          </a:xfrm>
          <a:prstGeom prst="rect">
            <a:avLst/>
          </a:prstGeom>
        </p:spPr>
      </p:pic>
      <p:sp>
        <p:nvSpPr>
          <p:cNvPr id="4" name="Rechteck 3"/>
          <p:cNvSpPr/>
          <p:nvPr/>
        </p:nvSpPr>
        <p:spPr>
          <a:xfrm>
            <a:off x="4774377" y="2116211"/>
            <a:ext cx="3709223" cy="715890"/>
          </a:xfrm>
          <a:prstGeom prst="rect">
            <a:avLst/>
          </a:prstGeom>
          <a:solidFill>
            <a:srgbClr val="DEEBF7">
              <a:alpha val="29020"/>
            </a:srgbClr>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Rechteck 4"/>
          <p:cNvSpPr/>
          <p:nvPr/>
        </p:nvSpPr>
        <p:spPr>
          <a:xfrm>
            <a:off x="4774377" y="2893287"/>
            <a:ext cx="3709223" cy="3151914"/>
          </a:xfrm>
          <a:prstGeom prst="rect">
            <a:avLst/>
          </a:prstGeom>
          <a:solidFill>
            <a:srgbClr val="FF0000">
              <a:alpha val="14118"/>
            </a:srgbClr>
          </a:solid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Textfeld 5"/>
          <p:cNvSpPr txBox="1"/>
          <p:nvPr>
            <p:custDataLst>
              <p:tags r:id="rId1"/>
            </p:custDataLst>
          </p:nvPr>
        </p:nvSpPr>
        <p:spPr>
          <a:xfrm>
            <a:off x="570034" y="514503"/>
            <a:ext cx="3155300" cy="984885"/>
          </a:xfrm>
          <a:prstGeom prst="rect">
            <a:avLst/>
          </a:prstGeom>
          <a:noFill/>
        </p:spPr>
        <p:txBody>
          <a:bodyPr wrap="square" rtlCol="0">
            <a:spAutoFit/>
          </a:bodyPr>
          <a:lstStyle/>
          <a:p>
            <a:r>
              <a:rPr lang="fr-CH" sz="2900" b="1" dirty="0" err="1"/>
              <a:t>Gesamt</a:t>
            </a:r>
            <a:r>
              <a:rPr lang="fr-CH" sz="2900" b="1" dirty="0"/>
              <a:t> </a:t>
            </a:r>
            <a:r>
              <a:rPr lang="fr-CH" sz="2900" b="1" dirty="0" err="1"/>
              <a:t>Ausgabe</a:t>
            </a:r>
            <a:endParaRPr lang="fr-CH" sz="2900" b="1" dirty="0"/>
          </a:p>
        </p:txBody>
      </p:sp>
      <p:sp>
        <p:nvSpPr>
          <p:cNvPr id="9" name="Rechteck 8"/>
          <p:cNvSpPr/>
          <p:nvPr/>
        </p:nvSpPr>
        <p:spPr>
          <a:xfrm>
            <a:off x="4774377" y="801688"/>
            <a:ext cx="1994723" cy="7659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1" name="Grafik 10">
            <a:extLst>
              <a:ext uri="{FF2B5EF4-FFF2-40B4-BE49-F238E27FC236}">
                <a16:creationId xmlns:a16="http://schemas.microsoft.com/office/drawing/2014/main" id="{2C9F3E15-8F06-45D9-8721-A47CFE95103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70769"/>
          <a:stretch/>
        </p:blipFill>
        <p:spPr>
          <a:xfrm>
            <a:off x="4774377" y="812799"/>
            <a:ext cx="483423" cy="443655"/>
          </a:xfrm>
          <a:prstGeom prst="rect">
            <a:avLst/>
          </a:prstGeom>
        </p:spPr>
      </p:pic>
      <p:sp>
        <p:nvSpPr>
          <p:cNvPr id="12" name="Textfeld 11">
            <a:extLst>
              <a:ext uri="{FF2B5EF4-FFF2-40B4-BE49-F238E27FC236}">
                <a16:creationId xmlns:a16="http://schemas.microsoft.com/office/drawing/2014/main" id="{A8A4DDAE-9D21-4BBD-A8DD-486A09FAC9FF}"/>
              </a:ext>
            </a:extLst>
          </p:cNvPr>
          <p:cNvSpPr txBox="1"/>
          <p:nvPr/>
        </p:nvSpPr>
        <p:spPr>
          <a:xfrm>
            <a:off x="5257800" y="849960"/>
            <a:ext cx="1674813" cy="369332"/>
          </a:xfrm>
          <a:prstGeom prst="rect">
            <a:avLst/>
          </a:prstGeom>
          <a:noFill/>
        </p:spPr>
        <p:txBody>
          <a:bodyPr wrap="square" rtlCol="0">
            <a:spAutoFit/>
          </a:bodyPr>
          <a:lstStyle/>
          <a:p>
            <a:r>
              <a:rPr lang="de-CH" sz="900" b="1" dirty="0">
                <a:solidFill>
                  <a:schemeClr val="tx1">
                    <a:lumMod val="65000"/>
                    <a:lumOff val="35000"/>
                  </a:schemeClr>
                </a:solidFill>
              </a:rPr>
              <a:t>ePublikation </a:t>
            </a:r>
          </a:p>
          <a:p>
            <a:r>
              <a:rPr lang="de-CH" sz="900" dirty="0">
                <a:solidFill>
                  <a:schemeClr val="tx1">
                    <a:lumMod val="65000"/>
                    <a:lumOff val="35000"/>
                  </a:schemeClr>
                </a:solidFill>
              </a:rPr>
              <a:t>für Gemeinden und Städte</a:t>
            </a:r>
          </a:p>
        </p:txBody>
      </p:sp>
      <p:pic>
        <p:nvPicPr>
          <p:cNvPr id="8" name="Grafik 7">
            <a:extLst>
              <a:ext uri="{FF2B5EF4-FFF2-40B4-BE49-F238E27FC236}">
                <a16:creationId xmlns:a16="http://schemas.microsoft.com/office/drawing/2014/main" id="{C121FC8E-61F8-483F-ADA0-BCA1D4D75451}"/>
              </a:ext>
            </a:extLst>
          </p:cNvPr>
          <p:cNvPicPr>
            <a:picLocks noChangeAspect="1"/>
          </p:cNvPicPr>
          <p:nvPr/>
        </p:nvPicPr>
        <p:blipFill>
          <a:blip r:embed="rId7"/>
          <a:stretch>
            <a:fillRect/>
          </a:stretch>
        </p:blipFill>
        <p:spPr>
          <a:xfrm>
            <a:off x="4518060" y="642265"/>
            <a:ext cx="4054910" cy="5758535"/>
          </a:xfrm>
          <a:prstGeom prst="rect">
            <a:avLst/>
          </a:prstGeom>
        </p:spPr>
      </p:pic>
    </p:spTree>
    <p:extLst>
      <p:ext uri="{BB962C8B-B14F-4D97-AF65-F5344CB8AC3E}">
        <p14:creationId xmlns:p14="http://schemas.microsoft.com/office/powerpoint/2010/main" val="39724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custDataLst>
              <p:tags r:id="rId1"/>
            </p:custDataLst>
          </p:nvPr>
        </p:nvSpPr>
        <p:spPr>
          <a:xfrm>
            <a:off x="570033" y="514503"/>
            <a:ext cx="9936235" cy="538609"/>
          </a:xfrm>
          <a:prstGeom prst="rect">
            <a:avLst/>
          </a:prstGeom>
          <a:noFill/>
        </p:spPr>
        <p:txBody>
          <a:bodyPr wrap="square" rtlCol="0">
            <a:spAutoFit/>
          </a:bodyPr>
          <a:lstStyle/>
          <a:p>
            <a:r>
              <a:rPr lang="fr-CH" sz="2900" b="1" dirty="0" err="1"/>
              <a:t>Ausgabekanal</a:t>
            </a:r>
            <a:r>
              <a:rPr lang="fr-CH" sz="2900" b="1" dirty="0"/>
              <a:t> / Amtsblatt </a:t>
            </a:r>
            <a:r>
              <a:rPr lang="fr-CH" sz="2900" b="1" dirty="0" err="1"/>
              <a:t>Kanton</a:t>
            </a:r>
            <a:r>
              <a:rPr lang="fr-CH" sz="2900" b="1" dirty="0"/>
              <a:t> </a:t>
            </a:r>
            <a:r>
              <a:rPr lang="fr-CH" sz="2900" b="1" dirty="0" err="1"/>
              <a:t>Nidwalden</a:t>
            </a:r>
            <a:endParaRPr lang="fr-CH" sz="2900" b="1" dirty="0"/>
          </a:p>
        </p:txBody>
      </p:sp>
      <p:sp>
        <p:nvSpPr>
          <p:cNvPr id="13" name="Subtitle 2">
            <a:extLst>
              <a:ext uri="{FF2B5EF4-FFF2-40B4-BE49-F238E27FC236}">
                <a16:creationId xmlns:a16="http://schemas.microsoft.com/office/drawing/2014/main" id="{FFF571FB-135C-40BE-BBE1-3D9415653F76}"/>
              </a:ext>
            </a:extLst>
          </p:cNvPr>
          <p:cNvSpPr txBox="1">
            <a:spLocks/>
          </p:cNvSpPr>
          <p:nvPr>
            <p:custDataLst>
              <p:tags r:id="rId2"/>
            </p:custDataLst>
          </p:nvPr>
        </p:nvSpPr>
        <p:spPr>
          <a:xfrm>
            <a:off x="709923" y="1447800"/>
            <a:ext cx="5386077" cy="45550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882" indent="-342882">
              <a:lnSpc>
                <a:spcPts val="3700"/>
              </a:lnSpc>
              <a:spcBef>
                <a:spcPts val="0"/>
              </a:spcBef>
              <a:buClr>
                <a:srgbClr val="4D858D"/>
              </a:buClr>
            </a:pPr>
            <a:r>
              <a:rPr lang="fr-CH" sz="2600" dirty="0" err="1">
                <a:latin typeface="+mj-lt"/>
              </a:rPr>
              <a:t>Suchen</a:t>
            </a:r>
            <a:r>
              <a:rPr lang="fr-CH" sz="2600" dirty="0">
                <a:latin typeface="+mj-lt"/>
              </a:rPr>
              <a:t> </a:t>
            </a:r>
            <a:r>
              <a:rPr lang="fr-CH" sz="2600" dirty="0" err="1">
                <a:latin typeface="+mj-lt"/>
              </a:rPr>
              <a:t>und</a:t>
            </a:r>
            <a:r>
              <a:rPr lang="fr-CH" sz="2600" dirty="0">
                <a:latin typeface="+mj-lt"/>
              </a:rPr>
              <a:t> </a:t>
            </a:r>
            <a:r>
              <a:rPr lang="fr-CH" sz="2600" dirty="0" err="1">
                <a:latin typeface="+mj-lt"/>
              </a:rPr>
              <a:t>abonnieren</a:t>
            </a:r>
            <a:r>
              <a:rPr lang="fr-CH" sz="2600" dirty="0">
                <a:latin typeface="+mj-lt"/>
              </a:rPr>
              <a:t> von </a:t>
            </a:r>
            <a:r>
              <a:rPr lang="fr-CH" sz="2600" dirty="0" err="1">
                <a:latin typeface="+mj-lt"/>
              </a:rPr>
              <a:t>Meldungen</a:t>
            </a:r>
            <a:endParaRPr lang="fr-CH" sz="2600" dirty="0">
              <a:latin typeface="+mj-lt"/>
            </a:endParaRPr>
          </a:p>
          <a:p>
            <a:pPr marL="342882" indent="-342882">
              <a:lnSpc>
                <a:spcPts val="3700"/>
              </a:lnSpc>
              <a:spcBef>
                <a:spcPts val="0"/>
              </a:spcBef>
              <a:buClr>
                <a:srgbClr val="4D858D"/>
              </a:buClr>
            </a:pPr>
            <a:r>
              <a:rPr lang="fr-CH" sz="2600" dirty="0" err="1">
                <a:latin typeface="+mj-lt"/>
              </a:rPr>
              <a:t>Wochenausgabe</a:t>
            </a:r>
            <a:r>
              <a:rPr lang="fr-CH" sz="2600" dirty="0">
                <a:latin typeface="+mj-lt"/>
              </a:rPr>
              <a:t> </a:t>
            </a:r>
            <a:r>
              <a:rPr lang="de-CH" sz="2600" dirty="0">
                <a:latin typeface="+mj-lt"/>
              </a:rPr>
              <a:t>abonnieren</a:t>
            </a:r>
            <a:r>
              <a:rPr lang="fr-CH" sz="2600" dirty="0">
                <a:latin typeface="+mj-lt"/>
              </a:rPr>
              <a:t> </a:t>
            </a:r>
            <a:r>
              <a:rPr lang="fr-CH" sz="2600" dirty="0" err="1">
                <a:latin typeface="+mj-lt"/>
              </a:rPr>
              <a:t>und</a:t>
            </a:r>
            <a:r>
              <a:rPr lang="fr-CH" sz="2600" dirty="0">
                <a:latin typeface="+mj-lt"/>
              </a:rPr>
              <a:t> </a:t>
            </a:r>
            <a:r>
              <a:rPr lang="de-CH" sz="2600" dirty="0">
                <a:latin typeface="+mj-lt"/>
              </a:rPr>
              <a:t>herunterladen</a:t>
            </a:r>
          </a:p>
          <a:p>
            <a:pPr marL="342882" indent="-342882">
              <a:lnSpc>
                <a:spcPts val="3700"/>
              </a:lnSpc>
              <a:spcBef>
                <a:spcPts val="0"/>
              </a:spcBef>
              <a:buClr>
                <a:srgbClr val="4D858D"/>
              </a:buClr>
            </a:pPr>
            <a:r>
              <a:rPr lang="fr-CH" sz="2600" dirty="0" err="1">
                <a:latin typeface="+mj-lt"/>
              </a:rPr>
              <a:t>Signierte</a:t>
            </a:r>
            <a:r>
              <a:rPr lang="fr-CH" sz="2600" dirty="0">
                <a:latin typeface="+mj-lt"/>
              </a:rPr>
              <a:t>/</a:t>
            </a:r>
            <a:r>
              <a:rPr lang="fr-CH" sz="2600" dirty="0" err="1">
                <a:latin typeface="+mj-lt"/>
              </a:rPr>
              <a:t>rechtsgültige</a:t>
            </a:r>
            <a:r>
              <a:rPr lang="fr-CH" sz="2600" dirty="0">
                <a:latin typeface="+mj-lt"/>
              </a:rPr>
              <a:t> </a:t>
            </a:r>
            <a:r>
              <a:rPr lang="fr-CH" sz="2600" dirty="0" err="1">
                <a:latin typeface="+mj-lt"/>
              </a:rPr>
              <a:t>Einzelmeldungs</a:t>
            </a:r>
            <a:r>
              <a:rPr lang="fr-CH" sz="2600" dirty="0">
                <a:latin typeface="+mj-lt"/>
              </a:rPr>
              <a:t> PDF</a:t>
            </a:r>
          </a:p>
          <a:p>
            <a:pPr marL="342882" indent="-342882">
              <a:lnSpc>
                <a:spcPts val="3700"/>
              </a:lnSpc>
              <a:spcBef>
                <a:spcPts val="0"/>
              </a:spcBef>
              <a:buClr>
                <a:srgbClr val="4D858D"/>
              </a:buClr>
            </a:pPr>
            <a:r>
              <a:rPr lang="de-CH" sz="2600" dirty="0">
                <a:latin typeface="+mj-lt"/>
              </a:rPr>
              <a:t>Vorgespeicherte</a:t>
            </a:r>
            <a:r>
              <a:rPr lang="fr-CH" sz="2600" dirty="0">
                <a:latin typeface="+mj-lt"/>
              </a:rPr>
              <a:t> </a:t>
            </a:r>
            <a:r>
              <a:rPr lang="fr-CH" sz="2600" dirty="0" err="1">
                <a:latin typeface="+mj-lt"/>
              </a:rPr>
              <a:t>Filter</a:t>
            </a:r>
            <a:r>
              <a:rPr lang="fr-CH" sz="2600" dirty="0">
                <a:latin typeface="+mj-lt"/>
              </a:rPr>
              <a:t> </a:t>
            </a:r>
            <a:r>
              <a:rPr lang="fr-CH" sz="2600" dirty="0" err="1">
                <a:latin typeface="+mj-lt"/>
              </a:rPr>
              <a:t>und</a:t>
            </a:r>
            <a:r>
              <a:rPr lang="fr-CH" sz="2600" dirty="0">
                <a:latin typeface="+mj-lt"/>
              </a:rPr>
              <a:t> Links</a:t>
            </a:r>
          </a:p>
          <a:p>
            <a:pPr marL="342882" indent="-342882">
              <a:lnSpc>
                <a:spcPts val="3700"/>
              </a:lnSpc>
              <a:spcBef>
                <a:spcPts val="0"/>
              </a:spcBef>
              <a:buClr>
                <a:srgbClr val="4D858D"/>
              </a:buClr>
            </a:pPr>
            <a:endParaRPr lang="fr-CH" sz="2600" dirty="0">
              <a:latin typeface="Frutiger 55" panose="020B0500000000000000" pitchFamily="34" charset="0"/>
            </a:endParaRPr>
          </a:p>
        </p:txBody>
      </p:sp>
      <p:pic>
        <p:nvPicPr>
          <p:cNvPr id="3" name="Grafik 2">
            <a:extLst>
              <a:ext uri="{FF2B5EF4-FFF2-40B4-BE49-F238E27FC236}">
                <a16:creationId xmlns:a16="http://schemas.microsoft.com/office/drawing/2014/main" id="{99C9285B-1DE7-4A4F-AD2D-A6EC500642A0}"/>
              </a:ext>
            </a:extLst>
          </p:cNvPr>
          <p:cNvPicPr>
            <a:picLocks noChangeAspect="1"/>
          </p:cNvPicPr>
          <p:nvPr/>
        </p:nvPicPr>
        <p:blipFill>
          <a:blip r:embed="rId5"/>
          <a:stretch>
            <a:fillRect/>
          </a:stretch>
        </p:blipFill>
        <p:spPr>
          <a:xfrm>
            <a:off x="6009010" y="1304810"/>
            <a:ext cx="5967400" cy="4841045"/>
          </a:xfrm>
          <a:prstGeom prst="rect">
            <a:avLst/>
          </a:prstGeom>
        </p:spPr>
      </p:pic>
    </p:spTree>
    <p:extLst>
      <p:ext uri="{BB962C8B-B14F-4D97-AF65-F5344CB8AC3E}">
        <p14:creationId xmlns:p14="http://schemas.microsoft.com/office/powerpoint/2010/main" val="1870481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54F8658D-B3CD-4268-9775-7A0C5543C94A}"/>
              </a:ext>
            </a:extLst>
          </p:cNvPr>
          <p:cNvGrpSpPr/>
          <p:nvPr/>
        </p:nvGrpSpPr>
        <p:grpSpPr>
          <a:xfrm>
            <a:off x="1564640" y="534348"/>
            <a:ext cx="9062720" cy="5562780"/>
            <a:chOff x="689277" y="230369"/>
            <a:chExt cx="10483548" cy="6434897"/>
          </a:xfrm>
        </p:grpSpPr>
        <p:pic>
          <p:nvPicPr>
            <p:cNvPr id="42" name="Grafik 41"/>
            <p:cNvPicPr>
              <a:picLocks noChangeAspect="1"/>
            </p:cNvPicPr>
            <p:nvPr>
              <p:custDataLst>
                <p:tags r:id="rId1"/>
              </p:custDataLst>
            </p:nvPr>
          </p:nvPicPr>
          <p:blipFill>
            <a:blip r:embed="rId7"/>
            <a:stretch>
              <a:fillRect/>
            </a:stretch>
          </p:blipFill>
          <p:spPr>
            <a:xfrm>
              <a:off x="4127884" y="3974136"/>
              <a:ext cx="3473354" cy="2691130"/>
            </a:xfrm>
            <a:prstGeom prst="rect">
              <a:avLst/>
            </a:prstGeom>
            <a:ln>
              <a:solidFill>
                <a:schemeClr val="tx1">
                  <a:lumMod val="65000"/>
                  <a:lumOff val="35000"/>
                </a:schemeClr>
              </a:solidFill>
            </a:ln>
          </p:spPr>
        </p:pic>
        <p:pic>
          <p:nvPicPr>
            <p:cNvPr id="43" name="Image 5"/>
            <p:cNvPicPr/>
            <p:nvPr>
              <p:custDataLst>
                <p:tags r:id="rId2"/>
              </p:custDataLst>
            </p:nvPr>
          </p:nvPicPr>
          <p:blipFill>
            <a:blip r:embed="rId8"/>
            <a:stretch>
              <a:fillRect/>
            </a:stretch>
          </p:blipFill>
          <p:spPr>
            <a:xfrm>
              <a:off x="3618648" y="230369"/>
              <a:ext cx="4334510" cy="3270547"/>
            </a:xfrm>
            <a:prstGeom prst="rect">
              <a:avLst/>
            </a:prstGeom>
            <a:ln>
              <a:solidFill>
                <a:schemeClr val="tx1">
                  <a:lumMod val="65000"/>
                  <a:lumOff val="35000"/>
                </a:schemeClr>
              </a:solidFill>
            </a:ln>
          </p:spPr>
        </p:pic>
        <p:pic>
          <p:nvPicPr>
            <p:cNvPr id="44" name="Image 6"/>
            <p:cNvPicPr/>
            <p:nvPr>
              <p:custDataLst>
                <p:tags r:id="rId3"/>
              </p:custDataLst>
            </p:nvPr>
          </p:nvPicPr>
          <p:blipFill>
            <a:blip r:embed="rId9"/>
            <a:stretch>
              <a:fillRect/>
            </a:stretch>
          </p:blipFill>
          <p:spPr>
            <a:xfrm>
              <a:off x="689277" y="3974135"/>
              <a:ext cx="3267075" cy="2691130"/>
            </a:xfrm>
            <a:prstGeom prst="rect">
              <a:avLst/>
            </a:prstGeom>
            <a:ln>
              <a:solidFill>
                <a:schemeClr val="tx1">
                  <a:lumMod val="65000"/>
                  <a:lumOff val="35000"/>
                </a:schemeClr>
              </a:solidFill>
            </a:ln>
          </p:spPr>
        </p:pic>
        <p:pic>
          <p:nvPicPr>
            <p:cNvPr id="45" name="Image 7"/>
            <p:cNvPicPr/>
            <p:nvPr>
              <p:custDataLst>
                <p:tags r:id="rId4"/>
              </p:custDataLst>
            </p:nvPr>
          </p:nvPicPr>
          <p:blipFill>
            <a:blip r:embed="rId10"/>
            <a:stretch>
              <a:fillRect/>
            </a:stretch>
          </p:blipFill>
          <p:spPr>
            <a:xfrm>
              <a:off x="7772770" y="3974135"/>
              <a:ext cx="3400055" cy="2691130"/>
            </a:xfrm>
            <a:prstGeom prst="rect">
              <a:avLst/>
            </a:prstGeom>
            <a:ln>
              <a:solidFill>
                <a:schemeClr val="tx1">
                  <a:lumMod val="65000"/>
                  <a:lumOff val="35000"/>
                </a:schemeClr>
              </a:solidFill>
            </a:ln>
          </p:spPr>
        </p:pic>
        <p:cxnSp>
          <p:nvCxnSpPr>
            <p:cNvPr id="47" name="Gewinkelter Verbinder 46"/>
            <p:cNvCxnSpPr>
              <a:stCxn id="43" idx="1"/>
            </p:cNvCxnSpPr>
            <p:nvPr/>
          </p:nvCxnSpPr>
          <p:spPr>
            <a:xfrm rot="10800000" flipV="1">
              <a:off x="2338618" y="1865643"/>
              <a:ext cx="1280031" cy="2108490"/>
            </a:xfrm>
            <a:prstGeom prst="bentConnector2">
              <a:avLst/>
            </a:prstGeom>
            <a:ln w="127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Gewinkelter Verbinder 55"/>
            <p:cNvCxnSpPr>
              <a:stCxn id="43" idx="3"/>
            </p:cNvCxnSpPr>
            <p:nvPr/>
          </p:nvCxnSpPr>
          <p:spPr>
            <a:xfrm>
              <a:off x="7953158" y="1865643"/>
              <a:ext cx="1374492" cy="2108492"/>
            </a:xfrm>
            <a:prstGeom prst="bentConnector2">
              <a:avLst/>
            </a:prstGeom>
            <a:ln w="127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Gerade Verbindung mit Pfeil 56"/>
            <p:cNvCxnSpPr>
              <a:stCxn id="59" idx="2"/>
            </p:cNvCxnSpPr>
            <p:nvPr/>
          </p:nvCxnSpPr>
          <p:spPr>
            <a:xfrm>
              <a:off x="5785903" y="3500916"/>
              <a:ext cx="0" cy="473219"/>
            </a:xfrm>
            <a:prstGeom prst="straightConnector1">
              <a:avLst/>
            </a:prstGeom>
            <a:ln w="127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9" name="Grafik 58"/>
            <p:cNvPicPr>
              <a:picLocks noChangeAspect="1"/>
            </p:cNvPicPr>
            <p:nvPr/>
          </p:nvPicPr>
          <p:blipFill>
            <a:blip r:embed="rId11"/>
            <a:stretch>
              <a:fillRect/>
            </a:stretch>
          </p:blipFill>
          <p:spPr>
            <a:xfrm>
              <a:off x="3618647" y="250033"/>
              <a:ext cx="4334511" cy="3250883"/>
            </a:xfrm>
            <a:prstGeom prst="rect">
              <a:avLst/>
            </a:prstGeom>
          </p:spPr>
        </p:pic>
      </p:grpSp>
    </p:spTree>
    <p:extLst>
      <p:ext uri="{BB962C8B-B14F-4D97-AF65-F5344CB8AC3E}">
        <p14:creationId xmlns:p14="http://schemas.microsoft.com/office/powerpoint/2010/main" val="1018180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573619" y="2754185"/>
            <a:ext cx="9037673" cy="363234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30" name="Grafik 29"/>
          <p:cNvPicPr>
            <a:picLocks noChangeAspect="1"/>
          </p:cNvPicPr>
          <p:nvPr/>
        </p:nvPicPr>
        <p:blipFill rotWithShape="1">
          <a:blip r:embed="rId6">
            <a:extLst>
              <a:ext uri="{BEBA8EAE-BF5A-486C-A8C5-ECC9F3942E4B}">
                <a14:imgProps xmlns:a14="http://schemas.microsoft.com/office/drawing/2010/main">
                  <a14:imgLayer r:embed="rId7">
                    <a14:imgEffect>
                      <a14:backgroundRemoval t="2716" b="13419" l="2177" r="31370">
                        <a14:foregroundMark x1="14341" y1="5751" x2="14341" y2="5751"/>
                        <a14:foregroundMark x1="15621" y1="4952" x2="15621" y2="4952"/>
                        <a14:foregroundMark x1="16901" y1="5751" x2="16901" y2="5751"/>
                        <a14:foregroundMark x1="17542" y1="5431" x2="17542" y2="5431"/>
                        <a14:foregroundMark x1="18694" y1="5431" x2="18694" y2="5431"/>
                        <a14:foregroundMark x1="19206" y1="5591" x2="19206" y2="5591"/>
                        <a14:foregroundMark x1="19590" y1="5272" x2="19590" y2="5272"/>
                        <a14:foregroundMark x1="20871" y1="5431" x2="20871" y2="5431"/>
                        <a14:foregroundMark x1="22023" y1="5272" x2="22023" y2="5272"/>
                        <a14:foregroundMark x1="22535" y1="5431" x2="22791" y2="5431"/>
                        <a14:foregroundMark x1="23047" y1="5272" x2="23047" y2="5272"/>
                        <a14:foregroundMark x1="24456" y1="5272" x2="24456" y2="5272"/>
                        <a14:foregroundMark x1="25608" y1="5751" x2="25608" y2="5751"/>
                        <a14:foregroundMark x1="26248" y1="5431" x2="26248" y2="5431"/>
                        <a14:foregroundMark x1="27401" y1="5431" x2="27401" y2="5431"/>
                        <a14:foregroundMark x1="13956" y1="8786" x2="13956" y2="8786"/>
                        <a14:foregroundMark x1="13956" y1="7987" x2="29321" y2="8626"/>
                        <a14:foregroundMark x1="14085" y1="7508" x2="29193" y2="7188"/>
                        <a14:foregroundMark x1="13572" y1="11342" x2="20487" y2="10863"/>
                        <a14:foregroundMark x1="13700" y1="10383" x2="14597" y2="10383"/>
                        <a14:foregroundMark x1="18054" y1="10703" x2="18054" y2="10703"/>
                        <a14:backgroundMark x1="17798" y1="6709" x2="17798" y2="6709"/>
                        <a14:backgroundMark x1="14981" y1="6390" x2="26504" y2="6390"/>
                        <a14:backgroundMark x1="27017" y1="6390" x2="29193" y2="6390"/>
                      </a14:backgroundRemoval>
                    </a14:imgEffect>
                  </a14:imgLayer>
                </a14:imgProps>
              </a:ext>
            </a:extLst>
          </a:blip>
          <a:srcRect l="1427" t="1584" r="64883" b="86991"/>
          <a:stretch/>
        </p:blipFill>
        <p:spPr>
          <a:xfrm>
            <a:off x="1725723" y="2911303"/>
            <a:ext cx="2770216" cy="715236"/>
          </a:xfrm>
          <a:prstGeom prst="rect">
            <a:avLst/>
          </a:prstGeom>
        </p:spPr>
      </p:pic>
      <p:pic>
        <p:nvPicPr>
          <p:cNvPr id="36" name="Image 5"/>
          <p:cNvPicPr/>
          <p:nvPr>
            <p:custDataLst>
              <p:tags r:id="rId1"/>
            </p:custDataLst>
          </p:nvPr>
        </p:nvPicPr>
        <p:blipFill>
          <a:blip r:embed="rId8"/>
          <a:stretch>
            <a:fillRect/>
          </a:stretch>
        </p:blipFill>
        <p:spPr>
          <a:xfrm>
            <a:off x="5026623" y="471467"/>
            <a:ext cx="2585954" cy="1951197"/>
          </a:xfrm>
          <a:prstGeom prst="rect">
            <a:avLst/>
          </a:prstGeom>
          <a:ln>
            <a:solidFill>
              <a:schemeClr val="tx1">
                <a:lumMod val="65000"/>
                <a:lumOff val="35000"/>
              </a:schemeClr>
            </a:solidFill>
          </a:ln>
        </p:spPr>
      </p:pic>
      <p:cxnSp>
        <p:nvCxnSpPr>
          <p:cNvPr id="39" name="Gewinkelter Verbinder 38"/>
          <p:cNvCxnSpPr>
            <a:cxnSpLocks/>
            <a:stCxn id="36" idx="1"/>
          </p:cNvCxnSpPr>
          <p:nvPr/>
        </p:nvCxnSpPr>
        <p:spPr>
          <a:xfrm rot="10800000" flipV="1">
            <a:off x="4298773" y="1447065"/>
            <a:ext cx="727851" cy="2545447"/>
          </a:xfrm>
          <a:prstGeom prst="bentConnector2">
            <a:avLst/>
          </a:prstGeom>
          <a:ln w="127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Gewinkelter Verbinder 39"/>
          <p:cNvCxnSpPr>
            <a:cxnSpLocks/>
            <a:stCxn id="36" idx="3"/>
          </p:cNvCxnSpPr>
          <p:nvPr/>
        </p:nvCxnSpPr>
        <p:spPr>
          <a:xfrm>
            <a:off x="7612577" y="1447066"/>
            <a:ext cx="819042" cy="2581512"/>
          </a:xfrm>
          <a:prstGeom prst="bentConnector2">
            <a:avLst/>
          </a:prstGeom>
          <a:ln w="127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p:cNvCxnSpPr>
            <a:cxnSpLocks/>
            <a:stCxn id="48" idx="2"/>
          </p:cNvCxnSpPr>
          <p:nvPr/>
        </p:nvCxnSpPr>
        <p:spPr>
          <a:xfrm>
            <a:off x="6319599" y="2422664"/>
            <a:ext cx="0" cy="1605914"/>
          </a:xfrm>
          <a:prstGeom prst="straightConnector1">
            <a:avLst/>
          </a:prstGeom>
          <a:ln w="127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8" name="Grafik 47"/>
          <p:cNvPicPr>
            <a:picLocks noChangeAspect="1"/>
          </p:cNvPicPr>
          <p:nvPr/>
        </p:nvPicPr>
        <p:blipFill>
          <a:blip r:embed="rId9"/>
          <a:stretch>
            <a:fillRect/>
          </a:stretch>
        </p:blipFill>
        <p:spPr>
          <a:xfrm>
            <a:off x="5026622" y="483198"/>
            <a:ext cx="2585954" cy="1939466"/>
          </a:xfrm>
          <a:prstGeom prst="rect">
            <a:avLst/>
          </a:prstGeom>
        </p:spPr>
      </p:pic>
      <p:grpSp>
        <p:nvGrpSpPr>
          <p:cNvPr id="10" name="Gruppieren 9">
            <a:extLst>
              <a:ext uri="{FF2B5EF4-FFF2-40B4-BE49-F238E27FC236}">
                <a16:creationId xmlns:a16="http://schemas.microsoft.com/office/drawing/2014/main" id="{A82BAAFD-AB0C-4D62-9FED-27881840C9D7}"/>
              </a:ext>
            </a:extLst>
          </p:cNvPr>
          <p:cNvGrpSpPr/>
          <p:nvPr/>
        </p:nvGrpSpPr>
        <p:grpSpPr>
          <a:xfrm>
            <a:off x="2108597" y="4028578"/>
            <a:ext cx="8146682" cy="1990368"/>
            <a:chOff x="3278970" y="3805414"/>
            <a:chExt cx="6571479" cy="1605520"/>
          </a:xfrm>
        </p:grpSpPr>
        <p:sp>
          <p:nvSpPr>
            <p:cNvPr id="3" name="Rechteck 2"/>
            <p:cNvSpPr/>
            <p:nvPr/>
          </p:nvSpPr>
          <p:spPr>
            <a:xfrm>
              <a:off x="7553082" y="3805414"/>
              <a:ext cx="2297367" cy="1602678"/>
            </a:xfrm>
            <a:prstGeom prst="rect">
              <a:avLst/>
            </a:prstGeom>
            <a:solidFill>
              <a:schemeClr val="bg1"/>
            </a:solidFill>
            <a:ln w="190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35" name="Grafik 34"/>
            <p:cNvPicPr>
              <a:picLocks noChangeAspect="1"/>
            </p:cNvPicPr>
            <p:nvPr>
              <p:custDataLst>
                <p:tags r:id="rId2"/>
              </p:custDataLst>
            </p:nvPr>
          </p:nvPicPr>
          <p:blipFill>
            <a:blip r:embed="rId10"/>
            <a:stretch>
              <a:fillRect/>
            </a:stretch>
          </p:blipFill>
          <p:spPr>
            <a:xfrm>
              <a:off x="5330431" y="3805415"/>
              <a:ext cx="2072191" cy="1605519"/>
            </a:xfrm>
            <a:prstGeom prst="rect">
              <a:avLst/>
            </a:prstGeom>
            <a:ln>
              <a:solidFill>
                <a:schemeClr val="tx1">
                  <a:lumMod val="65000"/>
                  <a:lumOff val="35000"/>
                </a:schemeClr>
              </a:solidFill>
            </a:ln>
          </p:spPr>
        </p:pic>
        <p:pic>
          <p:nvPicPr>
            <p:cNvPr id="37" name="Image 6"/>
            <p:cNvPicPr/>
            <p:nvPr>
              <p:custDataLst>
                <p:tags r:id="rId3"/>
              </p:custDataLst>
            </p:nvPr>
          </p:nvPicPr>
          <p:blipFill>
            <a:blip r:embed="rId11"/>
            <a:stretch>
              <a:fillRect/>
            </a:stretch>
          </p:blipFill>
          <p:spPr>
            <a:xfrm>
              <a:off x="3278970" y="3805414"/>
              <a:ext cx="1949125" cy="1605519"/>
            </a:xfrm>
            <a:prstGeom prst="rect">
              <a:avLst/>
            </a:prstGeom>
            <a:ln>
              <a:solidFill>
                <a:schemeClr val="tx1">
                  <a:lumMod val="65000"/>
                  <a:lumOff val="35000"/>
                </a:schemeClr>
              </a:solidFill>
            </a:ln>
          </p:spPr>
        </p:pic>
        <p:pic>
          <p:nvPicPr>
            <p:cNvPr id="8" name="Grafik 7">
              <a:extLst>
                <a:ext uri="{FF2B5EF4-FFF2-40B4-BE49-F238E27FC236}">
                  <a16:creationId xmlns:a16="http://schemas.microsoft.com/office/drawing/2014/main" id="{A3AEBF87-7333-454B-B71D-DBFF282B2CA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90903" y="3971602"/>
              <a:ext cx="1942196" cy="521017"/>
            </a:xfrm>
            <a:prstGeom prst="rect">
              <a:avLst/>
            </a:prstGeom>
          </p:spPr>
        </p:pic>
      </p:grpSp>
    </p:spTree>
    <p:extLst>
      <p:ext uri="{BB962C8B-B14F-4D97-AF65-F5344CB8AC3E}">
        <p14:creationId xmlns:p14="http://schemas.microsoft.com/office/powerpoint/2010/main" val="3463005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custDataLst>
              <p:tags r:id="rId1"/>
            </p:custDataLst>
          </p:nvPr>
        </p:nvSpPr>
        <p:spPr>
          <a:xfrm>
            <a:off x="709924" y="669639"/>
            <a:ext cx="8927940" cy="538609"/>
          </a:xfrm>
          <a:prstGeom prst="rect">
            <a:avLst/>
          </a:prstGeom>
          <a:noFill/>
        </p:spPr>
        <p:txBody>
          <a:bodyPr wrap="square" rtlCol="0">
            <a:spAutoFit/>
          </a:bodyPr>
          <a:lstStyle/>
          <a:p>
            <a:r>
              <a:rPr lang="fr-CH" sz="2900" b="1" dirty="0" err="1">
                <a:latin typeface="+mj-lt"/>
                <a:cs typeface="Arial" panose="020B0604020202020204" pitchFamily="34" charset="0"/>
              </a:rPr>
              <a:t>Übersicht</a:t>
            </a:r>
            <a:r>
              <a:rPr lang="fr-CH" sz="2900" b="1" dirty="0">
                <a:latin typeface="+mj-lt"/>
                <a:cs typeface="Arial" panose="020B0604020202020204" pitchFamily="34" charset="0"/>
              </a:rPr>
              <a:t> </a:t>
            </a:r>
            <a:r>
              <a:rPr lang="fr-CH" sz="2900" b="1" dirty="0" err="1">
                <a:latin typeface="+mj-lt"/>
                <a:cs typeface="Arial" panose="020B0604020202020204" pitchFamily="34" charset="0"/>
              </a:rPr>
              <a:t>Amtsblattportal</a:t>
            </a:r>
            <a:endParaRPr lang="fr-CH" sz="2900" b="1" dirty="0">
              <a:latin typeface="+mj-lt"/>
            </a:endParaRPr>
          </a:p>
        </p:txBody>
      </p:sp>
      <p:sp>
        <p:nvSpPr>
          <p:cNvPr id="47" name="Subtitle 2"/>
          <p:cNvSpPr txBox="1">
            <a:spLocks/>
          </p:cNvSpPr>
          <p:nvPr>
            <p:custDataLst>
              <p:tags r:id="rId2"/>
            </p:custDataLst>
          </p:nvPr>
        </p:nvSpPr>
        <p:spPr>
          <a:xfrm>
            <a:off x="709923" y="1447800"/>
            <a:ext cx="11736077" cy="45550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882" indent="-342882">
              <a:lnSpc>
                <a:spcPts val="3700"/>
              </a:lnSpc>
              <a:spcBef>
                <a:spcPts val="0"/>
              </a:spcBef>
              <a:buClr>
                <a:srgbClr val="4D858D"/>
              </a:buClr>
            </a:pPr>
            <a:r>
              <a:rPr lang="fr-CH" sz="2600" dirty="0" err="1">
                <a:latin typeface="+mj-lt"/>
              </a:rPr>
              <a:t>Mehrwert</a:t>
            </a:r>
            <a:r>
              <a:rPr lang="fr-CH" sz="2600" dirty="0">
                <a:latin typeface="+mj-lt"/>
              </a:rPr>
              <a:t> </a:t>
            </a:r>
            <a:r>
              <a:rPr lang="fr-CH" sz="2600" dirty="0" err="1">
                <a:latin typeface="+mj-lt"/>
              </a:rPr>
              <a:t>durch</a:t>
            </a:r>
            <a:r>
              <a:rPr lang="fr-CH" sz="2600" dirty="0">
                <a:latin typeface="+mj-lt"/>
              </a:rPr>
              <a:t> </a:t>
            </a:r>
            <a:r>
              <a:rPr lang="fr-CH" sz="2600" dirty="0" err="1">
                <a:latin typeface="+mj-lt"/>
              </a:rPr>
              <a:t>gemeinsame</a:t>
            </a:r>
            <a:r>
              <a:rPr lang="fr-CH" sz="2600" dirty="0">
                <a:latin typeface="+mj-lt"/>
              </a:rPr>
              <a:t> </a:t>
            </a:r>
            <a:r>
              <a:rPr lang="fr-CH" sz="2600" dirty="0" err="1">
                <a:latin typeface="+mj-lt"/>
              </a:rPr>
              <a:t>Nutzung</a:t>
            </a:r>
            <a:r>
              <a:rPr lang="fr-CH" sz="2600" dirty="0">
                <a:latin typeface="+mj-lt"/>
              </a:rPr>
              <a:t> (</a:t>
            </a:r>
            <a:r>
              <a:rPr lang="fr-CH" sz="2600" dirty="0" err="1">
                <a:latin typeface="+mj-lt"/>
              </a:rPr>
              <a:t>Kosten</a:t>
            </a:r>
            <a:r>
              <a:rPr lang="fr-CH" sz="2600" dirty="0">
                <a:latin typeface="+mj-lt"/>
              </a:rPr>
              <a:t>, Community, ...)</a:t>
            </a:r>
          </a:p>
          <a:p>
            <a:pPr marL="342882" indent="-342882">
              <a:lnSpc>
                <a:spcPts val="3700"/>
              </a:lnSpc>
              <a:spcBef>
                <a:spcPts val="0"/>
              </a:spcBef>
              <a:buClr>
                <a:srgbClr val="4D858D"/>
              </a:buClr>
            </a:pPr>
            <a:r>
              <a:rPr lang="fr-CH" sz="2600" dirty="0" err="1">
                <a:latin typeface="+mj-lt"/>
              </a:rPr>
              <a:t>Gesamtschweizerische</a:t>
            </a:r>
            <a:r>
              <a:rPr lang="fr-CH" sz="2600" dirty="0">
                <a:latin typeface="+mj-lt"/>
              </a:rPr>
              <a:t> </a:t>
            </a:r>
            <a:r>
              <a:rPr lang="fr-CH" sz="2600" dirty="0" err="1">
                <a:latin typeface="+mj-lt"/>
              </a:rPr>
              <a:t>Standardisierung</a:t>
            </a:r>
            <a:r>
              <a:rPr lang="fr-CH" sz="2600" dirty="0">
                <a:latin typeface="+mj-lt"/>
              </a:rPr>
              <a:t> von </a:t>
            </a:r>
            <a:r>
              <a:rPr lang="fr-CH" sz="2600" dirty="0" err="1">
                <a:latin typeface="+mj-lt"/>
              </a:rPr>
              <a:t>Prozessen</a:t>
            </a:r>
            <a:r>
              <a:rPr lang="fr-CH" sz="2600" dirty="0">
                <a:latin typeface="+mj-lt"/>
              </a:rPr>
              <a:t> und </a:t>
            </a:r>
            <a:r>
              <a:rPr lang="fr-CH" sz="2600" dirty="0" err="1">
                <a:latin typeface="+mj-lt"/>
              </a:rPr>
              <a:t>Meldungen</a:t>
            </a:r>
            <a:endParaRPr lang="fr-CH" sz="2600" dirty="0">
              <a:latin typeface="+mj-lt"/>
            </a:endParaRPr>
          </a:p>
          <a:p>
            <a:pPr marL="342882" indent="-342882">
              <a:lnSpc>
                <a:spcPts val="3700"/>
              </a:lnSpc>
              <a:spcBef>
                <a:spcPts val="0"/>
              </a:spcBef>
              <a:buClr>
                <a:srgbClr val="4D858D"/>
              </a:buClr>
            </a:pPr>
            <a:r>
              <a:rPr lang="fr-CH" sz="2600" dirty="0" err="1">
                <a:latin typeface="+mj-lt"/>
              </a:rPr>
              <a:t>Meldungssuche</a:t>
            </a:r>
            <a:r>
              <a:rPr lang="fr-CH" sz="2600" dirty="0">
                <a:latin typeface="+mj-lt"/>
              </a:rPr>
              <a:t> </a:t>
            </a:r>
            <a:r>
              <a:rPr lang="fr-CH" sz="2600" dirty="0" err="1">
                <a:latin typeface="+mj-lt"/>
              </a:rPr>
              <a:t>über</a:t>
            </a:r>
            <a:r>
              <a:rPr lang="fr-CH" sz="2600" dirty="0">
                <a:latin typeface="+mj-lt"/>
              </a:rPr>
              <a:t> </a:t>
            </a:r>
            <a:r>
              <a:rPr lang="fr-CH" sz="2600" dirty="0" err="1">
                <a:latin typeface="+mj-lt"/>
              </a:rPr>
              <a:t>föderale</a:t>
            </a:r>
            <a:r>
              <a:rPr lang="fr-CH" sz="2600" dirty="0">
                <a:latin typeface="+mj-lt"/>
              </a:rPr>
              <a:t> </a:t>
            </a:r>
            <a:r>
              <a:rPr lang="fr-CH" sz="2600" dirty="0" err="1">
                <a:latin typeface="+mj-lt"/>
              </a:rPr>
              <a:t>Grenzen</a:t>
            </a:r>
            <a:r>
              <a:rPr lang="fr-CH" sz="2600" dirty="0">
                <a:latin typeface="+mj-lt"/>
              </a:rPr>
              <a:t> </a:t>
            </a:r>
          </a:p>
          <a:p>
            <a:pPr marL="342882" indent="-342882">
              <a:lnSpc>
                <a:spcPts val="3700"/>
              </a:lnSpc>
              <a:spcBef>
                <a:spcPts val="0"/>
              </a:spcBef>
              <a:buClr>
                <a:srgbClr val="4D858D"/>
              </a:buClr>
            </a:pPr>
            <a:r>
              <a:rPr lang="fr-CH" sz="2600" dirty="0" err="1">
                <a:latin typeface="+mj-lt"/>
              </a:rPr>
              <a:t>Meldungsbezug</a:t>
            </a:r>
            <a:r>
              <a:rPr lang="fr-CH" sz="2600" dirty="0">
                <a:latin typeface="+mj-lt"/>
              </a:rPr>
              <a:t> in </a:t>
            </a:r>
            <a:r>
              <a:rPr lang="fr-CH" sz="2600" dirty="0" err="1">
                <a:latin typeface="+mj-lt"/>
              </a:rPr>
              <a:t>verschiedenen</a:t>
            </a:r>
            <a:r>
              <a:rPr lang="fr-CH" sz="2600" dirty="0">
                <a:latin typeface="+mj-lt"/>
              </a:rPr>
              <a:t> </a:t>
            </a:r>
            <a:r>
              <a:rPr lang="fr-CH" sz="2600" dirty="0" err="1">
                <a:latin typeface="+mj-lt"/>
              </a:rPr>
              <a:t>Formaten</a:t>
            </a:r>
            <a:endParaRPr lang="fr-CH" sz="2600" dirty="0">
              <a:latin typeface="+mj-lt"/>
            </a:endParaRPr>
          </a:p>
          <a:p>
            <a:pPr marL="342882" indent="-342882">
              <a:lnSpc>
                <a:spcPts val="3700"/>
              </a:lnSpc>
              <a:spcBef>
                <a:spcPts val="0"/>
              </a:spcBef>
              <a:buClr>
                <a:srgbClr val="4D858D"/>
              </a:buClr>
            </a:pPr>
            <a:r>
              <a:rPr lang="fr-CH" sz="2600" dirty="0" err="1"/>
              <a:t>zentrale</a:t>
            </a:r>
            <a:r>
              <a:rPr lang="fr-CH" sz="2600" dirty="0"/>
              <a:t> </a:t>
            </a:r>
            <a:r>
              <a:rPr lang="fr-CH" sz="2600" dirty="0" err="1"/>
              <a:t>Erfassung</a:t>
            </a:r>
            <a:r>
              <a:rPr lang="fr-CH" sz="2600" dirty="0"/>
              <a:t> und </a:t>
            </a:r>
            <a:r>
              <a:rPr lang="fr-CH" sz="2600" dirty="0" err="1"/>
              <a:t>Veröffentlichung</a:t>
            </a:r>
            <a:r>
              <a:rPr lang="fr-CH" sz="2600" dirty="0"/>
              <a:t> in </a:t>
            </a:r>
            <a:r>
              <a:rPr lang="fr-CH" sz="2600" dirty="0" err="1"/>
              <a:t>verschiedenen</a:t>
            </a:r>
            <a:r>
              <a:rPr lang="fr-CH" sz="2600" dirty="0"/>
              <a:t> </a:t>
            </a:r>
            <a:r>
              <a:rPr lang="fr-CH" sz="2600" dirty="0" err="1"/>
              <a:t>Amtsblättern</a:t>
            </a:r>
            <a:endParaRPr lang="fr-CH" sz="2600" dirty="0"/>
          </a:p>
          <a:p>
            <a:pPr marL="342882" indent="-342882">
              <a:lnSpc>
                <a:spcPts val="3700"/>
              </a:lnSpc>
              <a:spcBef>
                <a:spcPts val="0"/>
              </a:spcBef>
              <a:buClr>
                <a:srgbClr val="4D858D"/>
              </a:buClr>
            </a:pPr>
            <a:r>
              <a:rPr lang="fr-CH" sz="2600" dirty="0" err="1">
                <a:latin typeface="+mj-lt"/>
              </a:rPr>
              <a:t>Stabiler</a:t>
            </a:r>
            <a:r>
              <a:rPr lang="fr-CH" sz="2600" dirty="0">
                <a:latin typeface="+mj-lt"/>
              </a:rPr>
              <a:t> </a:t>
            </a:r>
            <a:r>
              <a:rPr lang="fr-CH" sz="2600" dirty="0" err="1">
                <a:latin typeface="+mj-lt"/>
              </a:rPr>
              <a:t>Betrieb</a:t>
            </a:r>
            <a:r>
              <a:rPr lang="fr-CH" sz="2600" dirty="0">
                <a:latin typeface="+mj-lt"/>
              </a:rPr>
              <a:t> / </a:t>
            </a:r>
            <a:r>
              <a:rPr lang="fr-CH" sz="2600" dirty="0" err="1">
                <a:latin typeface="+mj-lt"/>
              </a:rPr>
              <a:t>Verfügbarkeit</a:t>
            </a:r>
            <a:r>
              <a:rPr lang="fr-CH" sz="2600" dirty="0">
                <a:latin typeface="+mj-lt"/>
              </a:rPr>
              <a:t> 24/7 / 99.7%</a:t>
            </a:r>
          </a:p>
          <a:p>
            <a:pPr marL="342882" indent="-342882">
              <a:lnSpc>
                <a:spcPts val="3700"/>
              </a:lnSpc>
              <a:spcBef>
                <a:spcPts val="0"/>
              </a:spcBef>
              <a:buClr>
                <a:srgbClr val="4D858D"/>
              </a:buClr>
            </a:pPr>
            <a:r>
              <a:rPr lang="fr-CH" sz="2600" dirty="0" err="1">
                <a:latin typeface="+mj-lt"/>
              </a:rPr>
              <a:t>Hoher</a:t>
            </a:r>
            <a:r>
              <a:rPr lang="fr-CH" sz="2600" dirty="0">
                <a:latin typeface="+mj-lt"/>
              </a:rPr>
              <a:t> Standard </a:t>
            </a:r>
            <a:r>
              <a:rPr lang="fr-CH" sz="2600" dirty="0" err="1">
                <a:latin typeface="+mj-lt"/>
              </a:rPr>
              <a:t>betreffend</a:t>
            </a:r>
            <a:r>
              <a:rPr lang="fr-CH" sz="2600" dirty="0">
                <a:latin typeface="+mj-lt"/>
              </a:rPr>
              <a:t> (Cyber-)Security</a:t>
            </a:r>
          </a:p>
          <a:p>
            <a:pPr marL="342882" indent="-342882">
              <a:lnSpc>
                <a:spcPts val="3700"/>
              </a:lnSpc>
              <a:spcBef>
                <a:spcPts val="0"/>
              </a:spcBef>
              <a:buClr>
                <a:srgbClr val="4D858D"/>
              </a:buClr>
            </a:pPr>
            <a:r>
              <a:rPr lang="fr-CH" sz="2600" dirty="0" err="1">
                <a:latin typeface="+mj-lt"/>
              </a:rPr>
              <a:t>Anwendersupport</a:t>
            </a:r>
            <a:r>
              <a:rPr lang="fr-CH" sz="2600" dirty="0">
                <a:latin typeface="+mj-lt"/>
              </a:rPr>
              <a:t> und </a:t>
            </a:r>
            <a:r>
              <a:rPr lang="fr-CH" sz="2600" dirty="0" err="1">
                <a:latin typeface="+mj-lt"/>
              </a:rPr>
              <a:t>technische</a:t>
            </a:r>
            <a:r>
              <a:rPr lang="fr-CH" sz="2600" dirty="0">
                <a:latin typeface="+mj-lt"/>
              </a:rPr>
              <a:t> </a:t>
            </a:r>
            <a:r>
              <a:rPr lang="fr-CH" sz="2600" dirty="0" err="1">
                <a:latin typeface="+mj-lt"/>
              </a:rPr>
              <a:t>Unterstützung</a:t>
            </a:r>
            <a:endParaRPr lang="fr-CH" sz="2600" dirty="0">
              <a:latin typeface="+mj-lt"/>
            </a:endParaRPr>
          </a:p>
          <a:p>
            <a:pPr marL="342882" indent="-342882">
              <a:lnSpc>
                <a:spcPts val="3700"/>
              </a:lnSpc>
              <a:spcBef>
                <a:spcPts val="0"/>
              </a:spcBef>
              <a:buClr>
                <a:srgbClr val="4D858D"/>
              </a:buClr>
            </a:pPr>
            <a:r>
              <a:rPr lang="fr-CH" sz="2600" dirty="0">
                <a:latin typeface="+mj-lt"/>
              </a:rPr>
              <a:t>Projekt </a:t>
            </a:r>
            <a:r>
              <a:rPr lang="fr-CH" sz="2600" dirty="0" err="1">
                <a:latin typeface="+mj-lt"/>
              </a:rPr>
              <a:t>für</a:t>
            </a:r>
            <a:r>
              <a:rPr lang="fr-CH" sz="2600" dirty="0">
                <a:latin typeface="+mj-lt"/>
              </a:rPr>
              <a:t> </a:t>
            </a:r>
            <a:r>
              <a:rPr lang="fr-CH" sz="2600" dirty="0" err="1">
                <a:latin typeface="+mj-lt"/>
              </a:rPr>
              <a:t>Amtsblattportal</a:t>
            </a:r>
            <a:r>
              <a:rPr lang="fr-CH" sz="2600" dirty="0">
                <a:latin typeface="+mj-lt"/>
              </a:rPr>
              <a:t> 2.0 (Start </a:t>
            </a:r>
            <a:r>
              <a:rPr lang="fr-CH" sz="2600" dirty="0" err="1">
                <a:latin typeface="+mj-lt"/>
              </a:rPr>
              <a:t>Konzeptphase</a:t>
            </a:r>
            <a:r>
              <a:rPr lang="fr-CH" sz="2600" dirty="0">
                <a:latin typeface="+mj-lt"/>
              </a:rPr>
              <a:t>)</a:t>
            </a:r>
          </a:p>
          <a:p>
            <a:pPr marL="342882" indent="-342882">
              <a:lnSpc>
                <a:spcPts val="3700"/>
              </a:lnSpc>
              <a:spcBef>
                <a:spcPts val="0"/>
              </a:spcBef>
              <a:buClr>
                <a:srgbClr val="4D858D"/>
              </a:buClr>
            </a:pPr>
            <a:r>
              <a:rPr lang="fr-CH" sz="2600" dirty="0" err="1">
                <a:latin typeface="+mj-lt"/>
              </a:rPr>
              <a:t>Eingabe</a:t>
            </a:r>
            <a:r>
              <a:rPr lang="fr-CH" sz="2600" dirty="0">
                <a:latin typeface="+mj-lt"/>
              </a:rPr>
              <a:t> </a:t>
            </a:r>
            <a:r>
              <a:rPr lang="fr-CH" sz="2600" dirty="0" err="1">
                <a:latin typeface="+mj-lt"/>
              </a:rPr>
              <a:t>über</a:t>
            </a:r>
            <a:r>
              <a:rPr lang="fr-CH" sz="2600" dirty="0">
                <a:latin typeface="+mj-lt"/>
              </a:rPr>
              <a:t> </a:t>
            </a:r>
            <a:r>
              <a:rPr lang="fr-CH" sz="2600" dirty="0" err="1">
                <a:latin typeface="+mj-lt"/>
              </a:rPr>
              <a:t>Schnittstelle</a:t>
            </a:r>
            <a:endParaRPr lang="fr-CH" sz="2600" dirty="0">
              <a:latin typeface="+mj-lt"/>
            </a:endParaRPr>
          </a:p>
          <a:p>
            <a:pPr marL="342882" indent="-342882">
              <a:lnSpc>
                <a:spcPts val="3500"/>
              </a:lnSpc>
              <a:spcBef>
                <a:spcPts val="0"/>
              </a:spcBef>
              <a:buClr>
                <a:srgbClr val="4D858D"/>
              </a:buClr>
            </a:pPr>
            <a:endParaRPr lang="fr-CH" sz="2600" dirty="0"/>
          </a:p>
          <a:p>
            <a:pPr marL="342882" indent="-342882">
              <a:lnSpc>
                <a:spcPts val="3500"/>
              </a:lnSpc>
              <a:spcBef>
                <a:spcPts val="0"/>
              </a:spcBef>
              <a:buClr>
                <a:srgbClr val="4D858D"/>
              </a:buClr>
            </a:pPr>
            <a:endParaRPr lang="fr-CH" sz="2600" dirty="0">
              <a:latin typeface="+mj-lt"/>
            </a:endParaRPr>
          </a:p>
          <a:p>
            <a:pPr marL="0" indent="0">
              <a:lnSpc>
                <a:spcPts val="3120"/>
              </a:lnSpc>
              <a:spcBef>
                <a:spcPts val="1900"/>
              </a:spcBef>
              <a:buClr>
                <a:srgbClr val="4D858D"/>
              </a:buClr>
              <a:buNone/>
            </a:pPr>
            <a:endParaRPr lang="fr-CH" sz="2600" dirty="0">
              <a:latin typeface="Frutiger 55" panose="020B0500000000000000" pitchFamily="34" charset="0"/>
            </a:endParaRPr>
          </a:p>
          <a:p>
            <a:pPr marL="342882" indent="-342882">
              <a:spcBef>
                <a:spcPts val="1900"/>
              </a:spcBef>
              <a:buClr>
                <a:srgbClr val="4D858D"/>
              </a:buClr>
            </a:pPr>
            <a:endParaRPr lang="fr-CH" sz="2600" dirty="0">
              <a:latin typeface="Frutiger 55" panose="020B0500000000000000" pitchFamily="34" charset="0"/>
            </a:endParaRPr>
          </a:p>
        </p:txBody>
      </p:sp>
      <p:pic>
        <p:nvPicPr>
          <p:cNvPr id="4" name="Grafi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89054" y="286303"/>
            <a:ext cx="921946" cy="921945"/>
          </a:xfrm>
          <a:prstGeom prst="rect">
            <a:avLst/>
          </a:prstGeom>
        </p:spPr>
      </p:pic>
    </p:spTree>
    <p:extLst>
      <p:ext uri="{BB962C8B-B14F-4D97-AF65-F5344CB8AC3E}">
        <p14:creationId xmlns:p14="http://schemas.microsoft.com/office/powerpoint/2010/main" val="21679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954593" y="2797238"/>
            <a:ext cx="11237406" cy="538609"/>
          </a:xfrm>
          <a:prstGeom prst="rect">
            <a:avLst/>
          </a:prstGeom>
          <a:noFill/>
        </p:spPr>
        <p:txBody>
          <a:bodyPr wrap="square" rtlCol="0">
            <a:spAutoFit/>
          </a:bodyPr>
          <a:lstStyle/>
          <a:p>
            <a:r>
              <a:rPr lang="de-CH" sz="2900" b="1" dirty="0">
                <a:latin typeface="Arial" panose="020B0604020202020204" pitchFamily="34" charset="0"/>
                <a:cs typeface="Arial" panose="020B0604020202020204" pitchFamily="34" charset="0"/>
              </a:rPr>
              <a:t>Grundlagen «Publizieren über das Amtsblattportal»</a:t>
            </a:r>
          </a:p>
        </p:txBody>
      </p:sp>
      <p:sp>
        <p:nvSpPr>
          <p:cNvPr id="11" name="Subtitle 2"/>
          <p:cNvSpPr txBox="1">
            <a:spLocks/>
          </p:cNvSpPr>
          <p:nvPr/>
        </p:nvSpPr>
        <p:spPr>
          <a:xfrm>
            <a:off x="765313" y="1380221"/>
            <a:ext cx="10396673" cy="33726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900"/>
              </a:spcBef>
              <a:buClr>
                <a:srgbClr val="4D858D"/>
              </a:buClr>
              <a:buNone/>
            </a:pPr>
            <a:endParaRPr lang="de-CH" sz="2600" dirty="0">
              <a:latin typeface="Frutiger 55" panose="020B0500000000000000" pitchFamily="34" charset="0"/>
            </a:endParaRPr>
          </a:p>
        </p:txBody>
      </p:sp>
      <p:pic>
        <p:nvPicPr>
          <p:cNvPr id="4" name="Grafik 3">
            <a:extLst>
              <a:ext uri="{FF2B5EF4-FFF2-40B4-BE49-F238E27FC236}">
                <a16:creationId xmlns:a16="http://schemas.microsoft.com/office/drawing/2014/main" id="{B908EDEF-12E5-4393-8DBB-23B9D5CC8D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9054" y="286303"/>
            <a:ext cx="921946" cy="921945"/>
          </a:xfrm>
          <a:prstGeom prst="rect">
            <a:avLst/>
          </a:prstGeom>
        </p:spPr>
      </p:pic>
    </p:spTree>
    <p:extLst>
      <p:ext uri="{BB962C8B-B14F-4D97-AF65-F5344CB8AC3E}">
        <p14:creationId xmlns:p14="http://schemas.microsoft.com/office/powerpoint/2010/main" val="1728806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p:nvPr/>
        </p:nvGrpSpPr>
        <p:grpSpPr>
          <a:xfrm>
            <a:off x="1805899" y="2780436"/>
            <a:ext cx="8375719" cy="2266341"/>
            <a:chOff x="1779958" y="2273233"/>
            <a:chExt cx="8034709" cy="2032878"/>
          </a:xfrm>
        </p:grpSpPr>
        <p:pic>
          <p:nvPicPr>
            <p:cNvPr id="4" name="Grafik 3"/>
            <p:cNvPicPr>
              <a:picLocks noChangeAspect="1"/>
            </p:cNvPicPr>
            <p:nvPr/>
          </p:nvPicPr>
          <p:blipFill>
            <a:blip r:embed="rId3"/>
            <a:stretch>
              <a:fillRect/>
            </a:stretch>
          </p:blipFill>
          <p:spPr>
            <a:xfrm>
              <a:off x="1779958" y="2273233"/>
              <a:ext cx="8034709" cy="2032878"/>
            </a:xfrm>
            <a:prstGeom prst="rect">
              <a:avLst/>
            </a:prstGeom>
          </p:spPr>
        </p:pic>
        <p:sp>
          <p:nvSpPr>
            <p:cNvPr id="5" name="Rechteck 4"/>
            <p:cNvSpPr/>
            <p:nvPr/>
          </p:nvSpPr>
          <p:spPr>
            <a:xfrm>
              <a:off x="5087492" y="2456877"/>
              <a:ext cx="4377446" cy="382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dirty="0">
                  <a:solidFill>
                    <a:schemeClr val="tx1"/>
                  </a:solidFill>
                </a:rPr>
                <a:t>Abonnent mit spezifischen Filtern</a:t>
              </a:r>
            </a:p>
          </p:txBody>
        </p:sp>
        <p:sp>
          <p:nvSpPr>
            <p:cNvPr id="6" name="Rechteck 5"/>
            <p:cNvSpPr/>
            <p:nvPr/>
          </p:nvSpPr>
          <p:spPr>
            <a:xfrm>
              <a:off x="5162145" y="3738483"/>
              <a:ext cx="4377446" cy="382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dirty="0">
                  <a:solidFill>
                    <a:schemeClr val="tx1"/>
                  </a:solidFill>
                </a:rPr>
                <a:t>Administrator</a:t>
              </a:r>
            </a:p>
          </p:txBody>
        </p:sp>
        <p:sp>
          <p:nvSpPr>
            <p:cNvPr id="7" name="Rechteck 6"/>
            <p:cNvSpPr/>
            <p:nvPr/>
          </p:nvSpPr>
          <p:spPr>
            <a:xfrm>
              <a:off x="5162145" y="3092539"/>
              <a:ext cx="4377446" cy="382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dirty="0">
                  <a:solidFill>
                    <a:schemeClr val="tx1"/>
                  </a:solidFill>
                </a:rPr>
                <a:t>Mitglied einer publizierenden Stelle</a:t>
              </a:r>
            </a:p>
          </p:txBody>
        </p:sp>
      </p:grpSp>
      <p:sp>
        <p:nvSpPr>
          <p:cNvPr id="8" name="Textfeld 7"/>
          <p:cNvSpPr txBox="1"/>
          <p:nvPr/>
        </p:nvSpPr>
        <p:spPr>
          <a:xfrm>
            <a:off x="991565" y="478533"/>
            <a:ext cx="10170421" cy="538609"/>
          </a:xfrm>
          <a:prstGeom prst="rect">
            <a:avLst/>
          </a:prstGeom>
          <a:noFill/>
        </p:spPr>
        <p:txBody>
          <a:bodyPr wrap="square" rtlCol="0">
            <a:spAutoFit/>
          </a:bodyPr>
          <a:lstStyle/>
          <a:p>
            <a:r>
              <a:rPr lang="de-CH" sz="2900" b="1" dirty="0">
                <a:latin typeface="Arial" panose="020B0604020202020204" pitchFamily="34" charset="0"/>
                <a:cs typeface="Arial" panose="020B0604020202020204" pitchFamily="34" charset="0"/>
              </a:rPr>
              <a:t>Persönliches Benutzerprofil für erweiterte Services</a:t>
            </a:r>
          </a:p>
        </p:txBody>
      </p:sp>
      <p:sp>
        <p:nvSpPr>
          <p:cNvPr id="11" name="Subtitle 2"/>
          <p:cNvSpPr txBox="1">
            <a:spLocks/>
          </p:cNvSpPr>
          <p:nvPr/>
        </p:nvSpPr>
        <p:spPr>
          <a:xfrm>
            <a:off x="765313" y="1380221"/>
            <a:ext cx="10396673" cy="33726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900"/>
              </a:spcBef>
              <a:buClr>
                <a:srgbClr val="4D858D"/>
              </a:buClr>
              <a:buNone/>
            </a:pPr>
            <a:endParaRPr lang="de-CH" sz="2600" dirty="0">
              <a:latin typeface="Frutiger 55" panose="020B0500000000000000" pitchFamily="34" charset="0"/>
            </a:endParaRPr>
          </a:p>
        </p:txBody>
      </p:sp>
    </p:spTree>
    <p:extLst>
      <p:ext uri="{BB962C8B-B14F-4D97-AF65-F5344CB8AC3E}">
        <p14:creationId xmlns:p14="http://schemas.microsoft.com/office/powerpoint/2010/main" val="325736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991565" y="499554"/>
            <a:ext cx="8580699" cy="538609"/>
          </a:xfrm>
          <a:prstGeom prst="rect">
            <a:avLst/>
          </a:prstGeom>
          <a:noFill/>
        </p:spPr>
        <p:txBody>
          <a:bodyPr wrap="square" rtlCol="0">
            <a:spAutoFit/>
          </a:bodyPr>
          <a:lstStyle/>
          <a:p>
            <a:r>
              <a:rPr lang="de-CH" sz="2900" b="1" dirty="0">
                <a:latin typeface="Arial" panose="020B0604020202020204" pitchFamily="34" charset="0"/>
                <a:cs typeface="Arial" panose="020B0604020202020204" pitchFamily="34" charset="0"/>
              </a:rPr>
              <a:t>Publizierende Stellen</a:t>
            </a:r>
          </a:p>
        </p:txBody>
      </p:sp>
      <p:pic>
        <p:nvPicPr>
          <p:cNvPr id="2" name="Grafik 1"/>
          <p:cNvPicPr>
            <a:picLocks noChangeAspect="1"/>
          </p:cNvPicPr>
          <p:nvPr/>
        </p:nvPicPr>
        <p:blipFill>
          <a:blip r:embed="rId3"/>
          <a:stretch>
            <a:fillRect/>
          </a:stretch>
        </p:blipFill>
        <p:spPr>
          <a:xfrm>
            <a:off x="991565" y="2962437"/>
            <a:ext cx="7893708" cy="2661381"/>
          </a:xfrm>
          <a:prstGeom prst="rect">
            <a:avLst/>
          </a:prstGeom>
        </p:spPr>
      </p:pic>
      <p:sp>
        <p:nvSpPr>
          <p:cNvPr id="3" name="Rechteck 2"/>
          <p:cNvSpPr/>
          <p:nvPr/>
        </p:nvSpPr>
        <p:spPr>
          <a:xfrm>
            <a:off x="9639174" y="3466587"/>
            <a:ext cx="1514100" cy="19892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7" name="Gerade Verbindung mit Pfeil 6"/>
          <p:cNvCxnSpPr/>
          <p:nvPr/>
        </p:nvCxnSpPr>
        <p:spPr>
          <a:xfrm>
            <a:off x="8092380" y="4963394"/>
            <a:ext cx="2218433" cy="0"/>
          </a:xfrm>
          <a:prstGeom prst="straightConnector1">
            <a:avLst/>
          </a:prstGeom>
          <a:ln w="19050">
            <a:solidFill>
              <a:srgbClr val="4D858D"/>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9719458" y="3663536"/>
            <a:ext cx="1335186" cy="323165"/>
          </a:xfrm>
          <a:prstGeom prst="rect">
            <a:avLst/>
          </a:prstGeom>
          <a:noFill/>
        </p:spPr>
        <p:txBody>
          <a:bodyPr wrap="square" rtlCol="0">
            <a:spAutoFit/>
          </a:bodyPr>
          <a:lstStyle/>
          <a:p>
            <a:pPr>
              <a:lnSpc>
                <a:spcPts val="1800"/>
              </a:lnSpc>
            </a:pPr>
            <a:r>
              <a:rPr lang="de-CH" sz="1600" dirty="0"/>
              <a:t>Amtsblatt</a:t>
            </a:r>
          </a:p>
        </p:txBody>
      </p:sp>
      <p:sp>
        <p:nvSpPr>
          <p:cNvPr id="9" name="Subtitle 2"/>
          <p:cNvSpPr txBox="1">
            <a:spLocks/>
          </p:cNvSpPr>
          <p:nvPr/>
        </p:nvSpPr>
        <p:spPr>
          <a:xfrm>
            <a:off x="765313" y="1380221"/>
            <a:ext cx="10396673" cy="33726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dirty="0"/>
              <a:t>Wer ein Benutzerprofil hat, kann für seine Organisation eine publizierende Stelle einrichten – dieser können auch weitere Benutzer beitreten.</a:t>
            </a:r>
            <a:endParaRPr lang="de-CH" sz="2600" dirty="0">
              <a:latin typeface="Frutiger 55" panose="020B0500000000000000" pitchFamily="34" charset="0"/>
            </a:endParaRPr>
          </a:p>
          <a:p>
            <a:pPr marL="342882" indent="-342882">
              <a:spcBef>
                <a:spcPts val="1900"/>
              </a:spcBef>
              <a:buClr>
                <a:srgbClr val="4D858D"/>
              </a:buClr>
            </a:pPr>
            <a:endParaRPr lang="de-CH" sz="2600" dirty="0">
              <a:latin typeface="Frutiger 55" panose="020B0500000000000000" pitchFamily="34" charset="0"/>
            </a:endParaRPr>
          </a:p>
        </p:txBody>
      </p:sp>
      <p:sp>
        <p:nvSpPr>
          <p:cNvPr id="4" name="Rechteck 3">
            <a:extLst>
              <a:ext uri="{FF2B5EF4-FFF2-40B4-BE49-F238E27FC236}">
                <a16:creationId xmlns:a16="http://schemas.microsoft.com/office/drawing/2014/main" id="{20F3BDFA-63A3-4499-A2A9-073E566E7A26}"/>
              </a:ext>
            </a:extLst>
          </p:cNvPr>
          <p:cNvSpPr/>
          <p:nvPr/>
        </p:nvSpPr>
        <p:spPr>
          <a:xfrm>
            <a:off x="2645924" y="2723745"/>
            <a:ext cx="9027268" cy="3249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383710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991565" y="499554"/>
            <a:ext cx="8580699" cy="538609"/>
          </a:xfrm>
          <a:prstGeom prst="rect">
            <a:avLst/>
          </a:prstGeom>
          <a:noFill/>
        </p:spPr>
        <p:txBody>
          <a:bodyPr wrap="square" rtlCol="0">
            <a:spAutoFit/>
          </a:bodyPr>
          <a:lstStyle/>
          <a:p>
            <a:r>
              <a:rPr lang="de-CH" sz="2900" b="1" dirty="0">
                <a:latin typeface="Arial" panose="020B0604020202020204" pitchFamily="34" charset="0"/>
                <a:cs typeface="Arial" panose="020B0604020202020204" pitchFamily="34" charset="0"/>
              </a:rPr>
              <a:t>Publizierende Stellen</a:t>
            </a:r>
          </a:p>
        </p:txBody>
      </p:sp>
      <p:pic>
        <p:nvPicPr>
          <p:cNvPr id="2" name="Grafik 1"/>
          <p:cNvPicPr>
            <a:picLocks noChangeAspect="1"/>
          </p:cNvPicPr>
          <p:nvPr/>
        </p:nvPicPr>
        <p:blipFill>
          <a:blip r:embed="rId3"/>
          <a:stretch>
            <a:fillRect/>
          </a:stretch>
        </p:blipFill>
        <p:spPr>
          <a:xfrm>
            <a:off x="991565" y="2962437"/>
            <a:ext cx="7893708" cy="2661381"/>
          </a:xfrm>
          <a:prstGeom prst="rect">
            <a:avLst/>
          </a:prstGeom>
        </p:spPr>
      </p:pic>
      <p:sp>
        <p:nvSpPr>
          <p:cNvPr id="3" name="Rechteck 2"/>
          <p:cNvSpPr/>
          <p:nvPr/>
        </p:nvSpPr>
        <p:spPr>
          <a:xfrm>
            <a:off x="9639174" y="3466587"/>
            <a:ext cx="1514100" cy="19892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7" name="Gerade Verbindung mit Pfeil 6"/>
          <p:cNvCxnSpPr/>
          <p:nvPr/>
        </p:nvCxnSpPr>
        <p:spPr>
          <a:xfrm>
            <a:off x="8092380" y="4963394"/>
            <a:ext cx="2218433" cy="0"/>
          </a:xfrm>
          <a:prstGeom prst="straightConnector1">
            <a:avLst/>
          </a:prstGeom>
          <a:ln w="19050">
            <a:solidFill>
              <a:srgbClr val="4D858D"/>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9719458" y="3663536"/>
            <a:ext cx="1335186" cy="323165"/>
          </a:xfrm>
          <a:prstGeom prst="rect">
            <a:avLst/>
          </a:prstGeom>
          <a:noFill/>
        </p:spPr>
        <p:txBody>
          <a:bodyPr wrap="square" rtlCol="0">
            <a:spAutoFit/>
          </a:bodyPr>
          <a:lstStyle/>
          <a:p>
            <a:pPr>
              <a:lnSpc>
                <a:spcPts val="1800"/>
              </a:lnSpc>
            </a:pPr>
            <a:r>
              <a:rPr lang="de-CH" sz="1600" dirty="0"/>
              <a:t>Amtsblatt</a:t>
            </a:r>
          </a:p>
        </p:txBody>
      </p:sp>
      <p:sp>
        <p:nvSpPr>
          <p:cNvPr id="9" name="Subtitle 2"/>
          <p:cNvSpPr txBox="1">
            <a:spLocks/>
          </p:cNvSpPr>
          <p:nvPr/>
        </p:nvSpPr>
        <p:spPr>
          <a:xfrm>
            <a:off x="765313" y="1380221"/>
            <a:ext cx="10396673" cy="33726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dirty="0"/>
              <a:t>Wer ein Benutzerprofil hat, kann für seine Organisation eine publizierende Stelle einrichten – dieser können auch weitere Benutzer beitreten.</a:t>
            </a:r>
            <a:endParaRPr lang="de-CH" sz="2600" dirty="0">
              <a:latin typeface="Frutiger 55" panose="020B0500000000000000" pitchFamily="34" charset="0"/>
            </a:endParaRPr>
          </a:p>
          <a:p>
            <a:pPr marL="342882" indent="-342882">
              <a:spcBef>
                <a:spcPts val="1900"/>
              </a:spcBef>
              <a:buClr>
                <a:srgbClr val="4D858D"/>
              </a:buClr>
            </a:pPr>
            <a:endParaRPr lang="de-CH" sz="2600" dirty="0">
              <a:latin typeface="Frutiger 55" panose="020B0500000000000000" pitchFamily="34" charset="0"/>
            </a:endParaRPr>
          </a:p>
        </p:txBody>
      </p:sp>
      <p:sp>
        <p:nvSpPr>
          <p:cNvPr id="10" name="Rechteck 9">
            <a:extLst>
              <a:ext uri="{FF2B5EF4-FFF2-40B4-BE49-F238E27FC236}">
                <a16:creationId xmlns:a16="http://schemas.microsoft.com/office/drawing/2014/main" id="{F4E9E2C6-D601-4C1B-A316-21846886BA28}"/>
              </a:ext>
            </a:extLst>
          </p:cNvPr>
          <p:cNvSpPr/>
          <p:nvPr/>
        </p:nvSpPr>
        <p:spPr>
          <a:xfrm>
            <a:off x="6536986" y="2723745"/>
            <a:ext cx="5136205" cy="3249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526258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991565" y="499554"/>
            <a:ext cx="8580699" cy="538609"/>
          </a:xfrm>
          <a:prstGeom prst="rect">
            <a:avLst/>
          </a:prstGeom>
          <a:noFill/>
        </p:spPr>
        <p:txBody>
          <a:bodyPr wrap="square" rtlCol="0">
            <a:spAutoFit/>
          </a:bodyPr>
          <a:lstStyle/>
          <a:p>
            <a:r>
              <a:rPr lang="de-CH" sz="2900" b="1" dirty="0">
                <a:latin typeface="Arial" panose="020B0604020202020204" pitchFamily="34" charset="0"/>
                <a:cs typeface="Arial" panose="020B0604020202020204" pitchFamily="34" charset="0"/>
              </a:rPr>
              <a:t>Publizierende Stellen</a:t>
            </a:r>
          </a:p>
        </p:txBody>
      </p:sp>
      <p:pic>
        <p:nvPicPr>
          <p:cNvPr id="2" name="Grafik 1"/>
          <p:cNvPicPr>
            <a:picLocks noChangeAspect="1"/>
          </p:cNvPicPr>
          <p:nvPr/>
        </p:nvPicPr>
        <p:blipFill>
          <a:blip r:embed="rId3"/>
          <a:stretch>
            <a:fillRect/>
          </a:stretch>
        </p:blipFill>
        <p:spPr>
          <a:xfrm>
            <a:off x="991565" y="2962437"/>
            <a:ext cx="7893708" cy="2661381"/>
          </a:xfrm>
          <a:prstGeom prst="rect">
            <a:avLst/>
          </a:prstGeom>
        </p:spPr>
      </p:pic>
      <p:sp>
        <p:nvSpPr>
          <p:cNvPr id="3" name="Rechteck 2"/>
          <p:cNvSpPr/>
          <p:nvPr/>
        </p:nvSpPr>
        <p:spPr>
          <a:xfrm>
            <a:off x="9639174" y="3466587"/>
            <a:ext cx="1514100" cy="19892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7" name="Gerade Verbindung mit Pfeil 6"/>
          <p:cNvCxnSpPr/>
          <p:nvPr/>
        </p:nvCxnSpPr>
        <p:spPr>
          <a:xfrm>
            <a:off x="8092380" y="4963394"/>
            <a:ext cx="2218433" cy="0"/>
          </a:xfrm>
          <a:prstGeom prst="straightConnector1">
            <a:avLst/>
          </a:prstGeom>
          <a:ln w="19050">
            <a:solidFill>
              <a:srgbClr val="4D858D"/>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9719458" y="3663536"/>
            <a:ext cx="1335186" cy="323165"/>
          </a:xfrm>
          <a:prstGeom prst="rect">
            <a:avLst/>
          </a:prstGeom>
          <a:noFill/>
        </p:spPr>
        <p:txBody>
          <a:bodyPr wrap="square" rtlCol="0">
            <a:spAutoFit/>
          </a:bodyPr>
          <a:lstStyle/>
          <a:p>
            <a:pPr>
              <a:lnSpc>
                <a:spcPts val="1800"/>
              </a:lnSpc>
            </a:pPr>
            <a:r>
              <a:rPr lang="de-CH" sz="1600" dirty="0"/>
              <a:t>Amtsblatt</a:t>
            </a:r>
          </a:p>
        </p:txBody>
      </p:sp>
      <p:sp>
        <p:nvSpPr>
          <p:cNvPr id="9" name="Subtitle 2"/>
          <p:cNvSpPr txBox="1">
            <a:spLocks/>
          </p:cNvSpPr>
          <p:nvPr/>
        </p:nvSpPr>
        <p:spPr>
          <a:xfrm>
            <a:off x="765313" y="1380221"/>
            <a:ext cx="10396673" cy="33726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dirty="0"/>
              <a:t>Wer ein Benutzerprofil hat, kann für seine Organisation eine publizierende Stelle einrichten – dieser können auch weitere Benutzer beitreten.</a:t>
            </a:r>
            <a:endParaRPr lang="de-CH" sz="2600" dirty="0">
              <a:latin typeface="Frutiger 55" panose="020B0500000000000000" pitchFamily="34" charset="0"/>
            </a:endParaRPr>
          </a:p>
          <a:p>
            <a:pPr marL="342882" indent="-342882">
              <a:spcBef>
                <a:spcPts val="1900"/>
              </a:spcBef>
              <a:buClr>
                <a:srgbClr val="4D858D"/>
              </a:buClr>
            </a:pPr>
            <a:endParaRPr lang="de-CH" sz="2600" dirty="0">
              <a:latin typeface="Frutiger 55" panose="020B0500000000000000" pitchFamily="34" charset="0"/>
            </a:endParaRPr>
          </a:p>
        </p:txBody>
      </p:sp>
      <p:sp>
        <p:nvSpPr>
          <p:cNvPr id="10" name="Rechteck 9">
            <a:extLst>
              <a:ext uri="{FF2B5EF4-FFF2-40B4-BE49-F238E27FC236}">
                <a16:creationId xmlns:a16="http://schemas.microsoft.com/office/drawing/2014/main" id="{F4E9E2C6-D601-4C1B-A316-21846886BA28}"/>
              </a:ext>
            </a:extLst>
          </p:cNvPr>
          <p:cNvSpPr/>
          <p:nvPr/>
        </p:nvSpPr>
        <p:spPr>
          <a:xfrm>
            <a:off x="8803532" y="2723745"/>
            <a:ext cx="2869659" cy="3249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7097943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79D34A-ABBB-4FFC-B078-8119326AD03B}" vid="{40FD8388-BE10-4F84-BEC3-846E376F68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459</Words>
  <Application>Microsoft Office PowerPoint</Application>
  <PresentationFormat>Breitbild</PresentationFormat>
  <Paragraphs>108</Paragraphs>
  <Slides>19</Slides>
  <Notes>19</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19</vt:i4>
      </vt:variant>
    </vt:vector>
  </HeadingPairs>
  <TitlesOfParts>
    <vt:vector size="23" baseType="lpstr">
      <vt:lpstr>Arial</vt:lpstr>
      <vt:lpstr>Calibri</vt:lpstr>
      <vt:lpstr>Frutiger 55</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Bundesverwaltung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Patricia Steiner</dc:creator>
  <cp:lastModifiedBy>Steiner Patricia SECO</cp:lastModifiedBy>
  <cp:revision>310</cp:revision>
  <cp:lastPrinted>2024-10-18T06:17:11Z</cp:lastPrinted>
  <dcterms:created xsi:type="dcterms:W3CDTF">2017-04-12T12:22:08Z</dcterms:created>
  <dcterms:modified xsi:type="dcterms:W3CDTF">2024-10-18T09:45:51Z</dcterms:modified>
</cp:coreProperties>
</file>